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569" r:id="rId3"/>
    <p:sldId id="545" r:id="rId4"/>
    <p:sldId id="262" r:id="rId5"/>
    <p:sldId id="263" r:id="rId6"/>
    <p:sldId id="570" r:id="rId7"/>
    <p:sldId id="571" r:id="rId8"/>
    <p:sldId id="520" r:id="rId9"/>
    <p:sldId id="521" r:id="rId10"/>
    <p:sldId id="572" r:id="rId11"/>
    <p:sldId id="550" r:id="rId12"/>
    <p:sldId id="523" r:id="rId13"/>
    <p:sldId id="573" r:id="rId14"/>
    <p:sldId id="574" r:id="rId15"/>
    <p:sldId id="575" r:id="rId16"/>
    <p:sldId id="552" r:id="rId17"/>
    <p:sldId id="551" r:id="rId18"/>
    <p:sldId id="264" r:id="rId19"/>
    <p:sldId id="555" r:id="rId20"/>
    <p:sldId id="267" r:id="rId21"/>
    <p:sldId id="268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4" r:id="rId38"/>
    <p:sldId id="287" r:id="rId39"/>
    <p:sldId id="478" r:id="rId40"/>
    <p:sldId id="615" r:id="rId41"/>
    <p:sldId id="616" r:id="rId42"/>
    <p:sldId id="617" r:id="rId43"/>
    <p:sldId id="618" r:id="rId44"/>
    <p:sldId id="468" r:id="rId45"/>
    <p:sldId id="479" r:id="rId46"/>
    <p:sldId id="480" r:id="rId47"/>
    <p:sldId id="469" r:id="rId48"/>
    <p:sldId id="470" r:id="rId49"/>
    <p:sldId id="619" r:id="rId50"/>
    <p:sldId id="620" r:id="rId51"/>
    <p:sldId id="621" r:id="rId52"/>
    <p:sldId id="472" r:id="rId53"/>
    <p:sldId id="482" r:id="rId54"/>
    <p:sldId id="483" r:id="rId55"/>
    <p:sldId id="475" r:id="rId56"/>
    <p:sldId id="476" r:id="rId57"/>
    <p:sldId id="622" r:id="rId58"/>
    <p:sldId id="623" r:id="rId59"/>
    <p:sldId id="305" r:id="rId60"/>
    <p:sldId id="299" r:id="rId61"/>
    <p:sldId id="300" r:id="rId62"/>
    <p:sldId id="301" r:id="rId63"/>
    <p:sldId id="302" r:id="rId64"/>
    <p:sldId id="303" r:id="rId65"/>
    <p:sldId id="304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607" r:id="rId83"/>
    <p:sldId id="325" r:id="rId84"/>
    <p:sldId id="327" r:id="rId85"/>
    <p:sldId id="328" r:id="rId86"/>
    <p:sldId id="329" r:id="rId87"/>
    <p:sldId id="331" r:id="rId88"/>
    <p:sldId id="624" r:id="rId89"/>
    <p:sldId id="625" r:id="rId90"/>
    <p:sldId id="626" r:id="rId91"/>
    <p:sldId id="627" r:id="rId92"/>
    <p:sldId id="628" r:id="rId93"/>
    <p:sldId id="629" r:id="rId94"/>
    <p:sldId id="630" r:id="rId95"/>
    <p:sldId id="631" r:id="rId96"/>
    <p:sldId id="632" r:id="rId97"/>
    <p:sldId id="633" r:id="rId98"/>
    <p:sldId id="634" r:id="rId99"/>
    <p:sldId id="63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76"/>
    </p:cViewPr>
  </p:sorter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wmf"/><Relationship Id="rId2" Type="http://schemas.openxmlformats.org/officeDocument/2006/relationships/image" Target="../media/image555.wmf"/><Relationship Id="rId1" Type="http://schemas.openxmlformats.org/officeDocument/2006/relationships/image" Target="../media/image55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C139664-35DC-1C11-C71A-6367F8424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7BE7B62-17AA-9584-9D5F-DA86C4CA0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DE486-8D4E-4678-B34F-A73A7A3F1AA5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391372-BDA7-7605-94FB-D4BD1E983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CE8EB-6852-9BAE-557D-FD232429CF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4FF12-B944-4E2E-ACA1-3FB4C3668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50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7850-72F4-4E33-895D-6E82BDB742D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6D3B2-DC1A-4DC5-BA88-136D08376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706438"/>
            <a:ext cx="6169025" cy="3470275"/>
          </a:xfrm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1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C6AAC6F-33D2-4136-9758-BD1C1D933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306CA-1E4F-43F1-9090-34882EF73239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6898" name="Rectangle 2">
            <a:extLst>
              <a:ext uri="{FF2B5EF4-FFF2-40B4-BE49-F238E27FC236}">
                <a16:creationId xmlns="" xmlns:a16="http://schemas.microsoft.com/office/drawing/2014/main" id="{675181C9-2C15-47E7-84AA-E8EB3FD57F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6899" name="Rectangle 3">
            <a:extLst>
              <a:ext uri="{FF2B5EF4-FFF2-40B4-BE49-F238E27FC236}">
                <a16:creationId xmlns="" xmlns:a16="http://schemas.microsoft.com/office/drawing/2014/main" id="{93E30362-A335-4438-9B4C-AB637061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2036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45ACD5-40B4-45DF-90FA-DC750C590CB7}" type="slidenum">
              <a:rPr lang="en-US" altLang="en-US" sz="1300"/>
              <a:pPr eaLnBrk="1" hangingPunct="1">
                <a:spcBef>
                  <a:spcPct val="0"/>
                </a:spcBef>
              </a:pPr>
              <a:t>59</a:t>
            </a:fld>
            <a:endParaRPr lang="en-US" altLang="en-US" sz="13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01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09B86B-D485-443C-BFFE-1FF4858B73A7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62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770D2-B856-4A32-B7ED-DF5D9632A24D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86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CEC9A-4E11-4C95-82C4-BEED3D1225DB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58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5B2E0-5EB8-4795-AB42-051DDF75521C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158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0DEDB-D658-4B57-A41F-FDAB32565D5D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8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33B5E-0DF6-45F8-BEAB-2E7655673DBD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58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1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BB9B6-9FE8-4986-B134-68A2D1B91566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55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79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0662E-C9E4-4BE9-B51B-8660D5316C6A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79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="" xmlns:a16="http://schemas.microsoft.com/office/drawing/2014/main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="" xmlns:a16="http://schemas.microsoft.com/office/drawing/2014/main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516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B9C727-AE1F-4FBD-A210-9F3DD94F2CCC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698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2FD5E-C6CC-47CE-8EEA-6FB22D50711E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6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7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E19BBC-A15A-4C5D-BA0A-7DC0F818CF2A}" type="slidenum">
              <a:rPr lang="en-US" altLang="en-US" sz="1300"/>
              <a:pPr eaLnBrk="1" hangingPunct="1">
                <a:spcBef>
                  <a:spcPct val="0"/>
                </a:spcBef>
              </a:pPr>
              <a:t>70</a:t>
            </a:fld>
            <a:endParaRPr lang="en-US" altLang="en-US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40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591C20-D2D2-4ED6-BD00-1B2E5E84A85B}" type="slidenum">
              <a:rPr lang="en-US" altLang="en-US" sz="1300"/>
              <a:pPr eaLnBrk="1" hangingPunct="1">
                <a:spcBef>
                  <a:spcPct val="0"/>
                </a:spcBef>
              </a:pPr>
              <a:t>74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13366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80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850040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19218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8BDC-C03E-4142-A42E-D88C388FFCEF}" type="slidenum">
              <a:rPr lang="zh-CN" altLang="en-US"/>
              <a:pPr/>
              <a:t>83</a:t>
            </a:fld>
            <a:endParaRPr lang="en-US" altLang="zh-CN"/>
          </a:p>
        </p:txBody>
      </p:sp>
      <p:sp>
        <p:nvSpPr>
          <p:cNvPr id="162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9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82E93-7C85-4300-9582-D0BDAADACB4A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59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3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7C7AB-D857-42D2-B6F8-73F55305006E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35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3DF08-8C6E-4E1C-9F3D-ECAA0BE9B468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="" xmlns:a16="http://schemas.microsoft.com/office/drawing/2014/main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="" xmlns:a16="http://schemas.microsoft.com/office/drawing/2014/main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090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086FC-17F3-4515-B0CA-8B8C7B4A87D1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5222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3EF9721-5A55-4576-8F21-AE4687A1B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7D7D9F-1CCB-444D-8FB0-31A6CFEDF57D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2562" name="Rectangle 2">
            <a:extLst>
              <a:ext uri="{FF2B5EF4-FFF2-40B4-BE49-F238E27FC236}">
                <a16:creationId xmlns="" xmlns:a16="http://schemas.microsoft.com/office/drawing/2014/main" id="{F1381BCC-EB00-4318-A160-D34EEA79D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2563" name="Rectangle 3">
            <a:extLst>
              <a:ext uri="{FF2B5EF4-FFF2-40B4-BE49-F238E27FC236}">
                <a16:creationId xmlns="" xmlns:a16="http://schemas.microsoft.com/office/drawing/2014/main" id="{93E1F97C-84D2-40FC-826E-924BD3D47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1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082A5E1-140D-4B17-9DB1-802FA8A81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BF343C-6598-4A46-93EF-013BA5FFECE4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4610" name="Rectangle 2">
            <a:extLst>
              <a:ext uri="{FF2B5EF4-FFF2-40B4-BE49-F238E27FC236}">
                <a16:creationId xmlns="" xmlns:a16="http://schemas.microsoft.com/office/drawing/2014/main" id="{E84A5750-F4D9-4CBF-9556-BC06909F32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>
            <a:extLst>
              <a:ext uri="{FF2B5EF4-FFF2-40B4-BE49-F238E27FC236}">
                <a16:creationId xmlns="" xmlns:a16="http://schemas.microsoft.com/office/drawing/2014/main" id="{B86D98A8-BD3D-4919-904F-3FA211DBD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85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51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="" xmlns:a16="http://schemas.microsoft.com/office/drawing/2014/main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="" xmlns:a16="http://schemas.microsoft.com/office/drawing/2014/main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21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C2F0A8F-FD49-4385-AF3F-E487E2FF5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F964E-F895-4527-BF2E-9809B9E34AB3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614850" name="Rectangle 2">
            <a:extLst>
              <a:ext uri="{FF2B5EF4-FFF2-40B4-BE49-F238E27FC236}">
                <a16:creationId xmlns="" xmlns:a16="http://schemas.microsoft.com/office/drawing/2014/main" id="{8E642426-16AC-42FE-BB47-A5BC92C72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4851" name="Rectangle 3">
            <a:extLst>
              <a:ext uri="{FF2B5EF4-FFF2-40B4-BE49-F238E27FC236}">
                <a16:creationId xmlns="" xmlns:a16="http://schemas.microsoft.com/office/drawing/2014/main" id="{42D87FB1-905D-44BA-90E0-94D22FAF6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33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298-E6FD-4211-9404-BC88F1957796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1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CB9F-E3A5-4037-9910-003F3F4A2CF6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4D58-BCDC-448D-B6AE-A1EE9A5DAC50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61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b="1">
                <a:solidFill>
                  <a:srgbClr val="FF0000"/>
                </a:solidFill>
              </a:defRPr>
            </a:lvl2pPr>
            <a:lvl3pPr>
              <a:defRPr b="1">
                <a:solidFill>
                  <a:srgbClr val="00B05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7150"/>
            <a:ext cx="2743200" cy="365125"/>
          </a:xfrm>
        </p:spPr>
        <p:txBody>
          <a:bodyPr/>
          <a:lstStyle/>
          <a:p>
            <a:fld id="{D435D7CC-849A-4FEE-AD34-D12F3357B2C7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07150"/>
            <a:ext cx="4114800" cy="365125"/>
          </a:xfrm>
        </p:spPr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0" y="1081087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0B9E-C13A-41C5-B13C-3ABF4EAF6F53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C019-E55E-4485-84B1-512E0AB5BED0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31653DE-74EF-71FC-F94E-22B43704A201}"/>
              </a:ext>
            </a:extLst>
          </p:cNvPr>
          <p:cNvCxnSpPr/>
          <p:nvPr userDrawn="1"/>
        </p:nvCxnSpPr>
        <p:spPr>
          <a:xfrm flipV="1">
            <a:off x="838200" y="169875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43BF548-D5CC-D038-480A-BF111B696D37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3C88-222B-4BBA-878B-0CCBA8C147C1}" type="datetime1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26DB69B-FDE3-E07E-A6D6-B6265C6B9710}"/>
              </a:ext>
            </a:extLst>
          </p:cNvPr>
          <p:cNvCxnSpPr/>
          <p:nvPr userDrawn="1"/>
        </p:nvCxnSpPr>
        <p:spPr>
          <a:xfrm flipV="1">
            <a:off x="838200" y="170808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0F68823-CCB8-394B-87BD-688BD6B44333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5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B48C-398E-4703-8D18-68B484CD2C6C}" type="datetime1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DCF5000-6FBB-9318-6D3D-79B3F2665942}"/>
              </a:ext>
            </a:extLst>
          </p:cNvPr>
          <p:cNvCxnSpPr/>
          <p:nvPr userDrawn="1"/>
        </p:nvCxnSpPr>
        <p:spPr>
          <a:xfrm flipV="1">
            <a:off x="838200" y="1680092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594AE72-8A65-89A4-B756-D497BB90175D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5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72096-24C2-433D-B1A4-D93E7D2A4BF6}" type="datetime1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CF9E-415D-4605-A411-65D7FB46F055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058D-3FF4-41C1-954E-FF3F77DD04D1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209E-0422-48E1-8870-496CA9085273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76" Type="http://schemas.openxmlformats.org/officeDocument/2006/relationships/image" Target="../media/image101.png"/><Relationship Id="rId84" Type="http://schemas.openxmlformats.org/officeDocument/2006/relationships/image" Target="../media/image109.png"/><Relationship Id="rId89" Type="http://schemas.openxmlformats.org/officeDocument/2006/relationships/image" Target="../media/image114.png"/><Relationship Id="rId97" Type="http://schemas.openxmlformats.org/officeDocument/2006/relationships/image" Target="../media/image122.png"/><Relationship Id="rId7" Type="http://schemas.openxmlformats.org/officeDocument/2006/relationships/image" Target="../media/image32.png"/><Relationship Id="rId71" Type="http://schemas.openxmlformats.org/officeDocument/2006/relationships/image" Target="../media/image96.png"/><Relationship Id="rId92" Type="http://schemas.openxmlformats.org/officeDocument/2006/relationships/image" Target="../media/image11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74" Type="http://schemas.openxmlformats.org/officeDocument/2006/relationships/image" Target="../media/image99.png"/><Relationship Id="rId79" Type="http://schemas.openxmlformats.org/officeDocument/2006/relationships/image" Target="../media/image104.png"/><Relationship Id="rId87" Type="http://schemas.openxmlformats.org/officeDocument/2006/relationships/image" Target="../media/image112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82" Type="http://schemas.openxmlformats.org/officeDocument/2006/relationships/image" Target="../media/image107.png"/><Relationship Id="rId90" Type="http://schemas.openxmlformats.org/officeDocument/2006/relationships/image" Target="../media/image115.png"/><Relationship Id="rId95" Type="http://schemas.openxmlformats.org/officeDocument/2006/relationships/image" Target="../media/image120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77" Type="http://schemas.openxmlformats.org/officeDocument/2006/relationships/image" Target="../media/image102.png"/><Relationship Id="rId100" Type="http://schemas.openxmlformats.org/officeDocument/2006/relationships/image" Target="../media/image125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80" Type="http://schemas.openxmlformats.org/officeDocument/2006/relationships/image" Target="../media/image105.png"/><Relationship Id="rId85" Type="http://schemas.openxmlformats.org/officeDocument/2006/relationships/image" Target="../media/image110.png"/><Relationship Id="rId93" Type="http://schemas.openxmlformats.org/officeDocument/2006/relationships/image" Target="../media/image118.png"/><Relationship Id="rId98" Type="http://schemas.openxmlformats.org/officeDocument/2006/relationships/image" Target="../media/image123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75" Type="http://schemas.openxmlformats.org/officeDocument/2006/relationships/image" Target="../media/image100.png"/><Relationship Id="rId83" Type="http://schemas.openxmlformats.org/officeDocument/2006/relationships/image" Target="../media/image108.png"/><Relationship Id="rId88" Type="http://schemas.openxmlformats.org/officeDocument/2006/relationships/image" Target="../media/image113.png"/><Relationship Id="rId91" Type="http://schemas.openxmlformats.org/officeDocument/2006/relationships/image" Target="../media/image116.png"/><Relationship Id="rId9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78" Type="http://schemas.openxmlformats.org/officeDocument/2006/relationships/image" Target="../media/image103.png"/><Relationship Id="rId81" Type="http://schemas.openxmlformats.org/officeDocument/2006/relationships/image" Target="../media/image106.png"/><Relationship Id="rId86" Type="http://schemas.openxmlformats.org/officeDocument/2006/relationships/image" Target="../media/image111.png"/><Relationship Id="rId94" Type="http://schemas.openxmlformats.org/officeDocument/2006/relationships/image" Target="../media/image119.png"/><Relationship Id="rId99" Type="http://schemas.openxmlformats.org/officeDocument/2006/relationships/image" Target="../media/image1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0.png"/><Relationship Id="rId117" Type="http://schemas.openxmlformats.org/officeDocument/2006/relationships/image" Target="../media/image242.png"/><Relationship Id="rId21" Type="http://schemas.openxmlformats.org/officeDocument/2006/relationships/image" Target="../media/image145.pn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63" Type="http://schemas.openxmlformats.org/officeDocument/2006/relationships/image" Target="../media/image187.png"/><Relationship Id="rId68" Type="http://schemas.openxmlformats.org/officeDocument/2006/relationships/image" Target="../media/image192.png"/><Relationship Id="rId84" Type="http://schemas.openxmlformats.org/officeDocument/2006/relationships/image" Target="../media/image208.png"/><Relationship Id="rId89" Type="http://schemas.openxmlformats.org/officeDocument/2006/relationships/image" Target="../media/image214.png"/><Relationship Id="rId112" Type="http://schemas.openxmlformats.org/officeDocument/2006/relationships/image" Target="../media/image237.png"/><Relationship Id="rId133" Type="http://schemas.openxmlformats.org/officeDocument/2006/relationships/image" Target="../media/image258.png"/><Relationship Id="rId138" Type="http://schemas.openxmlformats.org/officeDocument/2006/relationships/image" Target="../media/image263.png"/><Relationship Id="rId16" Type="http://schemas.openxmlformats.org/officeDocument/2006/relationships/image" Target="../media/image140.png"/><Relationship Id="rId107" Type="http://schemas.openxmlformats.org/officeDocument/2006/relationships/image" Target="../media/image232.png"/><Relationship Id="rId11" Type="http://schemas.openxmlformats.org/officeDocument/2006/relationships/image" Target="../media/image135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53" Type="http://schemas.openxmlformats.org/officeDocument/2006/relationships/image" Target="../media/image177.png"/><Relationship Id="rId58" Type="http://schemas.openxmlformats.org/officeDocument/2006/relationships/image" Target="../media/image182.png"/><Relationship Id="rId74" Type="http://schemas.openxmlformats.org/officeDocument/2006/relationships/image" Target="../media/image198.png"/><Relationship Id="rId79" Type="http://schemas.openxmlformats.org/officeDocument/2006/relationships/image" Target="../media/image203.png"/><Relationship Id="rId102" Type="http://schemas.openxmlformats.org/officeDocument/2006/relationships/image" Target="../media/image227.png"/><Relationship Id="rId123" Type="http://schemas.openxmlformats.org/officeDocument/2006/relationships/image" Target="../media/image248.png"/><Relationship Id="rId128" Type="http://schemas.openxmlformats.org/officeDocument/2006/relationships/image" Target="../media/image253.png"/><Relationship Id="rId144" Type="http://schemas.openxmlformats.org/officeDocument/2006/relationships/image" Target="../media/image269.png"/><Relationship Id="rId5" Type="http://schemas.openxmlformats.org/officeDocument/2006/relationships/image" Target="../media/image129.png"/><Relationship Id="rId90" Type="http://schemas.openxmlformats.org/officeDocument/2006/relationships/image" Target="../media/image215.png"/><Relationship Id="rId95" Type="http://schemas.openxmlformats.org/officeDocument/2006/relationships/image" Target="../media/image220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64" Type="http://schemas.openxmlformats.org/officeDocument/2006/relationships/image" Target="../media/image188.png"/><Relationship Id="rId69" Type="http://schemas.openxmlformats.org/officeDocument/2006/relationships/image" Target="../media/image193.png"/><Relationship Id="rId113" Type="http://schemas.openxmlformats.org/officeDocument/2006/relationships/image" Target="../media/image238.png"/><Relationship Id="rId118" Type="http://schemas.openxmlformats.org/officeDocument/2006/relationships/image" Target="../media/image243.png"/><Relationship Id="rId134" Type="http://schemas.openxmlformats.org/officeDocument/2006/relationships/image" Target="../media/image259.png"/><Relationship Id="rId139" Type="http://schemas.openxmlformats.org/officeDocument/2006/relationships/image" Target="../media/image264.png"/><Relationship Id="rId80" Type="http://schemas.openxmlformats.org/officeDocument/2006/relationships/image" Target="../media/image204.png"/><Relationship Id="rId85" Type="http://schemas.openxmlformats.org/officeDocument/2006/relationships/image" Target="../media/image209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59" Type="http://schemas.openxmlformats.org/officeDocument/2006/relationships/image" Target="../media/image183.png"/><Relationship Id="rId67" Type="http://schemas.openxmlformats.org/officeDocument/2006/relationships/image" Target="../media/image191.png"/><Relationship Id="rId103" Type="http://schemas.openxmlformats.org/officeDocument/2006/relationships/image" Target="../media/image228.png"/><Relationship Id="rId108" Type="http://schemas.openxmlformats.org/officeDocument/2006/relationships/image" Target="../media/image233.png"/><Relationship Id="rId116" Type="http://schemas.openxmlformats.org/officeDocument/2006/relationships/image" Target="../media/image241.png"/><Relationship Id="rId124" Type="http://schemas.openxmlformats.org/officeDocument/2006/relationships/image" Target="../media/image249.png"/><Relationship Id="rId129" Type="http://schemas.openxmlformats.org/officeDocument/2006/relationships/image" Target="../media/image254.png"/><Relationship Id="rId137" Type="http://schemas.openxmlformats.org/officeDocument/2006/relationships/image" Target="../media/image262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62" Type="http://schemas.openxmlformats.org/officeDocument/2006/relationships/image" Target="../media/image186.png"/><Relationship Id="rId70" Type="http://schemas.openxmlformats.org/officeDocument/2006/relationships/image" Target="../media/image194.png"/><Relationship Id="rId75" Type="http://schemas.openxmlformats.org/officeDocument/2006/relationships/image" Target="../media/image199.png"/><Relationship Id="rId83" Type="http://schemas.openxmlformats.org/officeDocument/2006/relationships/image" Target="../media/image207.png"/><Relationship Id="rId88" Type="http://schemas.openxmlformats.org/officeDocument/2006/relationships/image" Target="../media/image213.png"/><Relationship Id="rId91" Type="http://schemas.openxmlformats.org/officeDocument/2006/relationships/image" Target="../media/image216.png"/><Relationship Id="rId96" Type="http://schemas.openxmlformats.org/officeDocument/2006/relationships/image" Target="../media/image221.png"/><Relationship Id="rId111" Type="http://schemas.openxmlformats.org/officeDocument/2006/relationships/image" Target="../media/image236.png"/><Relationship Id="rId132" Type="http://schemas.openxmlformats.org/officeDocument/2006/relationships/image" Target="../media/image257.png"/><Relationship Id="rId140" Type="http://schemas.openxmlformats.org/officeDocument/2006/relationships/image" Target="../media/image265.png"/><Relationship Id="rId145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png"/><Relationship Id="rId106" Type="http://schemas.openxmlformats.org/officeDocument/2006/relationships/image" Target="../media/image231.png"/><Relationship Id="rId114" Type="http://schemas.openxmlformats.org/officeDocument/2006/relationships/image" Target="../media/image239.png"/><Relationship Id="rId119" Type="http://schemas.openxmlformats.org/officeDocument/2006/relationships/image" Target="../media/image244.png"/><Relationship Id="rId127" Type="http://schemas.openxmlformats.org/officeDocument/2006/relationships/image" Target="../media/image252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png"/><Relationship Id="rId52" Type="http://schemas.openxmlformats.org/officeDocument/2006/relationships/image" Target="../media/image176.png"/><Relationship Id="rId60" Type="http://schemas.openxmlformats.org/officeDocument/2006/relationships/image" Target="../media/image184.png"/><Relationship Id="rId65" Type="http://schemas.openxmlformats.org/officeDocument/2006/relationships/image" Target="../media/image189.png"/><Relationship Id="rId73" Type="http://schemas.openxmlformats.org/officeDocument/2006/relationships/image" Target="../media/image197.png"/><Relationship Id="rId78" Type="http://schemas.openxmlformats.org/officeDocument/2006/relationships/image" Target="../media/image202.png"/><Relationship Id="rId81" Type="http://schemas.openxmlformats.org/officeDocument/2006/relationships/image" Target="../media/image205.png"/><Relationship Id="rId86" Type="http://schemas.openxmlformats.org/officeDocument/2006/relationships/image" Target="../media/image211.png"/><Relationship Id="rId94" Type="http://schemas.openxmlformats.org/officeDocument/2006/relationships/image" Target="../media/image219.png"/><Relationship Id="rId99" Type="http://schemas.openxmlformats.org/officeDocument/2006/relationships/image" Target="../media/image224.png"/><Relationship Id="rId101" Type="http://schemas.openxmlformats.org/officeDocument/2006/relationships/image" Target="../media/image226.png"/><Relationship Id="rId122" Type="http://schemas.openxmlformats.org/officeDocument/2006/relationships/image" Target="../media/image247.png"/><Relationship Id="rId130" Type="http://schemas.openxmlformats.org/officeDocument/2006/relationships/image" Target="../media/image255.png"/><Relationship Id="rId135" Type="http://schemas.openxmlformats.org/officeDocument/2006/relationships/image" Target="../media/image260.png"/><Relationship Id="rId143" Type="http://schemas.openxmlformats.org/officeDocument/2006/relationships/image" Target="../media/image268.png"/><Relationship Id="rId148" Type="http://schemas.openxmlformats.org/officeDocument/2006/relationships/image" Target="../media/image27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9" Type="http://schemas.openxmlformats.org/officeDocument/2006/relationships/image" Target="../media/image163.png"/><Relationship Id="rId109" Type="http://schemas.openxmlformats.org/officeDocument/2006/relationships/image" Target="../media/image234.png"/><Relationship Id="rId34" Type="http://schemas.openxmlformats.org/officeDocument/2006/relationships/image" Target="../media/image158.png"/><Relationship Id="rId50" Type="http://schemas.openxmlformats.org/officeDocument/2006/relationships/image" Target="../media/image174.png"/><Relationship Id="rId55" Type="http://schemas.openxmlformats.org/officeDocument/2006/relationships/image" Target="../media/image179.png"/><Relationship Id="rId76" Type="http://schemas.openxmlformats.org/officeDocument/2006/relationships/image" Target="../media/image200.png"/><Relationship Id="rId97" Type="http://schemas.openxmlformats.org/officeDocument/2006/relationships/image" Target="../media/image222.png"/><Relationship Id="rId104" Type="http://schemas.openxmlformats.org/officeDocument/2006/relationships/image" Target="../media/image229.png"/><Relationship Id="rId120" Type="http://schemas.openxmlformats.org/officeDocument/2006/relationships/image" Target="../media/image245.png"/><Relationship Id="rId125" Type="http://schemas.openxmlformats.org/officeDocument/2006/relationships/image" Target="../media/image250.png"/><Relationship Id="rId141" Type="http://schemas.openxmlformats.org/officeDocument/2006/relationships/image" Target="../media/image266.png"/><Relationship Id="rId146" Type="http://schemas.openxmlformats.org/officeDocument/2006/relationships/image" Target="../media/image271.png"/><Relationship Id="rId7" Type="http://schemas.openxmlformats.org/officeDocument/2006/relationships/image" Target="../media/image131.png"/><Relationship Id="rId71" Type="http://schemas.openxmlformats.org/officeDocument/2006/relationships/image" Target="../media/image195.png"/><Relationship Id="rId92" Type="http://schemas.openxmlformats.org/officeDocument/2006/relationships/image" Target="../media/image217.png"/><Relationship Id="rId2" Type="http://schemas.openxmlformats.org/officeDocument/2006/relationships/image" Target="../media/image126.png"/><Relationship Id="rId29" Type="http://schemas.openxmlformats.org/officeDocument/2006/relationships/image" Target="../media/image153.png"/><Relationship Id="rId24" Type="http://schemas.openxmlformats.org/officeDocument/2006/relationships/image" Target="../media/image148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66" Type="http://schemas.openxmlformats.org/officeDocument/2006/relationships/image" Target="../media/image190.png"/><Relationship Id="rId87" Type="http://schemas.openxmlformats.org/officeDocument/2006/relationships/image" Target="../media/image212.png"/><Relationship Id="rId110" Type="http://schemas.openxmlformats.org/officeDocument/2006/relationships/image" Target="../media/image235.png"/><Relationship Id="rId115" Type="http://schemas.openxmlformats.org/officeDocument/2006/relationships/image" Target="../media/image240.png"/><Relationship Id="rId131" Type="http://schemas.openxmlformats.org/officeDocument/2006/relationships/image" Target="../media/image256.png"/><Relationship Id="rId136" Type="http://schemas.openxmlformats.org/officeDocument/2006/relationships/image" Target="../media/image261.png"/><Relationship Id="rId61" Type="http://schemas.openxmlformats.org/officeDocument/2006/relationships/image" Target="../media/image185.png"/><Relationship Id="rId82" Type="http://schemas.openxmlformats.org/officeDocument/2006/relationships/image" Target="../media/image206.png"/><Relationship Id="rId19" Type="http://schemas.openxmlformats.org/officeDocument/2006/relationships/image" Target="../media/image143.png"/><Relationship Id="rId14" Type="http://schemas.openxmlformats.org/officeDocument/2006/relationships/image" Target="../media/image138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56" Type="http://schemas.openxmlformats.org/officeDocument/2006/relationships/image" Target="../media/image180.png"/><Relationship Id="rId77" Type="http://schemas.openxmlformats.org/officeDocument/2006/relationships/image" Target="../media/image201.png"/><Relationship Id="rId100" Type="http://schemas.openxmlformats.org/officeDocument/2006/relationships/image" Target="../media/image225.png"/><Relationship Id="rId105" Type="http://schemas.openxmlformats.org/officeDocument/2006/relationships/image" Target="../media/image230.png"/><Relationship Id="rId126" Type="http://schemas.openxmlformats.org/officeDocument/2006/relationships/image" Target="../media/image251.png"/><Relationship Id="rId147" Type="http://schemas.openxmlformats.org/officeDocument/2006/relationships/image" Target="../media/image272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72" Type="http://schemas.openxmlformats.org/officeDocument/2006/relationships/image" Target="../media/image196.png"/><Relationship Id="rId93" Type="http://schemas.openxmlformats.org/officeDocument/2006/relationships/image" Target="../media/image218.png"/><Relationship Id="rId98" Type="http://schemas.openxmlformats.org/officeDocument/2006/relationships/image" Target="../media/image223.png"/><Relationship Id="rId121" Type="http://schemas.openxmlformats.org/officeDocument/2006/relationships/image" Target="../media/image246.png"/><Relationship Id="rId142" Type="http://schemas.openxmlformats.org/officeDocument/2006/relationships/image" Target="../media/image26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26" Type="http://schemas.openxmlformats.org/officeDocument/2006/relationships/image" Target="../media/image298.png"/><Relationship Id="rId39" Type="http://schemas.openxmlformats.org/officeDocument/2006/relationships/image" Target="../media/image311.png"/><Relationship Id="rId21" Type="http://schemas.openxmlformats.org/officeDocument/2006/relationships/image" Target="../media/image293.png"/><Relationship Id="rId34" Type="http://schemas.openxmlformats.org/officeDocument/2006/relationships/image" Target="../media/image306.png"/><Relationship Id="rId42" Type="http://schemas.openxmlformats.org/officeDocument/2006/relationships/image" Target="../media/image314.png"/><Relationship Id="rId47" Type="http://schemas.openxmlformats.org/officeDocument/2006/relationships/image" Target="../media/image319.png"/><Relationship Id="rId50" Type="http://schemas.openxmlformats.org/officeDocument/2006/relationships/image" Target="../media/image322.png"/><Relationship Id="rId55" Type="http://schemas.openxmlformats.org/officeDocument/2006/relationships/image" Target="../media/image327.png"/><Relationship Id="rId63" Type="http://schemas.openxmlformats.org/officeDocument/2006/relationships/image" Target="../media/image335.png"/><Relationship Id="rId68" Type="http://schemas.openxmlformats.org/officeDocument/2006/relationships/image" Target="../media/image340.png"/><Relationship Id="rId76" Type="http://schemas.openxmlformats.org/officeDocument/2006/relationships/image" Target="../media/image348.png"/><Relationship Id="rId7" Type="http://schemas.openxmlformats.org/officeDocument/2006/relationships/image" Target="../media/image279.png"/><Relationship Id="rId71" Type="http://schemas.openxmlformats.org/officeDocument/2006/relationships/image" Target="../media/image343.png"/><Relationship Id="rId2" Type="http://schemas.openxmlformats.org/officeDocument/2006/relationships/image" Target="../media/image274.png"/><Relationship Id="rId16" Type="http://schemas.openxmlformats.org/officeDocument/2006/relationships/image" Target="../media/image288.png"/><Relationship Id="rId29" Type="http://schemas.openxmlformats.org/officeDocument/2006/relationships/image" Target="../media/image301.png"/><Relationship Id="rId11" Type="http://schemas.openxmlformats.org/officeDocument/2006/relationships/image" Target="../media/image283.png"/><Relationship Id="rId24" Type="http://schemas.openxmlformats.org/officeDocument/2006/relationships/image" Target="../media/image296.png"/><Relationship Id="rId32" Type="http://schemas.openxmlformats.org/officeDocument/2006/relationships/image" Target="../media/image304.png"/><Relationship Id="rId37" Type="http://schemas.openxmlformats.org/officeDocument/2006/relationships/image" Target="../media/image309.png"/><Relationship Id="rId40" Type="http://schemas.openxmlformats.org/officeDocument/2006/relationships/image" Target="../media/image312.png"/><Relationship Id="rId45" Type="http://schemas.openxmlformats.org/officeDocument/2006/relationships/image" Target="../media/image317.png"/><Relationship Id="rId53" Type="http://schemas.openxmlformats.org/officeDocument/2006/relationships/image" Target="../media/image325.png"/><Relationship Id="rId58" Type="http://schemas.openxmlformats.org/officeDocument/2006/relationships/image" Target="../media/image330.png"/><Relationship Id="rId66" Type="http://schemas.openxmlformats.org/officeDocument/2006/relationships/image" Target="../media/image338.png"/><Relationship Id="rId74" Type="http://schemas.openxmlformats.org/officeDocument/2006/relationships/image" Target="../media/image346.png"/><Relationship Id="rId79" Type="http://schemas.openxmlformats.org/officeDocument/2006/relationships/image" Target="../media/image351.png"/><Relationship Id="rId5" Type="http://schemas.openxmlformats.org/officeDocument/2006/relationships/image" Target="../media/image277.png"/><Relationship Id="rId61" Type="http://schemas.openxmlformats.org/officeDocument/2006/relationships/image" Target="../media/image333.png"/><Relationship Id="rId82" Type="http://schemas.openxmlformats.org/officeDocument/2006/relationships/image" Target="../media/image354.png"/><Relationship Id="rId10" Type="http://schemas.openxmlformats.org/officeDocument/2006/relationships/image" Target="../media/image282.png"/><Relationship Id="rId19" Type="http://schemas.openxmlformats.org/officeDocument/2006/relationships/image" Target="../media/image291.png"/><Relationship Id="rId31" Type="http://schemas.openxmlformats.org/officeDocument/2006/relationships/image" Target="../media/image303.png"/><Relationship Id="rId44" Type="http://schemas.openxmlformats.org/officeDocument/2006/relationships/image" Target="../media/image316.png"/><Relationship Id="rId52" Type="http://schemas.openxmlformats.org/officeDocument/2006/relationships/image" Target="../media/image324.png"/><Relationship Id="rId60" Type="http://schemas.openxmlformats.org/officeDocument/2006/relationships/image" Target="../media/image332.png"/><Relationship Id="rId65" Type="http://schemas.openxmlformats.org/officeDocument/2006/relationships/image" Target="../media/image337.png"/><Relationship Id="rId73" Type="http://schemas.openxmlformats.org/officeDocument/2006/relationships/image" Target="../media/image345.png"/><Relationship Id="rId78" Type="http://schemas.openxmlformats.org/officeDocument/2006/relationships/image" Target="../media/image350.png"/><Relationship Id="rId81" Type="http://schemas.openxmlformats.org/officeDocument/2006/relationships/image" Target="../media/image353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43" Type="http://schemas.openxmlformats.org/officeDocument/2006/relationships/image" Target="../media/image315.png"/><Relationship Id="rId48" Type="http://schemas.openxmlformats.org/officeDocument/2006/relationships/image" Target="../media/image320.png"/><Relationship Id="rId56" Type="http://schemas.openxmlformats.org/officeDocument/2006/relationships/image" Target="../media/image328.png"/><Relationship Id="rId64" Type="http://schemas.openxmlformats.org/officeDocument/2006/relationships/image" Target="../media/image336.png"/><Relationship Id="rId69" Type="http://schemas.openxmlformats.org/officeDocument/2006/relationships/image" Target="../media/image341.png"/><Relationship Id="rId77" Type="http://schemas.openxmlformats.org/officeDocument/2006/relationships/image" Target="../media/image349.png"/><Relationship Id="rId8" Type="http://schemas.openxmlformats.org/officeDocument/2006/relationships/image" Target="../media/image280.png"/><Relationship Id="rId51" Type="http://schemas.openxmlformats.org/officeDocument/2006/relationships/image" Target="../media/image323.png"/><Relationship Id="rId72" Type="http://schemas.openxmlformats.org/officeDocument/2006/relationships/image" Target="../media/image344.png"/><Relationship Id="rId80" Type="http://schemas.openxmlformats.org/officeDocument/2006/relationships/image" Target="../media/image352.png"/><Relationship Id="rId3" Type="http://schemas.openxmlformats.org/officeDocument/2006/relationships/image" Target="../media/image275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5.png"/><Relationship Id="rId38" Type="http://schemas.openxmlformats.org/officeDocument/2006/relationships/image" Target="../media/image310.png"/><Relationship Id="rId46" Type="http://schemas.openxmlformats.org/officeDocument/2006/relationships/image" Target="../media/image318.png"/><Relationship Id="rId59" Type="http://schemas.openxmlformats.org/officeDocument/2006/relationships/image" Target="../media/image331.png"/><Relationship Id="rId67" Type="http://schemas.openxmlformats.org/officeDocument/2006/relationships/image" Target="../media/image339.png"/><Relationship Id="rId20" Type="http://schemas.openxmlformats.org/officeDocument/2006/relationships/image" Target="../media/image292.png"/><Relationship Id="rId41" Type="http://schemas.openxmlformats.org/officeDocument/2006/relationships/image" Target="../media/image313.png"/><Relationship Id="rId54" Type="http://schemas.openxmlformats.org/officeDocument/2006/relationships/image" Target="../media/image326.png"/><Relationship Id="rId62" Type="http://schemas.openxmlformats.org/officeDocument/2006/relationships/image" Target="../media/image334.png"/><Relationship Id="rId70" Type="http://schemas.openxmlformats.org/officeDocument/2006/relationships/image" Target="../media/image342.png"/><Relationship Id="rId75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5" Type="http://schemas.openxmlformats.org/officeDocument/2006/relationships/image" Target="../media/image287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36" Type="http://schemas.openxmlformats.org/officeDocument/2006/relationships/image" Target="../media/image308.png"/><Relationship Id="rId49" Type="http://schemas.openxmlformats.org/officeDocument/2006/relationships/image" Target="../media/image321.png"/><Relationship Id="rId57" Type="http://schemas.openxmlformats.org/officeDocument/2006/relationships/image" Target="../media/image3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56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1.png"/><Relationship Id="rId21" Type="http://schemas.openxmlformats.org/officeDocument/2006/relationships/image" Target="../media/image376.png"/><Relationship Id="rId34" Type="http://schemas.openxmlformats.org/officeDocument/2006/relationships/image" Target="../media/image389.png"/><Relationship Id="rId42" Type="http://schemas.openxmlformats.org/officeDocument/2006/relationships/image" Target="../media/image397.png"/><Relationship Id="rId47" Type="http://schemas.openxmlformats.org/officeDocument/2006/relationships/image" Target="../media/image402.png"/><Relationship Id="rId50" Type="http://schemas.openxmlformats.org/officeDocument/2006/relationships/image" Target="../media/image405.png"/><Relationship Id="rId55" Type="http://schemas.openxmlformats.org/officeDocument/2006/relationships/image" Target="../media/image410.png"/><Relationship Id="rId63" Type="http://schemas.openxmlformats.org/officeDocument/2006/relationships/image" Target="../media/image418.png"/><Relationship Id="rId68" Type="http://schemas.openxmlformats.org/officeDocument/2006/relationships/image" Target="../media/image423.png"/><Relationship Id="rId76" Type="http://schemas.openxmlformats.org/officeDocument/2006/relationships/image" Target="../media/image431.png"/><Relationship Id="rId84" Type="http://schemas.openxmlformats.org/officeDocument/2006/relationships/image" Target="../media/image439.png"/><Relationship Id="rId89" Type="http://schemas.openxmlformats.org/officeDocument/2006/relationships/image" Target="../media/image444.png"/><Relationship Id="rId97" Type="http://schemas.openxmlformats.org/officeDocument/2006/relationships/image" Target="../media/image452.png"/><Relationship Id="rId7" Type="http://schemas.openxmlformats.org/officeDocument/2006/relationships/image" Target="../media/image362.png"/><Relationship Id="rId71" Type="http://schemas.openxmlformats.org/officeDocument/2006/relationships/image" Target="../media/image426.png"/><Relationship Id="rId92" Type="http://schemas.openxmlformats.org/officeDocument/2006/relationships/image" Target="../media/image447.png"/><Relationship Id="rId2" Type="http://schemas.openxmlformats.org/officeDocument/2006/relationships/image" Target="../media/image357.png"/><Relationship Id="rId16" Type="http://schemas.openxmlformats.org/officeDocument/2006/relationships/image" Target="../media/image371.png"/><Relationship Id="rId29" Type="http://schemas.openxmlformats.org/officeDocument/2006/relationships/image" Target="../media/image384.png"/><Relationship Id="rId11" Type="http://schemas.openxmlformats.org/officeDocument/2006/relationships/image" Target="../media/image366.pn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45" Type="http://schemas.openxmlformats.org/officeDocument/2006/relationships/image" Target="../media/image400.png"/><Relationship Id="rId53" Type="http://schemas.openxmlformats.org/officeDocument/2006/relationships/image" Target="../media/image408.png"/><Relationship Id="rId58" Type="http://schemas.openxmlformats.org/officeDocument/2006/relationships/image" Target="../media/image413.png"/><Relationship Id="rId66" Type="http://schemas.openxmlformats.org/officeDocument/2006/relationships/image" Target="../media/image421.png"/><Relationship Id="rId74" Type="http://schemas.openxmlformats.org/officeDocument/2006/relationships/image" Target="../media/image429.png"/><Relationship Id="rId79" Type="http://schemas.openxmlformats.org/officeDocument/2006/relationships/image" Target="../media/image434.png"/><Relationship Id="rId87" Type="http://schemas.openxmlformats.org/officeDocument/2006/relationships/image" Target="../media/image442.png"/><Relationship Id="rId5" Type="http://schemas.openxmlformats.org/officeDocument/2006/relationships/image" Target="../media/image360.png"/><Relationship Id="rId61" Type="http://schemas.openxmlformats.org/officeDocument/2006/relationships/image" Target="../media/image416.png"/><Relationship Id="rId82" Type="http://schemas.openxmlformats.org/officeDocument/2006/relationships/image" Target="../media/image437.png"/><Relationship Id="rId90" Type="http://schemas.openxmlformats.org/officeDocument/2006/relationships/image" Target="../media/image445.png"/><Relationship Id="rId95" Type="http://schemas.openxmlformats.org/officeDocument/2006/relationships/image" Target="../media/image450.png"/><Relationship Id="rId19" Type="http://schemas.openxmlformats.org/officeDocument/2006/relationships/image" Target="../media/image374.pn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43" Type="http://schemas.openxmlformats.org/officeDocument/2006/relationships/image" Target="../media/image398.png"/><Relationship Id="rId48" Type="http://schemas.openxmlformats.org/officeDocument/2006/relationships/image" Target="../media/image403.png"/><Relationship Id="rId56" Type="http://schemas.openxmlformats.org/officeDocument/2006/relationships/image" Target="../media/image411.png"/><Relationship Id="rId64" Type="http://schemas.openxmlformats.org/officeDocument/2006/relationships/image" Target="../media/image419.png"/><Relationship Id="rId69" Type="http://schemas.openxmlformats.org/officeDocument/2006/relationships/image" Target="../media/image424.png"/><Relationship Id="rId77" Type="http://schemas.openxmlformats.org/officeDocument/2006/relationships/image" Target="../media/image432.png"/><Relationship Id="rId8" Type="http://schemas.openxmlformats.org/officeDocument/2006/relationships/image" Target="../media/image363.png"/><Relationship Id="rId51" Type="http://schemas.openxmlformats.org/officeDocument/2006/relationships/image" Target="../media/image406.png"/><Relationship Id="rId72" Type="http://schemas.openxmlformats.org/officeDocument/2006/relationships/image" Target="../media/image427.png"/><Relationship Id="rId80" Type="http://schemas.openxmlformats.org/officeDocument/2006/relationships/image" Target="../media/image435.png"/><Relationship Id="rId85" Type="http://schemas.openxmlformats.org/officeDocument/2006/relationships/image" Target="../media/image440.png"/><Relationship Id="rId93" Type="http://schemas.openxmlformats.org/officeDocument/2006/relationships/image" Target="../media/image448.png"/><Relationship Id="rId3" Type="http://schemas.openxmlformats.org/officeDocument/2006/relationships/image" Target="../media/image358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image" Target="../media/image393.png"/><Relationship Id="rId46" Type="http://schemas.openxmlformats.org/officeDocument/2006/relationships/image" Target="../media/image401.png"/><Relationship Id="rId59" Type="http://schemas.openxmlformats.org/officeDocument/2006/relationships/image" Target="../media/image414.png"/><Relationship Id="rId67" Type="http://schemas.openxmlformats.org/officeDocument/2006/relationships/image" Target="../media/image422.png"/><Relationship Id="rId20" Type="http://schemas.openxmlformats.org/officeDocument/2006/relationships/image" Target="../media/image375.png"/><Relationship Id="rId41" Type="http://schemas.openxmlformats.org/officeDocument/2006/relationships/image" Target="../media/image396.png"/><Relationship Id="rId54" Type="http://schemas.openxmlformats.org/officeDocument/2006/relationships/image" Target="../media/image409.png"/><Relationship Id="rId62" Type="http://schemas.openxmlformats.org/officeDocument/2006/relationships/image" Target="../media/image417.png"/><Relationship Id="rId70" Type="http://schemas.openxmlformats.org/officeDocument/2006/relationships/image" Target="../media/image425.png"/><Relationship Id="rId75" Type="http://schemas.openxmlformats.org/officeDocument/2006/relationships/image" Target="../media/image430.png"/><Relationship Id="rId83" Type="http://schemas.openxmlformats.org/officeDocument/2006/relationships/image" Target="../media/image438.png"/><Relationship Id="rId88" Type="http://schemas.openxmlformats.org/officeDocument/2006/relationships/image" Target="../media/image443.png"/><Relationship Id="rId91" Type="http://schemas.openxmlformats.org/officeDocument/2006/relationships/image" Target="../media/image446.png"/><Relationship Id="rId96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5" Type="http://schemas.openxmlformats.org/officeDocument/2006/relationships/image" Target="../media/image370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49" Type="http://schemas.openxmlformats.org/officeDocument/2006/relationships/image" Target="../media/image404.png"/><Relationship Id="rId57" Type="http://schemas.openxmlformats.org/officeDocument/2006/relationships/image" Target="../media/image412.png"/><Relationship Id="rId10" Type="http://schemas.openxmlformats.org/officeDocument/2006/relationships/image" Target="../media/image365.png"/><Relationship Id="rId31" Type="http://schemas.openxmlformats.org/officeDocument/2006/relationships/image" Target="../media/image386.png"/><Relationship Id="rId44" Type="http://schemas.openxmlformats.org/officeDocument/2006/relationships/image" Target="../media/image399.png"/><Relationship Id="rId52" Type="http://schemas.openxmlformats.org/officeDocument/2006/relationships/image" Target="../media/image407.png"/><Relationship Id="rId60" Type="http://schemas.openxmlformats.org/officeDocument/2006/relationships/image" Target="../media/image415.png"/><Relationship Id="rId65" Type="http://schemas.openxmlformats.org/officeDocument/2006/relationships/image" Target="../media/image420.png"/><Relationship Id="rId73" Type="http://schemas.openxmlformats.org/officeDocument/2006/relationships/image" Target="../media/image428.png"/><Relationship Id="rId78" Type="http://schemas.openxmlformats.org/officeDocument/2006/relationships/image" Target="../media/image433.png"/><Relationship Id="rId81" Type="http://schemas.openxmlformats.org/officeDocument/2006/relationships/image" Target="../media/image436.png"/><Relationship Id="rId86" Type="http://schemas.openxmlformats.org/officeDocument/2006/relationships/image" Target="../media/image441.png"/><Relationship Id="rId94" Type="http://schemas.openxmlformats.org/officeDocument/2006/relationships/image" Target="../media/image449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39" Type="http://schemas.openxmlformats.org/officeDocument/2006/relationships/image" Target="../media/image394.png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7.png"/><Relationship Id="rId21" Type="http://schemas.openxmlformats.org/officeDocument/2006/relationships/image" Target="../media/image472.png"/><Relationship Id="rId34" Type="http://schemas.openxmlformats.org/officeDocument/2006/relationships/image" Target="../media/image485.png"/><Relationship Id="rId42" Type="http://schemas.openxmlformats.org/officeDocument/2006/relationships/image" Target="../media/image493.png"/><Relationship Id="rId47" Type="http://schemas.openxmlformats.org/officeDocument/2006/relationships/image" Target="../media/image498.png"/><Relationship Id="rId50" Type="http://schemas.openxmlformats.org/officeDocument/2006/relationships/image" Target="../media/image501.png"/><Relationship Id="rId55" Type="http://schemas.openxmlformats.org/officeDocument/2006/relationships/image" Target="../media/image506.png"/><Relationship Id="rId63" Type="http://schemas.openxmlformats.org/officeDocument/2006/relationships/image" Target="../media/image513.png"/><Relationship Id="rId68" Type="http://schemas.openxmlformats.org/officeDocument/2006/relationships/image" Target="../media/image518.png"/><Relationship Id="rId76" Type="http://schemas.openxmlformats.org/officeDocument/2006/relationships/image" Target="../media/image526.png"/><Relationship Id="rId84" Type="http://schemas.openxmlformats.org/officeDocument/2006/relationships/image" Target="../media/image534.png"/><Relationship Id="rId89" Type="http://schemas.openxmlformats.org/officeDocument/2006/relationships/image" Target="../media/image539.png"/><Relationship Id="rId97" Type="http://schemas.openxmlformats.org/officeDocument/2006/relationships/image" Target="../media/image547.png"/><Relationship Id="rId7" Type="http://schemas.openxmlformats.org/officeDocument/2006/relationships/image" Target="../media/image458.png"/><Relationship Id="rId71" Type="http://schemas.openxmlformats.org/officeDocument/2006/relationships/image" Target="../media/image521.png"/><Relationship Id="rId92" Type="http://schemas.openxmlformats.org/officeDocument/2006/relationships/image" Target="../media/image542.pn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9" Type="http://schemas.openxmlformats.org/officeDocument/2006/relationships/image" Target="../media/image480.png"/><Relationship Id="rId11" Type="http://schemas.openxmlformats.org/officeDocument/2006/relationships/image" Target="../media/image462.png"/><Relationship Id="rId24" Type="http://schemas.openxmlformats.org/officeDocument/2006/relationships/image" Target="../media/image475.png"/><Relationship Id="rId32" Type="http://schemas.openxmlformats.org/officeDocument/2006/relationships/image" Target="../media/image483.png"/><Relationship Id="rId37" Type="http://schemas.openxmlformats.org/officeDocument/2006/relationships/image" Target="../media/image488.png"/><Relationship Id="rId40" Type="http://schemas.openxmlformats.org/officeDocument/2006/relationships/image" Target="../media/image491.png"/><Relationship Id="rId45" Type="http://schemas.openxmlformats.org/officeDocument/2006/relationships/image" Target="../media/image496.png"/><Relationship Id="rId53" Type="http://schemas.openxmlformats.org/officeDocument/2006/relationships/image" Target="../media/image504.png"/><Relationship Id="rId58" Type="http://schemas.openxmlformats.org/officeDocument/2006/relationships/image" Target="../media/image316.png"/><Relationship Id="rId66" Type="http://schemas.openxmlformats.org/officeDocument/2006/relationships/image" Target="../media/image516.png"/><Relationship Id="rId74" Type="http://schemas.openxmlformats.org/officeDocument/2006/relationships/image" Target="../media/image524.png"/><Relationship Id="rId79" Type="http://schemas.openxmlformats.org/officeDocument/2006/relationships/image" Target="../media/image529.png"/><Relationship Id="rId87" Type="http://schemas.openxmlformats.org/officeDocument/2006/relationships/image" Target="../media/image537.png"/><Relationship Id="rId5" Type="http://schemas.openxmlformats.org/officeDocument/2006/relationships/image" Target="../media/image456.png"/><Relationship Id="rId61" Type="http://schemas.openxmlformats.org/officeDocument/2006/relationships/image" Target="../media/image511.png"/><Relationship Id="rId82" Type="http://schemas.openxmlformats.org/officeDocument/2006/relationships/image" Target="../media/image532.png"/><Relationship Id="rId90" Type="http://schemas.openxmlformats.org/officeDocument/2006/relationships/image" Target="../media/image540.png"/><Relationship Id="rId95" Type="http://schemas.openxmlformats.org/officeDocument/2006/relationships/image" Target="../media/image545.png"/><Relationship Id="rId19" Type="http://schemas.openxmlformats.org/officeDocument/2006/relationships/image" Target="../media/image470.pn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Relationship Id="rId27" Type="http://schemas.openxmlformats.org/officeDocument/2006/relationships/image" Target="../media/image478.png"/><Relationship Id="rId30" Type="http://schemas.openxmlformats.org/officeDocument/2006/relationships/image" Target="../media/image481.png"/><Relationship Id="rId35" Type="http://schemas.openxmlformats.org/officeDocument/2006/relationships/image" Target="../media/image486.png"/><Relationship Id="rId43" Type="http://schemas.openxmlformats.org/officeDocument/2006/relationships/image" Target="../media/image494.png"/><Relationship Id="rId48" Type="http://schemas.openxmlformats.org/officeDocument/2006/relationships/image" Target="../media/image499.png"/><Relationship Id="rId56" Type="http://schemas.openxmlformats.org/officeDocument/2006/relationships/image" Target="../media/image507.png"/><Relationship Id="rId64" Type="http://schemas.openxmlformats.org/officeDocument/2006/relationships/image" Target="../media/image514.png"/><Relationship Id="rId69" Type="http://schemas.openxmlformats.org/officeDocument/2006/relationships/image" Target="../media/image519.png"/><Relationship Id="rId77" Type="http://schemas.openxmlformats.org/officeDocument/2006/relationships/image" Target="../media/image527.png"/><Relationship Id="rId8" Type="http://schemas.openxmlformats.org/officeDocument/2006/relationships/image" Target="../media/image459.png"/><Relationship Id="rId51" Type="http://schemas.openxmlformats.org/officeDocument/2006/relationships/image" Target="../media/image502.png"/><Relationship Id="rId72" Type="http://schemas.openxmlformats.org/officeDocument/2006/relationships/image" Target="../media/image522.png"/><Relationship Id="rId80" Type="http://schemas.openxmlformats.org/officeDocument/2006/relationships/image" Target="../media/image530.png"/><Relationship Id="rId85" Type="http://schemas.openxmlformats.org/officeDocument/2006/relationships/image" Target="../media/image535.png"/><Relationship Id="rId93" Type="http://schemas.openxmlformats.org/officeDocument/2006/relationships/image" Target="../media/image543.png"/><Relationship Id="rId98" Type="http://schemas.openxmlformats.org/officeDocument/2006/relationships/image" Target="../media/image548.png"/><Relationship Id="rId3" Type="http://schemas.openxmlformats.org/officeDocument/2006/relationships/image" Target="../media/image454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5" Type="http://schemas.openxmlformats.org/officeDocument/2006/relationships/image" Target="../media/image476.png"/><Relationship Id="rId33" Type="http://schemas.openxmlformats.org/officeDocument/2006/relationships/image" Target="../media/image484.png"/><Relationship Id="rId38" Type="http://schemas.openxmlformats.org/officeDocument/2006/relationships/image" Target="../media/image489.png"/><Relationship Id="rId46" Type="http://schemas.openxmlformats.org/officeDocument/2006/relationships/image" Target="../media/image497.png"/><Relationship Id="rId59" Type="http://schemas.openxmlformats.org/officeDocument/2006/relationships/image" Target="../media/image509.png"/><Relationship Id="rId67" Type="http://schemas.openxmlformats.org/officeDocument/2006/relationships/image" Target="../media/image517.png"/><Relationship Id="rId20" Type="http://schemas.openxmlformats.org/officeDocument/2006/relationships/image" Target="../media/image471.png"/><Relationship Id="rId41" Type="http://schemas.openxmlformats.org/officeDocument/2006/relationships/image" Target="../media/image492.png"/><Relationship Id="rId54" Type="http://schemas.openxmlformats.org/officeDocument/2006/relationships/image" Target="../media/image505.png"/><Relationship Id="rId62" Type="http://schemas.openxmlformats.org/officeDocument/2006/relationships/image" Target="../media/image512.png"/><Relationship Id="rId70" Type="http://schemas.openxmlformats.org/officeDocument/2006/relationships/image" Target="../media/image520.png"/><Relationship Id="rId75" Type="http://schemas.openxmlformats.org/officeDocument/2006/relationships/image" Target="../media/image525.png"/><Relationship Id="rId83" Type="http://schemas.openxmlformats.org/officeDocument/2006/relationships/image" Target="../media/image533.png"/><Relationship Id="rId88" Type="http://schemas.openxmlformats.org/officeDocument/2006/relationships/image" Target="../media/image538.png"/><Relationship Id="rId91" Type="http://schemas.openxmlformats.org/officeDocument/2006/relationships/image" Target="../media/image541.png"/><Relationship Id="rId96" Type="http://schemas.openxmlformats.org/officeDocument/2006/relationships/image" Target="../media/image5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5" Type="http://schemas.openxmlformats.org/officeDocument/2006/relationships/image" Target="../media/image466.png"/><Relationship Id="rId23" Type="http://schemas.openxmlformats.org/officeDocument/2006/relationships/image" Target="../media/image474.png"/><Relationship Id="rId28" Type="http://schemas.openxmlformats.org/officeDocument/2006/relationships/image" Target="../media/image479.png"/><Relationship Id="rId36" Type="http://schemas.openxmlformats.org/officeDocument/2006/relationships/image" Target="../media/image487.png"/><Relationship Id="rId49" Type="http://schemas.openxmlformats.org/officeDocument/2006/relationships/image" Target="../media/image500.png"/><Relationship Id="rId57" Type="http://schemas.openxmlformats.org/officeDocument/2006/relationships/image" Target="../media/image508.png"/><Relationship Id="rId10" Type="http://schemas.openxmlformats.org/officeDocument/2006/relationships/image" Target="../media/image461.png"/><Relationship Id="rId31" Type="http://schemas.openxmlformats.org/officeDocument/2006/relationships/image" Target="../media/image482.png"/><Relationship Id="rId44" Type="http://schemas.openxmlformats.org/officeDocument/2006/relationships/image" Target="../media/image495.png"/><Relationship Id="rId52" Type="http://schemas.openxmlformats.org/officeDocument/2006/relationships/image" Target="../media/image503.png"/><Relationship Id="rId60" Type="http://schemas.openxmlformats.org/officeDocument/2006/relationships/image" Target="../media/image510.png"/><Relationship Id="rId65" Type="http://schemas.openxmlformats.org/officeDocument/2006/relationships/image" Target="../media/image515.png"/><Relationship Id="rId73" Type="http://schemas.openxmlformats.org/officeDocument/2006/relationships/image" Target="../media/image523.png"/><Relationship Id="rId78" Type="http://schemas.openxmlformats.org/officeDocument/2006/relationships/image" Target="../media/image528.png"/><Relationship Id="rId81" Type="http://schemas.openxmlformats.org/officeDocument/2006/relationships/image" Target="../media/image531.png"/><Relationship Id="rId86" Type="http://schemas.openxmlformats.org/officeDocument/2006/relationships/image" Target="../media/image536.png"/><Relationship Id="rId94" Type="http://schemas.openxmlformats.org/officeDocument/2006/relationships/image" Target="../media/image544.png"/><Relationship Id="rId99" Type="http://schemas.openxmlformats.org/officeDocument/2006/relationships/image" Target="../media/image549.png"/><Relationship Id="rId4" Type="http://schemas.openxmlformats.org/officeDocument/2006/relationships/image" Target="../media/image455.png"/><Relationship Id="rId9" Type="http://schemas.openxmlformats.org/officeDocument/2006/relationships/image" Target="../media/image460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39" Type="http://schemas.openxmlformats.org/officeDocument/2006/relationships/image" Target="../media/image4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50.wmf"/><Relationship Id="rId4" Type="http://schemas.openxmlformats.org/officeDocument/2006/relationships/oleObject" Target="../embeddings/oleObject1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51.wmf"/><Relationship Id="rId4" Type="http://schemas.openxmlformats.org/officeDocument/2006/relationships/oleObject" Target="../embeddings/oleObject19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52.wmf"/><Relationship Id="rId4" Type="http://schemas.openxmlformats.org/officeDocument/2006/relationships/oleObject" Target="../embeddings/oleObject2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53.wmf"/><Relationship Id="rId4" Type="http://schemas.openxmlformats.org/officeDocument/2006/relationships/oleObject" Target="../embeddings/oleObject2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54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56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jpeg"/><Relationship Id="rId3" Type="http://schemas.openxmlformats.org/officeDocument/2006/relationships/image" Target="../media/image568.png"/><Relationship Id="rId7" Type="http://schemas.openxmlformats.org/officeDocument/2006/relationships/image" Target="../media/image57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1" Type="http://schemas.openxmlformats.org/officeDocument/2006/relationships/image" Target="../media/image567.png"/><Relationship Id="rId5" Type="http://schemas.openxmlformats.org/officeDocument/2006/relationships/image" Target="../media/image570.png"/><Relationship Id="rId10" Type="http://schemas.openxmlformats.org/officeDocument/2006/relationships/image" Target="../media/image566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jpe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4.jpe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jpe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9" Type="http://schemas.openxmlformats.org/officeDocument/2006/relationships/image" Target="../media/image5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5" Type="http://schemas.openxmlformats.org/officeDocument/2006/relationships/image" Target="../media/image588.jpeg"/><Relationship Id="rId4" Type="http://schemas.openxmlformats.org/officeDocument/2006/relationships/image" Target="../media/image5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593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jpeg"/><Relationship Id="rId5" Type="http://schemas.openxmlformats.org/officeDocument/2006/relationships/image" Target="../media/image589.png"/><Relationship Id="rId4" Type="http://schemas.openxmlformats.org/officeDocument/2006/relationships/image" Target="../media/image591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96.emf"/><Relationship Id="rId4" Type="http://schemas.openxmlformats.org/officeDocument/2006/relationships/oleObject" Target="../embeddings/oleObject25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97.wmf"/><Relationship Id="rId4" Type="http://schemas.openxmlformats.org/officeDocument/2006/relationships/oleObject" Target="../embeddings/oleObject28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98.wmf"/><Relationship Id="rId4" Type="http://schemas.openxmlformats.org/officeDocument/2006/relationships/oleObject" Target="../embeddings/oleObject29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jpg"/><Relationship Id="rId5" Type="http://schemas.openxmlformats.org/officeDocument/2006/relationships/image" Target="../media/image605.jpg"/><Relationship Id="rId4" Type="http://schemas.openxmlformats.org/officeDocument/2006/relationships/image" Target="../media/image6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jpg"/><Relationship Id="rId2" Type="http://schemas.openxmlformats.org/officeDocument/2006/relationships/image" Target="../media/image60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14.jp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jpg"/><Relationship Id="rId3" Type="http://schemas.openxmlformats.org/officeDocument/2006/relationships/image" Target="../media/image616.png"/><Relationship Id="rId7" Type="http://schemas.openxmlformats.org/officeDocument/2006/relationships/image" Target="../media/image620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Relationship Id="rId9" Type="http://schemas.openxmlformats.org/officeDocument/2006/relationships/image" Target="../media/image6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jp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556" y="2756848"/>
            <a:ext cx="10567916" cy="712172"/>
          </a:xfrm>
        </p:spPr>
        <p:txBody>
          <a:bodyPr>
            <a:normAutofit/>
          </a:bodyPr>
          <a:lstStyle/>
          <a:p>
            <a:r>
              <a:rPr lang="en-US" sz="4000" dirty="0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Other Distinctions Between Sets of Clusters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Exclusive versus non-exclusive</a:t>
            </a:r>
          </a:p>
          <a:p>
            <a:pPr lvl="1"/>
            <a:r>
              <a:rPr lang="en-US" altLang="en-US"/>
              <a:t>In non-exclusive clusterings, points may belong to multiple clusters.</a:t>
            </a:r>
          </a:p>
          <a:p>
            <a:pPr lvl="2"/>
            <a:r>
              <a:rPr lang="en-US" altLang="en-US"/>
              <a:t>Can belong to multiple classes or could be ‘border’ points</a:t>
            </a:r>
          </a:p>
          <a:p>
            <a:pPr lvl="1"/>
            <a:r>
              <a:rPr lang="en-US" altLang="en-US"/>
              <a:t>Fuzzy clustering  (one type of non-exclusive) </a:t>
            </a:r>
          </a:p>
          <a:p>
            <a:pPr lvl="2"/>
            <a:r>
              <a:rPr lang="en-US" altLang="en-US"/>
              <a:t>In fuzzy clustering, a point belongs to every cluster with some weight between 0 and 1</a:t>
            </a:r>
          </a:p>
          <a:p>
            <a:pPr lvl="2"/>
            <a:r>
              <a:rPr lang="en-US" altLang="en-US"/>
              <a:t>Weights must sum to 1</a:t>
            </a:r>
          </a:p>
          <a:p>
            <a:pPr lvl="2"/>
            <a:r>
              <a:rPr lang="en-US" altLang="en-US"/>
              <a:t>Probabilistic clustering has similar characteristics</a:t>
            </a:r>
          </a:p>
          <a:p>
            <a:r>
              <a:rPr lang="en-US" altLang="en-US"/>
              <a:t>Partial versus complete</a:t>
            </a:r>
          </a:p>
          <a:p>
            <a:pPr lvl="1"/>
            <a:r>
              <a:rPr lang="en-US" altLang="en-US"/>
              <a:t>In some cases, we only want to cluster some of the data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FD40DC1-4940-B1CB-5C9E-2B9CF707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 Well-separated clusters</a:t>
            </a:r>
          </a:p>
          <a:p>
            <a:endParaRPr lang="en-US" altLang="en-US" dirty="0"/>
          </a:p>
          <a:p>
            <a:r>
              <a:rPr lang="en-US" altLang="en-US" dirty="0"/>
              <a:t> Prototype-based clusters</a:t>
            </a:r>
          </a:p>
          <a:p>
            <a:endParaRPr lang="en-US" altLang="en-US" dirty="0"/>
          </a:p>
          <a:p>
            <a:r>
              <a:rPr lang="en-US" altLang="en-US" dirty="0"/>
              <a:t> Contiguity-based clusters</a:t>
            </a:r>
          </a:p>
          <a:p>
            <a:endParaRPr lang="en-US" altLang="en-US" dirty="0"/>
          </a:p>
          <a:p>
            <a:r>
              <a:rPr lang="en-US" altLang="en-US" dirty="0"/>
              <a:t> Density-based clusters</a:t>
            </a:r>
          </a:p>
          <a:p>
            <a:endParaRPr lang="en-US" altLang="en-US" dirty="0"/>
          </a:p>
          <a:p>
            <a:r>
              <a:rPr lang="en-US" altLang="en-US" dirty="0"/>
              <a:t>Described by an Objective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9E4ACDD-EF1E-565E-5A00-B2726B3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Well-Separated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Well-Separated Clusters: </a:t>
            </a:r>
          </a:p>
          <a:p>
            <a:pPr lvl="1"/>
            <a:r>
              <a:rPr lang="en-US" altLang="en-US"/>
              <a:t>A cluster is a set of points such that any point in a cluster is closer (or more similar) to every other point in the cluster than to any point not in the cluster. </a:t>
            </a:r>
          </a:p>
          <a:p>
            <a:endParaRPr lang="en-US" altLang="en-US"/>
          </a:p>
        </p:txBody>
      </p:sp>
      <p:sp>
        <p:nvSpPr>
          <p:cNvPr id="12292" name="Oval 4"/>
          <p:cNvSpPr>
            <a:spLocks noChangeAspect="1" noChangeArrowheads="1"/>
          </p:cNvSpPr>
          <p:nvPr/>
        </p:nvSpPr>
        <p:spPr bwMode="auto">
          <a:xfrm>
            <a:off x="2971800" y="4570413"/>
            <a:ext cx="1143000" cy="114300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val 5"/>
          <p:cNvSpPr>
            <a:spLocks noChangeAspect="1" noChangeArrowheads="1"/>
          </p:cNvSpPr>
          <p:nvPr/>
        </p:nvSpPr>
        <p:spPr bwMode="auto">
          <a:xfrm>
            <a:off x="7542213" y="4570413"/>
            <a:ext cx="1143000" cy="1143000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Oval 6"/>
          <p:cNvSpPr>
            <a:spLocks noChangeAspect="1" noChangeArrowheads="1"/>
          </p:cNvSpPr>
          <p:nvPr/>
        </p:nvSpPr>
        <p:spPr bwMode="auto">
          <a:xfrm>
            <a:off x="5030788" y="2971800"/>
            <a:ext cx="1143000" cy="11430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3 well-separated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860AE78-37DC-6203-89E8-A73F986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Prototype-Based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Prototype-based</a:t>
            </a:r>
          </a:p>
          <a:p>
            <a:pPr lvl="1"/>
            <a:r>
              <a:rPr lang="en-US" altLang="en-US" dirty="0"/>
              <a:t> A cluster is a set of objects such that an object in a cluster is closer (more similar) to the prototype or  “center” of a cluster, than to the center of any other cluster  </a:t>
            </a:r>
          </a:p>
          <a:p>
            <a:pPr lvl="1"/>
            <a:r>
              <a:rPr lang="en-US" altLang="en-US" dirty="0"/>
              <a:t>The center of a cluster is often a centroid, the average of all the points in the cluster, or a </a:t>
            </a:r>
            <a:r>
              <a:rPr lang="en-US" altLang="en-US" dirty="0" err="1"/>
              <a:t>medoid</a:t>
            </a:r>
            <a:r>
              <a:rPr lang="en-US" altLang="en-US" dirty="0"/>
              <a:t>, the most “representative” point of a cluster </a:t>
            </a:r>
          </a:p>
          <a:p>
            <a:endParaRPr lang="en-US" altLang="en-US" dirty="0"/>
          </a:p>
        </p:txBody>
      </p:sp>
      <p:sp>
        <p:nvSpPr>
          <p:cNvPr id="13316" name="Oval 4"/>
          <p:cNvSpPr>
            <a:spLocks noChangeAspect="1" noChangeArrowheads="1"/>
          </p:cNvSpPr>
          <p:nvPr/>
        </p:nvSpPr>
        <p:spPr bwMode="auto">
          <a:xfrm>
            <a:off x="2667000" y="4191000"/>
            <a:ext cx="1371600" cy="13716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Oval 5"/>
          <p:cNvSpPr>
            <a:spLocks noChangeAspect="1" noChangeArrowheads="1"/>
          </p:cNvSpPr>
          <p:nvPr/>
        </p:nvSpPr>
        <p:spPr bwMode="auto">
          <a:xfrm>
            <a:off x="4038600" y="4191000"/>
            <a:ext cx="1371600" cy="1371600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8" name="Oval 6"/>
          <p:cNvSpPr>
            <a:spLocks noChangeAspect="1" noChangeArrowheads="1"/>
          </p:cNvSpPr>
          <p:nvPr/>
        </p:nvSpPr>
        <p:spPr bwMode="auto">
          <a:xfrm>
            <a:off x="6846888" y="4329114"/>
            <a:ext cx="1166812" cy="1100137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9" name="Oval 7"/>
          <p:cNvSpPr>
            <a:spLocks noChangeAspect="1" noChangeArrowheads="1"/>
          </p:cNvSpPr>
          <p:nvPr/>
        </p:nvSpPr>
        <p:spPr bwMode="auto">
          <a:xfrm>
            <a:off x="8218488" y="4329114"/>
            <a:ext cx="1166812" cy="1100137"/>
          </a:xfrm>
          <a:prstGeom prst="ellipse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4 center-based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8A1966-8ACE-86EE-5E92-BE42F994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Contiguity-Based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Contiguous Cluster (Nearest neighbor or Transitive)</a:t>
            </a:r>
          </a:p>
          <a:p>
            <a:pPr lvl="1"/>
            <a:r>
              <a:rPr lang="en-US" altLang="en-US"/>
              <a:t>A cluster is a set of points such that a point in a cluster is closer (or more similar) to one or more other points in the cluster than to any point not in the cluster.</a:t>
            </a:r>
          </a:p>
          <a:p>
            <a:endParaRPr lang="en-US" altLang="en-US"/>
          </a:p>
        </p:txBody>
      </p:sp>
      <p:grpSp>
        <p:nvGrpSpPr>
          <p:cNvPr id="14340" name="Group 15"/>
          <p:cNvGrpSpPr>
            <a:grpSpLocks/>
          </p:cNvGrpSpPr>
          <p:nvPr/>
        </p:nvGrpSpPr>
        <p:grpSpPr bwMode="auto">
          <a:xfrm>
            <a:off x="1905000" y="3810000"/>
            <a:ext cx="8534400" cy="1219200"/>
            <a:chOff x="950" y="2544"/>
            <a:chExt cx="4106" cy="576"/>
          </a:xfrm>
        </p:grpSpPr>
        <p:sp>
          <p:nvSpPr>
            <p:cNvPr id="14342" name="Freeform 4" descr="Large grid"/>
            <p:cNvSpPr>
              <a:spLocks noChangeAspect="1"/>
            </p:cNvSpPr>
            <p:nvPr/>
          </p:nvSpPr>
          <p:spPr bwMode="auto">
            <a:xfrm>
              <a:off x="950" y="2552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99CC00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Freeform 5" descr="Large grid"/>
            <p:cNvSpPr>
              <a:spLocks noChangeAspect="1"/>
            </p:cNvSpPr>
            <p:nvPr/>
          </p:nvSpPr>
          <p:spPr bwMode="auto">
            <a:xfrm>
              <a:off x="1061" y="2618"/>
              <a:ext cx="267" cy="459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9 h 744"/>
                <a:gd name="T10" fmla="*/ 27 w 432"/>
                <a:gd name="T11" fmla="*/ 45 h 744"/>
                <a:gd name="T12" fmla="*/ 27 w 432"/>
                <a:gd name="T13" fmla="*/ 64 h 744"/>
                <a:gd name="T14" fmla="*/ 22 w 432"/>
                <a:gd name="T15" fmla="*/ 64 h 744"/>
                <a:gd name="T16" fmla="*/ 0 w 432"/>
                <a:gd name="T17" fmla="*/ 67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 cap="rnd">
              <a:solidFill>
                <a:srgbClr val="00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Freeform 6" descr="Large grid"/>
            <p:cNvSpPr>
              <a:spLocks noChangeAspect="1"/>
            </p:cNvSpPr>
            <p:nvPr/>
          </p:nvSpPr>
          <p:spPr bwMode="auto">
            <a:xfrm>
              <a:off x="1195" y="2663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FF7C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Oval 7"/>
            <p:cNvSpPr>
              <a:spLocks noChangeAspect="1" noChangeArrowheads="1"/>
            </p:cNvSpPr>
            <p:nvPr/>
          </p:nvSpPr>
          <p:spPr bwMode="auto">
            <a:xfrm>
              <a:off x="2171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6" name="AutoShape 8"/>
            <p:cNvSpPr>
              <a:spLocks noChangeAspect="1" noChangeArrowheads="1"/>
            </p:cNvSpPr>
            <p:nvPr/>
          </p:nvSpPr>
          <p:spPr bwMode="auto">
            <a:xfrm rot="-5400000">
              <a:off x="1942" y="2382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Oval 9"/>
            <p:cNvSpPr>
              <a:spLocks noChangeAspect="1" noChangeArrowheads="1"/>
            </p:cNvSpPr>
            <p:nvPr/>
          </p:nvSpPr>
          <p:spPr bwMode="auto">
            <a:xfrm>
              <a:off x="2504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8" name="Line 10"/>
            <p:cNvSpPr>
              <a:spLocks noChangeAspect="1" noChangeShapeType="1"/>
            </p:cNvSpPr>
            <p:nvPr/>
          </p:nvSpPr>
          <p:spPr bwMode="auto">
            <a:xfrm>
              <a:off x="2305" y="2818"/>
              <a:ext cx="199" cy="0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Oval 11"/>
            <p:cNvSpPr>
              <a:spLocks noChangeAspect="1" noChangeArrowheads="1"/>
            </p:cNvSpPr>
            <p:nvPr/>
          </p:nvSpPr>
          <p:spPr bwMode="auto">
            <a:xfrm>
              <a:off x="4236" y="2633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0" name="Oval 12"/>
            <p:cNvSpPr>
              <a:spLocks noChangeAspect="1" noChangeArrowheads="1"/>
            </p:cNvSpPr>
            <p:nvPr/>
          </p:nvSpPr>
          <p:spPr bwMode="auto">
            <a:xfrm>
              <a:off x="4680" y="2633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1" name="Oval 13"/>
            <p:cNvSpPr>
              <a:spLocks noChangeAspect="1" noChangeArrowheads="1"/>
            </p:cNvSpPr>
            <p:nvPr/>
          </p:nvSpPr>
          <p:spPr bwMode="auto">
            <a:xfrm>
              <a:off x="2992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2" name="Oval 14"/>
            <p:cNvSpPr>
              <a:spLocks noChangeAspect="1" noChangeArrowheads="1"/>
            </p:cNvSpPr>
            <p:nvPr/>
          </p:nvSpPr>
          <p:spPr bwMode="auto">
            <a:xfrm>
              <a:off x="3391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8 contiguous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33791B2-3077-B169-86DE-45684BA7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Density-Based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Density-based</a:t>
            </a:r>
          </a:p>
          <a:p>
            <a:pPr lvl="1"/>
            <a:r>
              <a:rPr lang="en-US" altLang="en-US"/>
              <a:t>A cluster is a dense region of points, which is separated by low-density regions, from other regions of high density. </a:t>
            </a:r>
          </a:p>
          <a:p>
            <a:pPr lvl="1"/>
            <a:r>
              <a:rPr lang="en-US" altLang="en-US"/>
              <a:t>Used when the clusters are irregular or intertwined, and when noise and outliers are present. </a:t>
            </a:r>
          </a:p>
        </p:txBody>
      </p:sp>
      <p:grpSp>
        <p:nvGrpSpPr>
          <p:cNvPr id="15364" name="Group 12"/>
          <p:cNvGrpSpPr>
            <a:grpSpLocks/>
          </p:cNvGrpSpPr>
          <p:nvPr/>
        </p:nvGrpSpPr>
        <p:grpSpPr bwMode="auto">
          <a:xfrm>
            <a:off x="1828800" y="3657600"/>
            <a:ext cx="8610600" cy="1676400"/>
            <a:chOff x="1056" y="3072"/>
            <a:chExt cx="3840" cy="720"/>
          </a:xfrm>
        </p:grpSpPr>
        <p:sp>
          <p:nvSpPr>
            <p:cNvPr id="15366" name="Rectangle 2"/>
            <p:cNvSpPr>
              <a:spLocks noChangeArrowheads="1"/>
            </p:cNvSpPr>
            <p:nvPr/>
          </p:nvSpPr>
          <p:spPr bwMode="auto">
            <a:xfrm>
              <a:off x="1056" y="3072"/>
              <a:ext cx="3840" cy="72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7" name="Oval 5"/>
            <p:cNvSpPr>
              <a:spLocks noChangeAspect="1" noChangeArrowheads="1"/>
            </p:cNvSpPr>
            <p:nvPr/>
          </p:nvSpPr>
          <p:spPr bwMode="auto">
            <a:xfrm>
              <a:off x="1599" y="3374"/>
              <a:ext cx="134" cy="134"/>
            </a:xfrm>
            <a:prstGeom prst="ellipse">
              <a:avLst/>
            </a:pr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8" name="AutoShape 6"/>
            <p:cNvSpPr>
              <a:spLocks noChangeAspect="1" noChangeArrowheads="1"/>
            </p:cNvSpPr>
            <p:nvPr/>
          </p:nvSpPr>
          <p:spPr bwMode="auto">
            <a:xfrm rot="-5400000">
              <a:off x="1370" y="3006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Oval 7"/>
            <p:cNvSpPr>
              <a:spLocks noChangeAspect="1" noChangeArrowheads="1"/>
            </p:cNvSpPr>
            <p:nvPr/>
          </p:nvSpPr>
          <p:spPr bwMode="auto">
            <a:xfrm>
              <a:off x="1932" y="3374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0" name="Oval 8"/>
            <p:cNvSpPr>
              <a:spLocks noChangeAspect="1" noChangeArrowheads="1"/>
            </p:cNvSpPr>
            <p:nvPr/>
          </p:nvSpPr>
          <p:spPr bwMode="auto">
            <a:xfrm>
              <a:off x="3664" y="3257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1" name="Oval 9"/>
            <p:cNvSpPr>
              <a:spLocks noChangeAspect="1" noChangeArrowheads="1"/>
            </p:cNvSpPr>
            <p:nvPr/>
          </p:nvSpPr>
          <p:spPr bwMode="auto">
            <a:xfrm>
              <a:off x="4108" y="3257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2" name="Oval 10"/>
            <p:cNvSpPr>
              <a:spLocks noChangeAspect="1" noChangeArrowheads="1"/>
            </p:cNvSpPr>
            <p:nvPr/>
          </p:nvSpPr>
          <p:spPr bwMode="auto">
            <a:xfrm>
              <a:off x="2420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3" name="Oval 11"/>
            <p:cNvSpPr>
              <a:spLocks noChangeAspect="1" noChangeArrowheads="1"/>
            </p:cNvSpPr>
            <p:nvPr/>
          </p:nvSpPr>
          <p:spPr bwMode="auto">
            <a:xfrm>
              <a:off x="2819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365" name="Text Box 13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6 density-based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0ED5951-D19F-488F-1E89-AB317C5D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Objective Function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Clusters Defined by an Objective Function</a:t>
            </a:r>
          </a:p>
          <a:p>
            <a:pPr lvl="1"/>
            <a:r>
              <a:rPr lang="en-US" altLang="en-US" dirty="0"/>
              <a:t>Finds clusters that minimize or maximize an objective function. </a:t>
            </a:r>
          </a:p>
          <a:p>
            <a:pPr lvl="1"/>
            <a:r>
              <a:rPr lang="en-US" altLang="en-US" dirty="0"/>
              <a:t>Enumerate all possible ways of dividing the points into clusters and evaluate the `goodness' of each potential set of clusters by using the given objective function.  (NP Hard)</a:t>
            </a:r>
          </a:p>
          <a:p>
            <a:pPr lvl="1"/>
            <a:r>
              <a:rPr lang="en-US" altLang="en-US" dirty="0"/>
              <a:t> Can have global or local objectives.</a:t>
            </a:r>
          </a:p>
          <a:p>
            <a:pPr lvl="2"/>
            <a:r>
              <a:rPr lang="en-US" altLang="en-US" dirty="0"/>
              <a:t> Hierarchical clustering algorithms typically have local objectives</a:t>
            </a:r>
          </a:p>
          <a:p>
            <a:pPr lvl="2"/>
            <a:r>
              <a:rPr lang="en-US" altLang="en-US" dirty="0"/>
              <a:t> </a:t>
            </a:r>
            <a:r>
              <a:rPr lang="en-US" altLang="en-US" dirty="0" err="1"/>
              <a:t>Partitional</a:t>
            </a:r>
            <a:r>
              <a:rPr lang="en-US" altLang="en-US" dirty="0"/>
              <a:t> algorithms typically have global objectives</a:t>
            </a:r>
          </a:p>
          <a:p>
            <a:pPr lvl="1"/>
            <a:r>
              <a:rPr lang="en-US" altLang="en-US" dirty="0"/>
              <a:t>A variation of the global objective function approach is to fit the data to a parameterized model. </a:t>
            </a:r>
          </a:p>
          <a:p>
            <a:pPr lvl="2"/>
            <a:r>
              <a:rPr lang="en-US" altLang="en-US" dirty="0"/>
              <a:t> Parameters for the model are determined from the data. </a:t>
            </a:r>
          </a:p>
          <a:p>
            <a:pPr lvl="2"/>
            <a:r>
              <a:rPr lang="en-US" altLang="en-US" dirty="0"/>
              <a:t>Mixture models assume that the data is a ‘mixture' of a number of statistical distributions.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A2F5F26-7826-5165-89BB-DFB5D99A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Characteristics of the Input Data Are Important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Type of proximity or density measure</a:t>
            </a:r>
          </a:p>
          <a:p>
            <a:pPr lvl="1"/>
            <a:r>
              <a:rPr lang="en-US" altLang="en-US" dirty="0"/>
              <a:t>Central to clustering </a:t>
            </a:r>
          </a:p>
          <a:p>
            <a:pPr lvl="1"/>
            <a:r>
              <a:rPr lang="en-US" altLang="en-US" dirty="0"/>
              <a:t>Depends on data and application 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Data characteristics that affect proximity and/or density are</a:t>
            </a:r>
          </a:p>
          <a:p>
            <a:pPr lvl="1"/>
            <a:r>
              <a:rPr lang="en-US" altLang="en-US" dirty="0"/>
              <a:t>Dimensionality</a:t>
            </a:r>
          </a:p>
          <a:p>
            <a:pPr lvl="2"/>
            <a:r>
              <a:rPr lang="en-US" altLang="en-US" dirty="0"/>
              <a:t>Sparseness</a:t>
            </a:r>
          </a:p>
          <a:p>
            <a:pPr lvl="1"/>
            <a:r>
              <a:rPr lang="en-US" altLang="en-US" dirty="0"/>
              <a:t>Attribute type</a:t>
            </a:r>
          </a:p>
          <a:p>
            <a:pPr lvl="1"/>
            <a:r>
              <a:rPr lang="en-US" altLang="en-US" dirty="0"/>
              <a:t>Special relationships in the data</a:t>
            </a:r>
          </a:p>
          <a:p>
            <a:pPr lvl="2"/>
            <a:r>
              <a:rPr lang="en-US" altLang="en-US" dirty="0"/>
              <a:t>For example, autocorrelation</a:t>
            </a:r>
          </a:p>
          <a:p>
            <a:pPr lvl="1"/>
            <a:r>
              <a:rPr lang="en-US" altLang="en-US" dirty="0"/>
              <a:t>Distribution of the data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Noise and Outliers</a:t>
            </a:r>
          </a:p>
          <a:p>
            <a:pPr lvl="1"/>
            <a:r>
              <a:rPr lang="en-US" altLang="en-US" dirty="0"/>
              <a:t>Often interfere with the operation of the clustering algorithm</a:t>
            </a:r>
          </a:p>
          <a:p>
            <a:r>
              <a:rPr lang="en-US" altLang="en-US" dirty="0"/>
              <a:t>Clusters of differing sizes, densities, and shapes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F8E181F-A9C5-CB18-BC5F-45211D7B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7BE2BF-A9A1-4919-97AD-C59ECB22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Good Clustering?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AC4B7B-2F98-485A-8786-946C29533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019800" cy="3402361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high </a:t>
            </a:r>
            <a:r>
              <a:rPr lang="en-US" sz="2200" u="sng" dirty="0"/>
              <a:t>intra-class</a:t>
            </a:r>
            <a:r>
              <a:rPr lang="en-US" sz="2200" dirty="0"/>
              <a:t> similarity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low </a:t>
            </a:r>
            <a:r>
              <a:rPr lang="en-US" sz="2200" u="sng" dirty="0"/>
              <a:t>inter-class</a:t>
            </a:r>
            <a:r>
              <a:rPr lang="en-US" sz="2200" dirty="0"/>
              <a:t> similarity 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/>
              <a:t>quality</a:t>
            </a:r>
            <a:r>
              <a:rPr lang="en-US" sz="2400" dirty="0"/>
              <a:t> of a clustering result depends on both the similarity measure used by the method and its implementation.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A60F88-0071-40EA-A84D-D4EC25CD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Clustering Algorithms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K-means and its variants</a:t>
            </a:r>
          </a:p>
          <a:p>
            <a:pPr lvl="4"/>
            <a:endParaRPr lang="en-US" altLang="en-US"/>
          </a:p>
          <a:p>
            <a:r>
              <a:rPr lang="en-US" altLang="en-US"/>
              <a:t>Hierarchical clustering</a:t>
            </a:r>
          </a:p>
          <a:p>
            <a:pPr lvl="4"/>
            <a:endParaRPr lang="en-US" altLang="en-US"/>
          </a:p>
          <a:p>
            <a:r>
              <a:rPr lang="en-US" altLang="en-US"/>
              <a:t>Density-based clustering</a:t>
            </a:r>
          </a:p>
          <a:p>
            <a:pPr lvl="4"/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70D625A-735E-4B9E-BC1F-F312E426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Given a set of objects, place them in groups such that the objects in a group are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4800600" y="3570288"/>
            <a:ext cx="3048000" cy="2678112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81800" y="2667000"/>
            <a:ext cx="3048000" cy="251460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419600" y="3657600"/>
            <a:ext cx="3276600" cy="22860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819400" y="2971800"/>
            <a:ext cx="2286000" cy="16764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Intra-cluster distances are minimized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5C272F9-8D60-E5FA-31DD-1B73E9A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06A37F-C665-4C0B-ACA5-DEB2661F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Partitioning Clustering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94423D-BF05-4A24-AD13-415D782A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116229" cy="3368907"/>
          </a:xfrm>
        </p:spPr>
        <p:txBody>
          <a:bodyPr>
            <a:normAutofit fontScale="70000" lnSpcReduction="20000"/>
          </a:bodyPr>
          <a:lstStyle/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Partitioning algorithms construct partition of a database of N objects into a set of K clusters. 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The partitioning clustering algorithm usually adopts the Iterative Optimization paradigm.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starts with an initial partition and uses an iterative control strategy.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tries swapping data points to see if such a swapping improves the quality of clustering.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When swapping does not yield any improvements in clustering, it finds a locally optimal partitioning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in principle, optimal partition achieved via </a:t>
            </a:r>
            <a:r>
              <a:rPr lang="en-US" altLang="en-US" dirty="0">
                <a:solidFill>
                  <a:srgbClr val="FF0000"/>
                </a:solidFill>
              </a:rPr>
              <a:t>minimizing the sum of squared distance to its “representative object” in each cluster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90D7AE-D56B-4AD0-857B-34ADA355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="" xmlns:a16="http://schemas.microsoft.com/office/drawing/2014/main" id="{0441CBAA-C19E-42C1-8116-5D5E65FB140D}"/>
                  </a:ext>
                </a:extLst>
              </p:cNvPr>
              <p:cNvSpPr txBox="1"/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0441CBAA-C19E-42C1-8116-5D5E65FB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="" xmlns:a16="http://schemas.microsoft.com/office/drawing/2014/main" id="{842CF1CA-E873-4298-B5C7-6D60202833FF}"/>
                  </a:ext>
                </a:extLst>
              </p:cNvPr>
              <p:cNvSpPr txBox="1"/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42CF1CA-E873-4298-B5C7-6D602028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A281463-03F3-4E7E-B1D9-E54B20FEF1FD}"/>
              </a:ext>
            </a:extLst>
          </p:cNvPr>
          <p:cNvSpPr txBox="1"/>
          <p:nvPr/>
        </p:nvSpPr>
        <p:spPr>
          <a:xfrm>
            <a:off x="1920071" y="5570776"/>
            <a:ext cx="3277564" cy="483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540" dirty="0"/>
              <a:t>e.g.,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43166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FAE42-5133-491D-9C37-A7A2A02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i="1" dirty="0"/>
              <a:t>K-means  </a:t>
            </a:r>
            <a:r>
              <a:rPr lang="en-US" altLang="en-US" dirty="0"/>
              <a:t>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B4E173-F893-4DCA-A739-8FC144E9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083858" cy="4906963"/>
          </a:xfrm>
        </p:spPr>
        <p:txBody>
          <a:bodyPr/>
          <a:lstStyle/>
          <a:p>
            <a:r>
              <a:rPr lang="en-US" altLang="en-US" dirty="0"/>
              <a:t>Given the cluster number </a:t>
            </a:r>
            <a:r>
              <a:rPr lang="en-US" altLang="en-US" i="1" dirty="0"/>
              <a:t>K</a:t>
            </a:r>
            <a:r>
              <a:rPr lang="en-US" altLang="en-US" dirty="0"/>
              <a:t>, the </a:t>
            </a:r>
            <a:r>
              <a:rPr lang="en-US" altLang="en-US" i="1" dirty="0"/>
              <a:t>K-means  </a:t>
            </a:r>
            <a:r>
              <a:rPr lang="en-US" altLang="en-US" dirty="0"/>
              <a:t>algorithm is carried out in three steps after initialization:</a:t>
            </a:r>
          </a:p>
          <a:p>
            <a:pPr lvl="1">
              <a:lnSpc>
                <a:spcPct val="150000"/>
              </a:lnSpc>
            </a:pPr>
            <a:r>
              <a:rPr lang="en-GB" sz="2140" dirty="0">
                <a:latin typeface="Tahoma" panose="020B0604030504040204" pitchFamily="34" charset="0"/>
              </a:rPr>
              <a:t>Initialization: set seed points (randomly)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Assign each object to the cluster of the nearest seed point measured with a specific distance metric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Compute new seed points as the centroids of the clusters of the current partition (the centroid is the centre, i.e., </a:t>
            </a:r>
            <a:r>
              <a:rPr lang="en-GB" sz="1900" i="1" dirty="0">
                <a:solidFill>
                  <a:srgbClr val="FF0000"/>
                </a:solidFill>
                <a:latin typeface="Tahoma" panose="020B0604030504040204" pitchFamily="34" charset="0"/>
              </a:rPr>
              <a:t>mean point</a:t>
            </a:r>
            <a:r>
              <a:rPr lang="en-GB" sz="1900" dirty="0">
                <a:latin typeface="Tahoma" panose="020B0604030504040204" pitchFamily="34" charset="0"/>
              </a:rPr>
              <a:t>, of the cluster)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Go back to Step 1), stop when no more new assignment (i.e., membership in each cluster no longer changes)</a:t>
            </a:r>
          </a:p>
          <a:p>
            <a:pPr lvl="1"/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78CBD0-A817-4DFD-B84D-92FB19BC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8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291F6-988C-47F2-B211-BC7617F1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4CBFB-A1EF-45BD-9166-C26A25429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14732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Problem:</a:t>
            </a:r>
          </a:p>
          <a:p>
            <a:pPr lvl="1"/>
            <a:r>
              <a:rPr lang="en-GB" altLang="en-US" dirty="0"/>
              <a:t>Suppose we have 4 types of medicines and each has two attributes (pH and weight index). Our goal is to group these objects into </a:t>
            </a:r>
            <a:r>
              <a:rPr lang="en-GB" altLang="en-US" i="1" dirty="0"/>
              <a:t>K=2</a:t>
            </a:r>
            <a:r>
              <a:rPr lang="en-GB" altLang="en-US" dirty="0"/>
              <a:t>  group of medicine.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="" xmlns:a16="http://schemas.microsoft.com/office/drawing/2014/main" id="{F47F1B9C-CBAA-4C23-9050-D5739DA892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4031" y="3052760"/>
          <a:ext cx="3647138" cy="2848021"/>
        </p:xfrm>
        <a:graphic>
          <a:graphicData uri="http://schemas.openxmlformats.org/drawingml/2006/table">
            <a:tbl>
              <a:tblPr/>
              <a:tblGrid>
                <a:gridCol w="12166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37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66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36413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Medicine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Weight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pH-Index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42">
            <a:extLst>
              <a:ext uri="{FF2B5EF4-FFF2-40B4-BE49-F238E27FC236}">
                <a16:creationId xmlns="" xmlns:a16="http://schemas.microsoft.com/office/drawing/2014/main" id="{E86B9A77-08FA-49EF-9C2B-385F34D49DB3}"/>
              </a:ext>
            </a:extLst>
          </p:cNvPr>
          <p:cNvGrpSpPr>
            <a:grpSpLocks/>
          </p:cNvGrpSpPr>
          <p:nvPr/>
        </p:nvGrpSpPr>
        <p:grpSpPr bwMode="auto">
          <a:xfrm>
            <a:off x="6645582" y="2795892"/>
            <a:ext cx="4293629" cy="3792562"/>
            <a:chOff x="3224" y="1614"/>
            <a:chExt cx="2982" cy="2634"/>
          </a:xfrm>
        </p:grpSpPr>
        <p:pic>
          <p:nvPicPr>
            <p:cNvPr id="8" name="Picture 36">
              <a:extLst>
                <a:ext uri="{FF2B5EF4-FFF2-40B4-BE49-F238E27FC236}">
                  <a16:creationId xmlns="" xmlns:a16="http://schemas.microsoft.com/office/drawing/2014/main" id="{0F94C0AA-ECF3-4032-9DAD-6DEE5BFD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14"/>
              <a:ext cx="2982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7">
              <a:extLst>
                <a:ext uri="{FF2B5EF4-FFF2-40B4-BE49-F238E27FC236}">
                  <a16:creationId xmlns="" xmlns:a16="http://schemas.microsoft.com/office/drawing/2014/main" id="{6E507612-5B99-4242-8CEF-B9DC1ED50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" y="2948"/>
              <a:ext cx="2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A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="" xmlns:a16="http://schemas.microsoft.com/office/drawing/2014/main" id="{9F714499-F5C9-4E58-902F-8F0E75659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" y="2948"/>
              <a:ext cx="22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B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="" xmlns:a16="http://schemas.microsoft.com/office/drawing/2014/main" id="{4379297F-4E17-4672-BE94-85BECA55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" y="2094"/>
              <a:ext cx="22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C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="" xmlns:a16="http://schemas.microsoft.com/office/drawing/2014/main" id="{1C61EFAC-9865-429B-A4F4-608EBDC09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" y="1700"/>
              <a:ext cx="237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D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7B56F7D7-18D7-488B-808B-C904554464F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055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Phale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 and 2</a:t>
            </a:r>
            <a:r>
              <a:rPr lang="en-US" baseline="30000" dirty="0" smtClean="0"/>
              <a:t>nd</a:t>
            </a:r>
            <a:r>
              <a:rPr lang="en-US" dirty="0" smtClean="0"/>
              <a:t> row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ek</a:t>
            </a:r>
            <a:r>
              <a:rPr lang="en-US" dirty="0" smtClean="0"/>
              <a:t> cluster </a:t>
            </a:r>
            <a:r>
              <a:rPr lang="en-US" dirty="0" err="1" smtClean="0"/>
              <a:t>bana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unse</a:t>
            </a:r>
            <a:r>
              <a:rPr lang="en-US" dirty="0" smtClean="0"/>
              <a:t> </a:t>
            </a:r>
            <a:r>
              <a:rPr lang="en-US" dirty="0" err="1" smtClean="0"/>
              <a:t>saare</a:t>
            </a:r>
            <a:r>
              <a:rPr lang="en-US" dirty="0" smtClean="0"/>
              <a:t> rows </a:t>
            </a:r>
            <a:r>
              <a:rPr lang="en-US" dirty="0" err="1" smtClean="0"/>
              <a:t>ke</a:t>
            </a:r>
            <a:r>
              <a:rPr lang="en-US" dirty="0" smtClean="0"/>
              <a:t> point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eculidian</a:t>
            </a:r>
            <a:r>
              <a:rPr lang="en-US" dirty="0" smtClean="0"/>
              <a:t> distance </a:t>
            </a:r>
            <a:r>
              <a:rPr lang="en-US" dirty="0" err="1" smtClean="0"/>
              <a:t>nikalege</a:t>
            </a:r>
            <a:endParaRPr lang="en-US" dirty="0" smtClean="0"/>
          </a:p>
          <a:p>
            <a:r>
              <a:rPr lang="en-US" dirty="0" err="1" smtClean="0"/>
              <a:t>Jasse</a:t>
            </a:r>
            <a:r>
              <a:rPr lang="en-US" dirty="0" smtClean="0"/>
              <a:t> A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phale</a:t>
            </a:r>
            <a:r>
              <a:rPr lang="en-US" dirty="0" smtClean="0"/>
              <a:t> </a:t>
            </a:r>
            <a:r>
              <a:rPr lang="en-US" dirty="0" err="1"/>
              <a:t>eculidian</a:t>
            </a:r>
            <a:r>
              <a:rPr lang="en-US" dirty="0"/>
              <a:t> distance A,B,C,D </a:t>
            </a:r>
            <a:r>
              <a:rPr lang="en-US" dirty="0" smtClean="0"/>
              <a:t>se </a:t>
            </a:r>
            <a:r>
              <a:rPr lang="en-US" dirty="0" err="1" smtClean="0"/>
              <a:t>phir</a:t>
            </a:r>
            <a:r>
              <a:rPr lang="en-US" dirty="0" smtClean="0"/>
              <a:t> B </a:t>
            </a:r>
            <a:r>
              <a:rPr lang="en-US" dirty="0" err="1" smtClean="0"/>
              <a:t>ka</a:t>
            </a:r>
            <a:r>
              <a:rPr lang="en-US" dirty="0" smtClean="0"/>
              <a:t> A,B,C,D se </a:t>
            </a:r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aaya</a:t>
            </a:r>
            <a:r>
              <a:rPr lang="en-US" dirty="0" smtClean="0"/>
              <a:t> A se </a:t>
            </a:r>
            <a:r>
              <a:rPr lang="en-US" dirty="0" err="1" smtClean="0"/>
              <a:t>nikalne</a:t>
            </a:r>
            <a:r>
              <a:rPr lang="en-US" dirty="0" smtClean="0"/>
              <a:t> par B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bajaye</a:t>
            </a:r>
            <a:r>
              <a:rPr lang="en-US" dirty="0" smtClean="0"/>
              <a:t> </a:t>
            </a:r>
            <a:r>
              <a:rPr lang="en-US" dirty="0" err="1" smtClean="0"/>
              <a:t>usko</a:t>
            </a:r>
            <a:r>
              <a:rPr lang="en-US" dirty="0" smtClean="0"/>
              <a:t> A me dal </a:t>
            </a:r>
            <a:r>
              <a:rPr lang="en-US" dirty="0" err="1" smtClean="0"/>
              <a:t>dange</a:t>
            </a:r>
            <a:r>
              <a:rPr lang="en-US" dirty="0" smtClean="0"/>
              <a:t> or </a:t>
            </a:r>
            <a:r>
              <a:rPr lang="en-US" dirty="0" err="1"/>
              <a:t>jo</a:t>
            </a:r>
            <a:r>
              <a:rPr lang="en-US" dirty="0"/>
              <a:t> </a:t>
            </a:r>
            <a:r>
              <a:rPr lang="en-US" dirty="0" err="1"/>
              <a:t>ecludian</a:t>
            </a:r>
            <a:r>
              <a:rPr lang="en-US" dirty="0"/>
              <a:t> distance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aaya</a:t>
            </a:r>
            <a:r>
              <a:rPr lang="en-US" dirty="0"/>
              <a:t> B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nikalne</a:t>
            </a:r>
            <a:r>
              <a:rPr lang="en-US" dirty="0"/>
              <a:t> par </a:t>
            </a:r>
            <a:r>
              <a:rPr lang="en-US" dirty="0" smtClean="0"/>
              <a:t>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bajaye</a:t>
            </a:r>
            <a:r>
              <a:rPr lang="en-US" dirty="0"/>
              <a:t> </a:t>
            </a:r>
            <a:r>
              <a:rPr lang="en-US" dirty="0" err="1"/>
              <a:t>usko</a:t>
            </a:r>
            <a:r>
              <a:rPr lang="en-US" dirty="0"/>
              <a:t> </a:t>
            </a:r>
            <a:r>
              <a:rPr lang="en-US" dirty="0" smtClean="0"/>
              <a:t>B </a:t>
            </a:r>
            <a:r>
              <a:rPr lang="en-US" dirty="0"/>
              <a:t>me dal </a:t>
            </a:r>
            <a:r>
              <a:rPr lang="en-US" dirty="0" err="1"/>
              <a:t>dange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jis</a:t>
            </a:r>
            <a:r>
              <a:rPr lang="en-US" dirty="0" smtClean="0"/>
              <a:t> bhi cluster me 1 se </a:t>
            </a:r>
            <a:r>
              <a:rPr lang="en-US" dirty="0" err="1" smtClean="0"/>
              <a:t>zyada</a:t>
            </a:r>
            <a:r>
              <a:rPr lang="en-US" dirty="0" smtClean="0"/>
              <a:t> values h </a:t>
            </a:r>
            <a:r>
              <a:rPr lang="en-US" dirty="0" err="1" smtClean="0"/>
              <a:t>uska</a:t>
            </a:r>
            <a:r>
              <a:rPr lang="en-US" dirty="0" smtClean="0"/>
              <a:t> centroid </a:t>
            </a:r>
            <a:r>
              <a:rPr lang="en-US" dirty="0" err="1" smtClean="0"/>
              <a:t>nikal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r>
              <a:rPr lang="en-US" dirty="0" smtClean="0"/>
              <a:t> table </a:t>
            </a:r>
            <a:r>
              <a:rPr lang="en-US" dirty="0" err="1" smtClean="0"/>
              <a:t>ki</a:t>
            </a:r>
            <a:r>
              <a:rPr lang="en-US" dirty="0" smtClean="0"/>
              <a:t> values se .to </a:t>
            </a:r>
            <a:r>
              <a:rPr lang="en-US" dirty="0" err="1" smtClean="0"/>
              <a:t>hamare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naye</a:t>
            </a:r>
            <a:r>
              <a:rPr lang="en-US" dirty="0" smtClean="0"/>
              <a:t> centroid </a:t>
            </a:r>
            <a:r>
              <a:rPr lang="en-US" dirty="0" err="1" smtClean="0"/>
              <a:t>aa</a:t>
            </a:r>
            <a:r>
              <a:rPr lang="en-US" dirty="0" smtClean="0"/>
              <a:t> </a:t>
            </a:r>
            <a:r>
              <a:rPr lang="en-US" dirty="0" err="1" smtClean="0"/>
              <a:t>jyeage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un centroid se </a:t>
            </a:r>
            <a:r>
              <a:rPr lang="en-US" dirty="0" err="1" smtClean="0"/>
              <a:t>dobara</a:t>
            </a:r>
            <a:r>
              <a:rPr lang="en-US" dirty="0" smtClean="0"/>
              <a:t> A,B,C,D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nikalange</a:t>
            </a:r>
            <a:r>
              <a:rPr lang="en-US" dirty="0" smtClean="0"/>
              <a:t> or </a:t>
            </a:r>
            <a:r>
              <a:rPr lang="en-US" dirty="0" err="1" smtClean="0"/>
              <a:t>yahi</a:t>
            </a:r>
            <a:r>
              <a:rPr lang="en-US" dirty="0" smtClean="0"/>
              <a:t> process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repeate</a:t>
            </a:r>
            <a:r>
              <a:rPr lang="en-US" dirty="0" smtClean="0"/>
              <a:t> </a:t>
            </a:r>
            <a:r>
              <a:rPr lang="en-US" dirty="0" err="1" smtClean="0"/>
              <a:t>karange</a:t>
            </a:r>
            <a:r>
              <a:rPr lang="en-US" dirty="0" smtClean="0"/>
              <a:t>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change </a:t>
            </a:r>
            <a:r>
              <a:rPr lang="en-US" dirty="0" err="1" smtClean="0"/>
              <a:t>hona</a:t>
            </a:r>
            <a:r>
              <a:rPr lang="en-US" dirty="0" smtClean="0"/>
              <a:t> band </a:t>
            </a:r>
            <a:r>
              <a:rPr lang="en-US" dirty="0" err="1" smtClean="0"/>
              <a:t>na</a:t>
            </a:r>
            <a:r>
              <a:rPr lang="en-US" dirty="0" smtClean="0"/>
              <a:t> ho </a:t>
            </a:r>
            <a:r>
              <a:rPr lang="en-US" dirty="0" err="1" smtClean="0"/>
              <a:t>jaye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2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A89776-3E49-4041-BCFA-3B198FF0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926F06-B88A-4D87-9E31-7C692501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1: Use initial seed points for partitioning </a:t>
            </a:r>
          </a:p>
          <a:p>
            <a:endParaRPr lang="en-IN" dirty="0"/>
          </a:p>
        </p:txBody>
      </p:sp>
      <p:grpSp>
        <p:nvGrpSpPr>
          <p:cNvPr id="6" name="Group 19">
            <a:extLst>
              <a:ext uri="{FF2B5EF4-FFF2-40B4-BE49-F238E27FC236}">
                <a16:creationId xmlns="" xmlns:a16="http://schemas.microsoft.com/office/drawing/2014/main" id="{11FC6A0C-4C6B-4A27-B674-C6F5CD3301AE}"/>
              </a:ext>
            </a:extLst>
          </p:cNvPr>
          <p:cNvGrpSpPr>
            <a:grpSpLocks/>
          </p:cNvGrpSpPr>
          <p:nvPr/>
        </p:nvGrpSpPr>
        <p:grpSpPr bwMode="auto">
          <a:xfrm>
            <a:off x="1880123" y="1909240"/>
            <a:ext cx="9447519" cy="4177661"/>
            <a:chOff x="488" y="1322"/>
            <a:chExt cx="6045" cy="2788"/>
          </a:xfrm>
        </p:grpSpPr>
        <p:graphicFrame>
          <p:nvGraphicFramePr>
            <p:cNvPr id="7" name="Object 11">
              <a:extLst>
                <a:ext uri="{FF2B5EF4-FFF2-40B4-BE49-F238E27FC236}">
                  <a16:creationId xmlns="" xmlns:a16="http://schemas.microsoft.com/office/drawing/2014/main" id="{5B77F89B-208A-413E-ABA8-009C19A77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4" y="1322"/>
            <a:ext cx="128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Equation" r:id="rId3" imgW="723272" imgH="177646" progId="Equation.3">
                    <p:embed/>
                  </p:oleObj>
                </mc:Choice>
                <mc:Fallback>
                  <p:oleObj name="Equation" r:id="rId3" imgW="723272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322"/>
                          <a:ext cx="128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="" xmlns:a16="http://schemas.microsoft.com/office/drawing/2014/main" id="{74DEC104-0CAA-4F42-9DA2-E709613CF6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688"/>
            <a:ext cx="283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name="Equation" r:id="rId5" imgW="1803400" imgH="482600" progId="Equation.3">
                    <p:embed/>
                  </p:oleObj>
                </mc:Choice>
                <mc:Fallback>
                  <p:oleObj name="Equation" r:id="rId5" imgW="18034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88"/>
                          <a:ext cx="2832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9">
              <a:extLst>
                <a:ext uri="{FF2B5EF4-FFF2-40B4-BE49-F238E27FC236}">
                  <a16:creationId xmlns="" xmlns:a16="http://schemas.microsoft.com/office/drawing/2014/main" id="{3B2AC9F1-AAD0-4352-8128-FB7C474CF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369"/>
              <a:ext cx="292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="" xmlns:a16="http://schemas.microsoft.com/office/drawing/2014/main" id="{C53594E5-30B6-4139-A39D-68B3892D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1614"/>
              <a:ext cx="283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56FF2065-17DA-44C2-9F06-50844F0D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1614"/>
              <a:ext cx="288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="" xmlns:a16="http://schemas.microsoft.com/office/drawing/2014/main" id="{9ABAD727-7212-499A-BBF2-8B73E963C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718"/>
              <a:ext cx="2832" cy="72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="" xmlns:a16="http://schemas.microsoft.com/office/drawing/2014/main" id="{5DF2F5DE-EF87-4CA9-BB88-C73FA5CC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34"/>
              <a:ext cx="2973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Assign each object to the cluster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with the nearest seed point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E891F4F5-EE71-4B83-BC98-A930D096F381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310886" y="6086901"/>
            <a:ext cx="104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</a:t>
            </a:r>
          </a:p>
          <a:p>
            <a:r>
              <a:rPr lang="en-IN" dirty="0" smtClean="0"/>
              <a:t>C2=B,C,D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756262" y="6160325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4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C83BEA-DB9F-4D64-8068-89403D7D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A3C430-805E-4633-82A2-CEF73759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Compute new centroids of the current partition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11">
            <a:extLst>
              <a:ext uri="{FF2B5EF4-FFF2-40B4-BE49-F238E27FC236}">
                <a16:creationId xmlns="" xmlns:a16="http://schemas.microsoft.com/office/drawing/2014/main" id="{B02A308A-E2EE-453D-836B-2C4A8F67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2047465"/>
            <a:ext cx="4146765" cy="389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>
            <a:extLst>
              <a:ext uri="{FF2B5EF4-FFF2-40B4-BE49-F238E27FC236}">
                <a16:creationId xmlns="" xmlns:a16="http://schemas.microsoft.com/office/drawing/2014/main" id="{53CD3E5B-78CD-4C70-B50A-7743AD28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165" y="1927393"/>
            <a:ext cx="44169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cluster, now we compute the new centroid of each group based on these new memberships.</a:t>
            </a:r>
          </a:p>
        </p:txBody>
      </p:sp>
      <p:graphicFrame>
        <p:nvGraphicFramePr>
          <p:cNvPr id="8" name="Object 14">
            <a:extLst>
              <a:ext uri="{FF2B5EF4-FFF2-40B4-BE49-F238E27FC236}">
                <a16:creationId xmlns="" xmlns:a16="http://schemas.microsoft.com/office/drawing/2014/main" id="{056A3720-6E37-49A8-9088-EDF657801D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93760" y="3502193"/>
          <a:ext cx="3939426" cy="313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1676400" imgH="1511300" progId="Equation.3">
                  <p:embed/>
                </p:oleObj>
              </mc:Choice>
              <mc:Fallback>
                <p:oleObj name="Equation" r:id="rId4" imgW="1676400" imgH="151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3760" y="3502193"/>
                        <a:ext cx="3939426" cy="313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C88BD4C5-BBB1-48F3-A942-311A689B7FF4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1675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AA2663-5050-4CF7-A415-2BABFA9B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-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CC8982-EEBC-47EC-A191-AEEA51717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Renew membership based on new centroids </a:t>
            </a:r>
            <a:endParaRPr lang="en-US" altLang="en-US" dirty="0"/>
          </a:p>
          <a:p>
            <a:endParaRPr lang="en-IN" dirty="0"/>
          </a:p>
        </p:txBody>
      </p:sp>
      <p:sp>
        <p:nvSpPr>
          <p:cNvPr id="6" name="Text Box 5">
            <a:extLst>
              <a:ext uri="{FF2B5EF4-FFF2-40B4-BE49-F238E27FC236}">
                <a16:creationId xmlns="" xmlns:a16="http://schemas.microsoft.com/office/drawing/2014/main" id="{AD69DE5D-8F67-46A2-9C87-A269967F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695" y="2162281"/>
            <a:ext cx="38587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6C3FCF98-1F52-42A4-900C-732FF7A9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1978353"/>
            <a:ext cx="4293629" cy="403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5D18FDED-D981-4634-856F-B8919FA6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2382"/>
            <a:ext cx="4008539" cy="17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="" xmlns:a16="http://schemas.microsoft.com/office/drawing/2014/main" id="{18B03962-8D1D-46FC-AC69-9F49BC83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677" y="5167786"/>
            <a:ext cx="4357283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77" dirty="0"/>
              <a:t>Assign the membership to objects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15FE467-8BC8-4E20-9B8A-023E2D17EB77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38964" y="5824251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873503" y="5824251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6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A7A1C-9D13-49A2-80B9-026A0A0A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92926B-B9A0-4AA5-981F-BEF156108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524F3EEC-BEF1-42B9-8903-7C2C6902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1907801"/>
            <a:ext cx="4354103" cy="40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="" xmlns:a16="http://schemas.microsoft.com/office/drawing/2014/main" id="{070A344A-6B15-47AC-A8BF-6BBC0920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338" y="1907801"/>
            <a:ext cx="46420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 cluster, now we compute the new  centroid of each group based on  these new  memberships.</a:t>
            </a:r>
          </a:p>
        </p:txBody>
      </p:sp>
      <p:graphicFrame>
        <p:nvGraphicFramePr>
          <p:cNvPr id="8" name="Object 9">
            <a:extLst>
              <a:ext uri="{FF2B5EF4-FFF2-40B4-BE49-F238E27FC236}">
                <a16:creationId xmlns="" xmlns:a16="http://schemas.microsoft.com/office/drawing/2014/main" id="{8E83CB60-4A93-4EE9-8A34-8F9B70EBB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8922" y="3844397"/>
          <a:ext cx="4476490" cy="16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4" imgW="1727200" imgH="698500" progId="Equation.3">
                  <p:embed/>
                </p:oleObj>
              </mc:Choice>
              <mc:Fallback>
                <p:oleObj name="Equation" r:id="rId4" imgW="17272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922" y="3844397"/>
                        <a:ext cx="4476490" cy="16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712BAB-59AA-43EC-9796-C93C49FD95D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593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FCEEA-ACD8-4005-B5EB-19E309ED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07F2FB-24AC-48A5-B6F4-B290BF95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CD2F80-5174-45CC-817E-C67C967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66" y="1748512"/>
            <a:ext cx="4354103" cy="40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82FE32A9-BEE3-49AB-B54B-844EEB21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677" y="2105565"/>
            <a:ext cx="45038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8493DC-2770-4A1F-8267-5CF3B8CE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8" y="3011433"/>
            <a:ext cx="4215877" cy="158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>
            <a:extLst>
              <a:ext uri="{FF2B5EF4-FFF2-40B4-BE49-F238E27FC236}">
                <a16:creationId xmlns="" xmlns:a16="http://schemas.microsoft.com/office/drawing/2014/main" id="{C866D1F4-D960-4C09-95E7-66B6DF5A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8" y="4866629"/>
            <a:ext cx="4036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due to no new assignment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Membership in each cluster no longer change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627B0E3-A55A-4E9F-8FDF-D6F1434C631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1. Partitioning Methods: k-Means</a:t>
            </a:r>
            <a:endParaRPr lang="en-IN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91308" y="6066958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0378189" y="6066958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10669" y="5985779"/>
            <a:ext cx="6164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So,here</a:t>
            </a:r>
            <a:r>
              <a:rPr lang="en-IN" b="1" dirty="0" smtClean="0"/>
              <a:t> we see clusters not change in this step so we stop here</a:t>
            </a:r>
          </a:p>
          <a:p>
            <a:r>
              <a:rPr lang="en-IN" b="1" dirty="0" smtClean="0"/>
              <a:t>So,C1=(3/2,1)</a:t>
            </a:r>
          </a:p>
          <a:p>
            <a:r>
              <a:rPr lang="en-IN" b="1" dirty="0"/>
              <a:t> </a:t>
            </a:r>
            <a:r>
              <a:rPr lang="en-IN" b="1" dirty="0" smtClean="0"/>
              <a:t>    C2=(9/2,7/2)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195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02A82C-5F99-4C86-908A-47B8087F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Strengths of k-means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B08638-8DCE-4EBC-9FCF-B34B8908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315200" cy="2487961"/>
          </a:xfrm>
        </p:spPr>
        <p:txBody>
          <a:bodyPr/>
          <a:lstStyle/>
          <a:p>
            <a:r>
              <a:rPr lang="en-US" dirty="0"/>
              <a:t>Strengths: </a:t>
            </a:r>
          </a:p>
          <a:p>
            <a:pPr lvl="1"/>
            <a:r>
              <a:rPr lang="en-US" dirty="0"/>
              <a:t>Simple: easy to understand and to implement</a:t>
            </a:r>
          </a:p>
          <a:p>
            <a:pPr lvl="1"/>
            <a:r>
              <a:rPr lang="en-US" dirty="0"/>
              <a:t>Efficient: Time complexity: O(</a:t>
            </a:r>
            <a:r>
              <a:rPr lang="en-US" dirty="0" err="1"/>
              <a:t>tkn</a:t>
            </a:r>
            <a:r>
              <a:rPr lang="en-US" dirty="0"/>
              <a:t>), where n is the number of data points, k is the number of clusters, and t is the number of  iterations.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4E1B35-DBB1-4CF0-B8C9-C7C541FB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C00000"/>
                </a:solidFill>
              </a:rPr>
              <a:t>Applications of Cluster Analysis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r>
              <a:rPr lang="en-US" altLang="en-US" dirty="0"/>
              <a:t>Understanding</a:t>
            </a:r>
          </a:p>
          <a:p>
            <a:pPr lvl="1"/>
            <a:r>
              <a:rPr lang="en-US" altLang="en-US" dirty="0"/>
              <a:t>Group related documents for browsing, group genes and proteins that have similar functionality, or group stocks with similar price fluctuations</a:t>
            </a:r>
          </a:p>
          <a:p>
            <a:endParaRPr lang="en-US" altLang="en-US" dirty="0"/>
          </a:p>
          <a:p>
            <a:r>
              <a:rPr lang="en-US" altLang="en-US" dirty="0"/>
              <a:t>Summarization</a:t>
            </a:r>
          </a:p>
          <a:p>
            <a:pPr lvl="1"/>
            <a:r>
              <a:rPr lang="en-US" altLang="en-US" dirty="0"/>
              <a:t>Reduce the size of large data sets</a:t>
            </a:r>
          </a:p>
          <a:p>
            <a:endParaRPr lang="en-US" altLang="en-US" dirty="0"/>
          </a:p>
        </p:txBody>
      </p:sp>
      <p:graphicFrame>
        <p:nvGraphicFramePr>
          <p:cNvPr id="4100" name="Object 102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76348818"/>
              </p:ext>
            </p:extLst>
          </p:nvPr>
        </p:nvGraphicFramePr>
        <p:xfrm>
          <a:off x="5867807" y="1193800"/>
          <a:ext cx="479978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3" imgW="5620181" imgH="3122232" progId="Word.Document.8">
                  <p:embed/>
                </p:oleObj>
              </mc:Choice>
              <mc:Fallback>
                <p:oleObj name="Document" r:id="rId3" imgW="5620181" imgH="3122232" progId="Word.Document.8">
                  <p:embed/>
                  <p:pic>
                    <p:nvPicPr>
                      <p:cNvPr id="410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807" y="1193800"/>
                        <a:ext cx="479978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1030" descr="precip_aus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12122" r="11072" b="18182"/>
          <a:stretch>
            <a:fillRect/>
          </a:stretch>
        </p:blipFill>
        <p:spPr>
          <a:xfrm>
            <a:off x="7059270" y="3810000"/>
            <a:ext cx="3717022" cy="2514600"/>
          </a:xfrm>
          <a:noFill/>
        </p:spPr>
      </p:pic>
      <p:sp>
        <p:nvSpPr>
          <p:cNvPr id="4102" name="Text Box 1032"/>
          <p:cNvSpPr txBox="1">
            <a:spLocks noChangeArrowheads="1"/>
          </p:cNvSpPr>
          <p:nvPr/>
        </p:nvSpPr>
        <p:spPr bwMode="auto">
          <a:xfrm>
            <a:off x="6248400" y="5654675"/>
            <a:ext cx="2209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Clustering precipitation in Australia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EA6AAB-608C-46D6-893E-88CF63B4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50CB1-FD40-4955-B714-9FB3B00F6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58307" cy="4906963"/>
          </a:xfrm>
        </p:spPr>
        <p:txBody>
          <a:bodyPr/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only applicable if the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needs to specify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sensitive to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are data points that are very far away from other data points. 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could be errors in the data recording or some special data points with very different values.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E4D161-266D-42D8-8CF4-04400345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8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243882-0C96-4A7A-B7B6-C5C77CF7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Problems with outliers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C2FCBBB-DC6C-4F72-851A-6AEC29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BA71CC22-1436-43E6-A085-B33DF9CB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482726"/>
            <a:ext cx="8229600" cy="4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B66FF-2040-48DC-BAD4-79D1FEF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To deal with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4B7F9C-5A5F-43C0-A43F-CAF6DD56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499302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method is to remove some data points in the clustering process that are much further away from the centroids than other data points. </a:t>
            </a:r>
          </a:p>
          <a:p>
            <a:pPr lvl="1" algn="just"/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safe, we may want to monitor these possible outliers over a few iterations and then decide to remove them. </a:t>
            </a:r>
          </a:p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method is to perform random sampling. Since in sampling we only choose a small subset of the data points, the chance of selecting an outlier is very small. 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rest of the data points to the clusters by distance or similarity comparison, or classification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4553D3-AFD2-47B9-8F4E-BA4264C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7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ja-JP"/>
              <a:t>The algorithm is sensitive to </a:t>
            </a:r>
            <a:r>
              <a:rPr lang="en-US" altLang="ja-JP">
                <a:solidFill>
                  <a:srgbClr val="FF0000"/>
                </a:solidFill>
              </a:rPr>
              <a:t>initial seeds</a:t>
            </a:r>
            <a:r>
              <a:rPr lang="en-US" altLang="ja-JP"/>
              <a:t>.</a:t>
            </a:r>
            <a:endParaRPr lang="en-US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72E90103-3B39-4F1F-B6F2-7A0B590A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7475" y="1875631"/>
            <a:ext cx="6877050" cy="445293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3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dirty="0"/>
              <a:t>If we use </a:t>
            </a:r>
            <a:r>
              <a:rPr lang="en-US" dirty="0">
                <a:solidFill>
                  <a:srgbClr val="FF0000"/>
                </a:solidFill>
              </a:rPr>
              <a:t>different seeds</a:t>
            </a:r>
            <a:r>
              <a:rPr lang="en-US" dirty="0"/>
              <a:t>: good results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07CE109F-CF83-48E1-A5ED-3A524E15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3806" y="1797051"/>
            <a:ext cx="7164387" cy="442912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="" xmlns:a16="http://schemas.microsoft.com/office/drawing/2014/main" id="{E110CFD9-03F1-4904-9C86-256C0A80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752281"/>
            <a:ext cx="2529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just"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methods to help choose good seeds</a:t>
            </a:r>
          </a:p>
        </p:txBody>
      </p:sp>
    </p:spTree>
    <p:extLst>
      <p:ext uri="{BB962C8B-B14F-4D97-AF65-F5344CB8AC3E}">
        <p14:creationId xmlns:p14="http://schemas.microsoft.com/office/powerpoint/2010/main" val="2017051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F4934-4B90-4983-B354-BDA8FCCB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8321BF-9B42-4E82-B610-8ABBD73D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1004849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i="1" dirty="0"/>
              <a:t>k</a:t>
            </a:r>
            <a:r>
              <a:rPr lang="en-US" altLang="ja-JP" dirty="0"/>
              <a:t>-means algorithm is not suitable for discovering clusters that are not hyper-ellipsoids (or hyper-spheres). </a:t>
            </a: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A2C3C5-EE46-41D1-AB92-F379D5D5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669E4B6C-FAB1-4F63-AA4B-1A0D33CF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4" y="2492376"/>
            <a:ext cx="8243887" cy="34702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575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A3EB58-3F5E-40B5-AD10-D0EE4C3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</a:t>
            </a:r>
            <a:r>
              <a:rPr lang="en-US" i="1" dirty="0"/>
              <a:t> K</a:t>
            </a:r>
            <a:r>
              <a:rPr lang="en-US" dirty="0"/>
              <a:t>-</a:t>
            </a:r>
            <a:r>
              <a:rPr lang="en-US" i="1" dirty="0"/>
              <a:t>Medoids</a:t>
            </a:r>
            <a:r>
              <a:rPr lang="en-US" dirty="0"/>
              <a:t> Clustering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2791CC-42E6-47ED-A012-A0F94564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91761" cy="490696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representative objects, called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medoids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clusters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(Partitioning Around Medoids)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algorithm is intended to find a sequence of objects called medoids that are centrally located in clusters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goal of the algorithm is to minimize the average dissimilarity of objects to their closest selected object.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works effectively for small data sets, but does not scale well for large data sets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 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CLARANS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BB5BA55-BA9C-49A9-9FEA-F6CA547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166272-1817-44F8-8D08-7735CDE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PAM Partition Around Medoids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98EDFF-F524-491F-9CA2-57981153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Pick a number, </a:t>
            </a:r>
            <a:r>
              <a:rPr lang="en-US" i="1" dirty="0"/>
              <a:t>k</a:t>
            </a:r>
            <a:r>
              <a:rPr lang="en-US" dirty="0"/>
              <a:t>, of random </a:t>
            </a:r>
            <a:r>
              <a:rPr lang="en-US" u="sng" dirty="0"/>
              <a:t>data items</a:t>
            </a:r>
            <a:r>
              <a:rPr lang="en-US" dirty="0"/>
              <a:t> as medoids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Calculate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609600" indent="-609600">
              <a:spcBef>
                <a:spcPct val="75000"/>
              </a:spcBef>
              <a:buFont typeface="Arial" panose="020B0604020202020204" pitchFamily="34" charset="0"/>
              <a:buAutoNum type="arabicParenR"/>
            </a:pPr>
            <a:r>
              <a:rPr lang="en-US" dirty="0"/>
              <a:t>If </a:t>
            </a:r>
            <a:r>
              <a:rPr lang="en-US" i="1" dirty="0" err="1"/>
              <a:t>TC</a:t>
            </a:r>
            <a:r>
              <a:rPr lang="en-US" i="1" baseline="-25000" dirty="0" err="1"/>
              <a:t>mn</a:t>
            </a:r>
            <a:r>
              <a:rPr lang="en-US" i="1" dirty="0"/>
              <a:t> </a:t>
            </a:r>
            <a:r>
              <a:rPr lang="en-US" dirty="0"/>
              <a:t>&lt; 0, replace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n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go back to 2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Assign every item to its nearest medoid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541D01-2999-4066-BD2C-2DC837DF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="" xmlns:a16="http://schemas.microsoft.com/office/drawing/2014/main" id="{E93AEAF7-542F-453B-B73A-6E2E98524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668859"/>
              </p:ext>
            </p:extLst>
          </p:nvPr>
        </p:nvGraphicFramePr>
        <p:xfrm>
          <a:off x="3840162" y="2160946"/>
          <a:ext cx="225583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3" imgW="749300" imgH="279400" progId="Equation.3">
                  <p:embed/>
                </p:oleObj>
              </mc:Choice>
              <mc:Fallback>
                <p:oleObj name="Equation" r:id="rId3" imgW="749300" imgH="279400" progId="Equation.3">
                  <p:embed/>
                  <p:pic>
                    <p:nvPicPr>
                      <p:cNvPr id="378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2" y="2160946"/>
                        <a:ext cx="2255838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EB3CE2C2-598A-48ED-9649-B15E1617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745" y="2319230"/>
            <a:ext cx="38214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400" i="0" dirty="0"/>
              <a:t>The pair (</a:t>
            </a:r>
            <a:r>
              <a:rPr lang="en-US" sz="1400" dirty="0" err="1"/>
              <a:t>n</a:t>
            </a:r>
            <a:r>
              <a:rPr lang="en-US" sz="1400" i="0" dirty="0" err="1"/>
              <a:t>,</a:t>
            </a:r>
            <a:r>
              <a:rPr lang="en-US" sz="1400" dirty="0" err="1"/>
              <a:t>m</a:t>
            </a:r>
            <a:r>
              <a:rPr lang="en-US" sz="1400" i="0" dirty="0"/>
              <a:t>) of medoid/non-medoid</a:t>
            </a:r>
          </a:p>
          <a:p>
            <a:pPr eaLnBrk="1" hangingPunct="1"/>
            <a:r>
              <a:rPr lang="en-US" sz="1400" i="0" dirty="0"/>
              <a:t>with the smallest impact on clustering quality </a:t>
            </a:r>
          </a:p>
        </p:txBody>
      </p:sp>
    </p:spTree>
    <p:extLst>
      <p:ext uri="{BB962C8B-B14F-4D97-AF65-F5344CB8AC3E}">
        <p14:creationId xmlns:p14="http://schemas.microsoft.com/office/powerpoint/2010/main" val="404032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CC232-6F2D-436D-B631-061700CA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Swapping Cost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C6BF8B-46CC-407B-B15A-B1D3356EF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495371" cy="4906963"/>
          </a:xfrm>
        </p:spPr>
        <p:txBody>
          <a:bodyPr/>
          <a:lstStyle/>
          <a:p>
            <a:r>
              <a:rPr lang="en-US" altLang="en-US" dirty="0"/>
              <a:t>For each pair of a medoid </a:t>
            </a:r>
            <a:r>
              <a:rPr lang="en-US" altLang="en-US" i="1" dirty="0"/>
              <a:t>m</a:t>
            </a:r>
            <a:r>
              <a:rPr lang="en-US" altLang="en-US" dirty="0"/>
              <a:t> and a non-medoid object </a:t>
            </a:r>
            <a:r>
              <a:rPr lang="en-US" altLang="en-US" i="1" dirty="0"/>
              <a:t>h</a:t>
            </a:r>
            <a:r>
              <a:rPr lang="en-US" altLang="en-US" dirty="0"/>
              <a:t>, measure whether </a:t>
            </a:r>
            <a:r>
              <a:rPr lang="en-US" altLang="en-US" i="1" dirty="0"/>
              <a:t>h</a:t>
            </a:r>
            <a:r>
              <a:rPr lang="en-US" altLang="en-US" dirty="0"/>
              <a:t> is better than </a:t>
            </a:r>
            <a:r>
              <a:rPr lang="en-US" altLang="en-US" i="1" dirty="0"/>
              <a:t>m</a:t>
            </a:r>
            <a:r>
              <a:rPr lang="en-US" altLang="en-US" dirty="0"/>
              <a:t> as a medoid</a:t>
            </a:r>
          </a:p>
          <a:p>
            <a:r>
              <a:rPr lang="en-US" altLang="en-US" dirty="0"/>
              <a:t>For example, we can use the squared-error criterion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dirty="0"/>
              <a:t>Compute E</a:t>
            </a:r>
            <a:r>
              <a:rPr lang="en-US" altLang="en-US" baseline="-25000" dirty="0"/>
              <a:t>h</a:t>
            </a:r>
            <a:r>
              <a:rPr lang="en-US" altLang="en-US" dirty="0"/>
              <a:t>-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m</a:t>
            </a:r>
            <a:endParaRPr lang="en-US" altLang="en-US" baseline="-25000" dirty="0"/>
          </a:p>
          <a:p>
            <a:pPr lvl="1"/>
            <a:r>
              <a:rPr lang="en-US" altLang="en-US" dirty="0"/>
              <a:t>Negative: swapping brings benefit</a:t>
            </a:r>
          </a:p>
          <a:p>
            <a:r>
              <a:rPr lang="en-US" altLang="en-US" dirty="0"/>
              <a:t>Choose the minimum swapping cost</a:t>
            </a:r>
          </a:p>
          <a:p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6CD9A7-4DE4-4407-8946-E927566A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="" xmlns:a16="http://schemas.microsoft.com/office/drawing/2014/main" id="{882E1FF3-E7FB-4F25-8AA2-33E4D9F49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913515"/>
              </p:ext>
            </p:extLst>
          </p:nvPr>
        </p:nvGraphicFramePr>
        <p:xfrm>
          <a:off x="3887711" y="2687444"/>
          <a:ext cx="36131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3" imgW="1269720" imgH="457200" progId="Equation.3">
                  <p:embed/>
                </p:oleObj>
              </mc:Choice>
              <mc:Fallback>
                <p:oleObj name="Equation" r:id="rId3" imgW="1269720" imgH="457200" progId="Equation.3">
                  <p:embed/>
                  <p:pic>
                    <p:nvPicPr>
                      <p:cNvPr id="1559556" name="Object 4">
                        <a:extLst>
                          <a:ext uri="{FF2B5EF4-FFF2-40B4-BE49-F238E27FC236}">
                            <a16:creationId xmlns="" xmlns:a16="http://schemas.microsoft.com/office/drawing/2014/main" id="{DB88788B-65D5-460F-8ACB-BE6961BB63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11" y="2687444"/>
                        <a:ext cx="36131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45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E32AC-A02E-4FCF-B20D-FA498F4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-medoids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24AEEE8-2F71-446F-86A0-6C9FD2D06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complexity of each iteration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US" dirty="0"/>
                  <a:t>For large values of n and k, such computation becomes very costly</a:t>
                </a:r>
              </a:p>
              <a:p>
                <a:r>
                  <a:rPr lang="en-US" dirty="0"/>
                  <a:t>Advantages </a:t>
                </a:r>
              </a:p>
              <a:p>
                <a:pPr lvl="1"/>
                <a:r>
                  <a:rPr lang="en-US" dirty="0"/>
                  <a:t>K-Medoids method is more robust than k-Means in the presence of noise and outliers</a:t>
                </a:r>
              </a:p>
              <a:p>
                <a:r>
                  <a:rPr lang="en-US" dirty="0"/>
                  <a:t>Disadvantages </a:t>
                </a:r>
              </a:p>
              <a:p>
                <a:pPr lvl="1"/>
                <a:r>
                  <a:rPr lang="en-US" dirty="0"/>
                  <a:t>K-Medoids is more costly that the k-Means method </a:t>
                </a:r>
              </a:p>
              <a:p>
                <a:pPr lvl="1"/>
                <a:r>
                  <a:rPr lang="en-US" dirty="0"/>
                  <a:t>Like k-means, k-medoids requires the user to specify k </a:t>
                </a:r>
              </a:p>
              <a:p>
                <a:pPr lvl="1"/>
                <a:r>
                  <a:rPr lang="en-US" dirty="0"/>
                  <a:t>It does not scale well for large data sets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4AEEE8-2F71-446F-86A0-6C9FD2D06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  <a:blipFill>
                <a:blip r:embed="rId2"/>
                <a:stretch>
                  <a:fillRect l="-1412" t="-1988" r="-1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FC4EFD6-D4AF-4DD4-86EA-08D09746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9E568C-70E6-4FD3-9C01-729024F6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Clustering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82474E-133A-443D-BFB6-4561EB9A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Marketing: Help marketers discover distinct groups in their customer bases, and then use this knowledge to develop targeted marketing programs</a:t>
            </a:r>
          </a:p>
          <a:p>
            <a:pPr algn="just"/>
            <a:r>
              <a:rPr lang="en-US" dirty="0"/>
              <a:t>Land use: Identification of areas of similar land use in an earth observation database</a:t>
            </a:r>
          </a:p>
          <a:p>
            <a:pPr algn="just"/>
            <a:r>
              <a:rPr lang="en-US" dirty="0"/>
              <a:t>Insurance: Identifying groups of motor insurance policy holders with a high average claim cost</a:t>
            </a:r>
          </a:p>
          <a:p>
            <a:pPr algn="just"/>
            <a:r>
              <a:rPr lang="en-US" dirty="0"/>
              <a:t>City-planning: Identifying groups of houses according to their house type, value, and geographical location</a:t>
            </a:r>
          </a:p>
          <a:p>
            <a:pPr algn="just"/>
            <a:r>
              <a:rPr lang="en-US" dirty="0"/>
              <a:t>Earth-quake studies: Observed earth quake epicenters should be clustered along continent faults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64B2598-5B14-41B5-B650-7F6A561D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1CB63-BE6F-4377-9AAB-0E7EF62F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3FED50D-1893-45CB-BCA7-CCA5EF0C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4074" y="2639263"/>
            <a:ext cx="2773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/>
              <a:t>Assume </a:t>
            </a:r>
            <a:r>
              <a:rPr lang="en-US" sz="1600" dirty="0"/>
              <a:t>k</a:t>
            </a:r>
            <a:r>
              <a:rPr lang="en-US" sz="1600" i="0" dirty="0"/>
              <a:t>=2</a:t>
            </a:r>
          </a:p>
          <a:p>
            <a:pPr eaLnBrk="1" hangingPunct="1"/>
            <a:r>
              <a:rPr lang="en-US" sz="1600" i="0" dirty="0"/>
              <a:t>Select X5 and X9 as medoids</a:t>
            </a:r>
            <a:endParaRPr lang="en-US" sz="1800" dirty="0"/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9333E733-824B-4E41-9CC9-1A90E2C4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408" y="5710005"/>
            <a:ext cx="8655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Those distances are smaller while measure with medoids that make cluster with that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{X2,X5,X6,X7},{X1,X3,X4,X8,X9,X10}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8200" y="1476744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8480"/>
              </p:ext>
            </p:extLst>
          </p:nvPr>
        </p:nvGraphicFramePr>
        <p:xfrm>
          <a:off x="6692482" y="1203225"/>
          <a:ext cx="2103788" cy="4342949"/>
        </p:xfrm>
        <a:graphic>
          <a:graphicData uri="http://schemas.openxmlformats.org/drawingml/2006/table">
            <a:tbl>
              <a:tblPr firstRow="1" bandRow="1"/>
              <a:tblGrid>
                <a:gridCol w="9114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1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61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9964">
                <a:tc>
                  <a:txBody>
                    <a:bodyPr/>
                    <a:lstStyle/>
                    <a:p>
                      <a:r>
                        <a:rPr lang="en-US" sz="1400" dirty="0"/>
                        <a:t>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X5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r>
                        <a:rPr lang="en-US" sz="1400" baseline="0" dirty="0" smtClean="0"/>
                        <a:t> 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</a:tr>
              <a:tr h="4848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 is 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6B2C25-3EFB-4949-B355-623D3EFF1419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56823" y="4855335"/>
            <a:ext cx="55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Here we use </a:t>
            </a:r>
            <a:r>
              <a:rPr lang="en-IN" dirty="0"/>
              <a:t>Manhattan</a:t>
            </a:r>
            <a:r>
              <a:rPr lang="en-US" i="1" dirty="0" smtClean="0"/>
              <a:t> distance:-|x</a:t>
            </a:r>
            <a:r>
              <a:rPr lang="en-US" i="1" baseline="-25000" dirty="0" smtClean="0"/>
              <a:t>2</a:t>
            </a:r>
            <a:r>
              <a:rPr lang="en-US" i="1" dirty="0" smtClean="0"/>
              <a:t>-x</a:t>
            </a:r>
            <a:r>
              <a:rPr lang="en-US" i="1" baseline="-25000" dirty="0" smtClean="0"/>
              <a:t>1</a:t>
            </a:r>
            <a:r>
              <a:rPr lang="en-US" i="1" dirty="0" smtClean="0"/>
              <a:t>|+|y</a:t>
            </a:r>
            <a:r>
              <a:rPr lang="en-US" i="1" baseline="-25000" dirty="0" smtClean="0"/>
              <a:t>2</a:t>
            </a:r>
            <a:r>
              <a:rPr lang="en-US" i="1" dirty="0" smtClean="0"/>
              <a:t>-y</a:t>
            </a:r>
            <a:r>
              <a:rPr lang="en-US" i="1" baseline="-25000" dirty="0" smtClean="0"/>
              <a:t>1</a:t>
            </a:r>
            <a:r>
              <a:rPr lang="en-US" i="1" dirty="0" smtClean="0"/>
              <a:t>|</a:t>
            </a:r>
            <a:endParaRPr lang="en-IN" i="1" baseline="-25000" dirty="0"/>
          </a:p>
        </p:txBody>
      </p:sp>
    </p:spTree>
    <p:extLst>
      <p:ext uri="{BB962C8B-B14F-4D97-AF65-F5344CB8AC3E}">
        <p14:creationId xmlns:p14="http://schemas.microsoft.com/office/powerpoint/2010/main" val="28128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 </a:t>
            </a:r>
            <a:r>
              <a:rPr lang="en-IN" dirty="0" err="1" smtClean="0"/>
              <a:t>manhattan</a:t>
            </a:r>
            <a:r>
              <a:rPr lang="en-IN" dirty="0" smtClean="0"/>
              <a:t> distance of x5 with x2,x6,x7 and x9 with x1,x3,x4,x8,x10</a:t>
            </a:r>
          </a:p>
          <a:p>
            <a:r>
              <a:rPr lang="en-IN" dirty="0" smtClean="0"/>
              <a:t>Total cost=5+2+2+7+8+5+2+2=33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33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AA2333-4B91-4281-9347-ACC83C41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38199" y="2664221"/>
          <a:ext cx="3257283" cy="4084320"/>
        </p:xfrm>
        <a:graphic>
          <a:graphicData uri="http://schemas.openxmlformats.org/drawingml/2006/table">
            <a:tbl>
              <a:tblPr firstRow="1" bandRow="1"/>
              <a:tblGrid>
                <a:gridCol w="7704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6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50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5003">
                  <a:extLst>
                    <a:ext uri="{9D8B030D-6E8A-4147-A177-3AD203B41FA5}">
                      <a16:colId xmlns="" xmlns:a16="http://schemas.microsoft.com/office/drawing/2014/main" val="818150381"/>
                    </a:ext>
                  </a:extLst>
                </a:gridCol>
                <a:gridCol w="824248"/>
              </a:tblGrid>
              <a:tr h="506054">
                <a:tc>
                  <a:txBody>
                    <a:bodyPr/>
                    <a:lstStyle/>
                    <a:p>
                      <a:r>
                        <a:rPr lang="en-US" sz="1400" dirty="0"/>
                        <a:t>Replace X5 by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Before( Smallest points)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X1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Change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D68F7A8-5C56-4E6E-9BF8-632826F8326A}"/>
              </a:ext>
            </a:extLst>
          </p:cNvPr>
          <p:cNvSpPr/>
          <p:nvPr/>
        </p:nvSpPr>
        <p:spPr>
          <a:xfrm>
            <a:off x="838199" y="1156116"/>
            <a:ext cx="1115203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/>
              <a:t>So, now let us choose some other point to be a </a:t>
            </a:r>
            <a:r>
              <a:rPr lang="en-US" sz="2300" dirty="0" smtClean="0"/>
              <a:t>medoids from the cluster any of the cluster lets choose cluster 1 instead </a:t>
            </a:r>
            <a:r>
              <a:rPr lang="en-US" sz="2300" dirty="0"/>
              <a:t>of X5 (6, 2). Let us randomly choose X1 (2, 6). </a:t>
            </a:r>
            <a:r>
              <a:rPr lang="en-US" sz="2300" dirty="0" smtClean="0"/>
              <a:t>At one time change only one medoids</a:t>
            </a:r>
            <a:endParaRPr lang="en-US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 smtClean="0"/>
              <a:t>Note </a:t>
            </a:r>
            <a:r>
              <a:rPr lang="en-US" sz="2300" dirty="0"/>
              <a:t>the new medoid set is: </a:t>
            </a:r>
            <a:r>
              <a:rPr lang="en-US" sz="2300" dirty="0" smtClean="0"/>
              <a:t>X1(2</a:t>
            </a:r>
            <a:r>
              <a:rPr lang="en-US" sz="2300" dirty="0"/>
              <a:t>, 6) and </a:t>
            </a:r>
            <a:r>
              <a:rPr lang="en-US" sz="2300" dirty="0" smtClean="0"/>
              <a:t>X9(8</a:t>
            </a:r>
            <a:r>
              <a:rPr lang="en-US" sz="2300" dirty="0"/>
              <a:t>, 5). Now repeating the same task as earlier: </a:t>
            </a:r>
            <a:endParaRPr lang="en-IN" sz="23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983C670F-EE8A-4170-B3F8-5E6E57A98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47212" y="2708196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" name="Rectangle 9">
            <a:extLst>
              <a:ext uri="{FF2B5EF4-FFF2-40B4-BE49-F238E27FC236}">
                <a16:creationId xmlns="" xmlns:a16="http://schemas.microsoft.com/office/drawing/2014/main" id="{01A80DD1-3578-48D7-8197-5C4694BD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67" y="5936782"/>
            <a:ext cx="7648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Here our cluster is change some points goes first cluster to second and some goes</a:t>
            </a:r>
          </a:p>
          <a:p>
            <a:pPr eaLnBrk="1" hangingPunct="1"/>
            <a:r>
              <a:rPr lang="en-US" sz="1600" i="0" dirty="0" smtClean="0"/>
              <a:t> second to first New cluster after changing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</a:t>
            </a:r>
            <a:r>
              <a:rPr lang="en-US" sz="1600" b="1" i="0" dirty="0"/>
              <a:t>X1</a:t>
            </a:r>
            <a:r>
              <a:rPr lang="en-US" sz="1600" i="0" dirty="0"/>
              <a:t>,X2,X3,X4},{X5,X6,X7,X8,</a:t>
            </a:r>
            <a:r>
              <a:rPr lang="en-US" sz="1600" b="1" i="0" dirty="0"/>
              <a:t>X9</a:t>
            </a:r>
            <a:r>
              <a:rPr lang="en-US" sz="1600" i="0" dirty="0"/>
              <a:t>,X10}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EC11A84-5022-44C8-BDAF-EAF23E79FD6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39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Find </a:t>
            </a:r>
            <a:r>
              <a:rPr lang="en-IN" dirty="0" err="1"/>
              <a:t>manhattan</a:t>
            </a:r>
            <a:r>
              <a:rPr lang="en-IN" dirty="0"/>
              <a:t> distance </a:t>
            </a:r>
            <a:r>
              <a:rPr lang="en-IN" dirty="0" smtClean="0"/>
              <a:t>of x1 with x2,x3,x4 and x9 with x5,x6,x7,x8,x10 </a:t>
            </a:r>
          </a:p>
          <a:p>
            <a:r>
              <a:rPr lang="en-IN" dirty="0" smtClean="0"/>
              <a:t>Total cost=3+3+4+5+3+3+2+2=25</a:t>
            </a:r>
          </a:p>
          <a:p>
            <a:r>
              <a:rPr lang="en-IN" dirty="0" smtClean="0"/>
              <a:t>Cost of Swapping of </a:t>
            </a:r>
            <a:r>
              <a:rPr lang="en-IN" dirty="0" err="1" smtClean="0"/>
              <a:t>medoids</a:t>
            </a:r>
            <a:r>
              <a:rPr lang="en-IN" dirty="0" smtClean="0"/>
              <a:t> x5 with x1 </a:t>
            </a:r>
          </a:p>
          <a:p>
            <a:r>
              <a:rPr lang="en-IN" dirty="0" smtClean="0"/>
              <a:t>S=Current Total Cost- Previous Total Cost</a:t>
            </a:r>
          </a:p>
          <a:p>
            <a:r>
              <a:rPr lang="en-IN" dirty="0" smtClean="0"/>
              <a:t>S=25-33=-8&lt;0</a:t>
            </a:r>
          </a:p>
          <a:p>
            <a:r>
              <a:rPr lang="en-IN" dirty="0" smtClean="0"/>
              <a:t>Hence Swapping X5 with x1 is a good idea.</a:t>
            </a:r>
          </a:p>
          <a:p>
            <a:r>
              <a:rPr lang="en-US" dirty="0" smtClean="0"/>
              <a:t>Final </a:t>
            </a:r>
            <a:r>
              <a:rPr lang="en-US" dirty="0" err="1" smtClean="0"/>
              <a:t>Medoids</a:t>
            </a:r>
            <a:r>
              <a:rPr lang="en-US" dirty="0" smtClean="0"/>
              <a:t>:-{X1},{X9}</a:t>
            </a:r>
          </a:p>
          <a:p>
            <a:r>
              <a:rPr lang="en-US" sz="3200" dirty="0" smtClean="0"/>
              <a:t>C1=</a:t>
            </a:r>
            <a:r>
              <a:rPr lang="en-US" sz="3200" dirty="0"/>
              <a:t>{</a:t>
            </a:r>
            <a:r>
              <a:rPr lang="en-US" sz="3200" b="1" dirty="0"/>
              <a:t>X1</a:t>
            </a:r>
            <a:r>
              <a:rPr lang="en-US" sz="3200" dirty="0"/>
              <a:t>,X2,X3,X4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C2={X5,X6,X7,X8,</a:t>
            </a:r>
            <a:r>
              <a:rPr lang="en-US" sz="3200" b="1" dirty="0" smtClean="0"/>
              <a:t>X9</a:t>
            </a:r>
            <a:r>
              <a:rPr lang="en-US" sz="3200" dirty="0" smtClean="0"/>
              <a:t>,X10</a:t>
            </a:r>
            <a:r>
              <a:rPr lang="en-US" sz="3200" dirty="0"/>
              <a:t>}</a:t>
            </a:r>
            <a:endParaRPr lang="en-US" sz="3600" dirty="0"/>
          </a:p>
          <a:p>
            <a:endParaRPr lang="en-US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622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="" xmlns:a16="http://schemas.microsoft.com/office/drawing/2014/main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="" xmlns:a16="http://schemas.microsoft.com/office/drawing/2014/main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508125"/>
            <a:ext cx="5384180" cy="4064620"/>
          </a:xfrm>
        </p:spPr>
        <p:txBody>
          <a:bodyPr/>
          <a:lstStyle/>
          <a:p>
            <a:pPr algn="just"/>
            <a:r>
              <a:rPr lang="en-US" dirty="0"/>
              <a:t>CLARA (Clustering Large Applications) uses a sampling-based method to deal with large data sets</a:t>
            </a:r>
          </a:p>
          <a:p>
            <a:pPr algn="just"/>
            <a:r>
              <a:rPr lang="en-US" dirty="0"/>
              <a:t>A random sample should closely represent the original data</a:t>
            </a:r>
            <a:endParaRPr lang="en-US" altLang="zh-CN" dirty="0">
              <a:ea typeface="宋体" panose="02010600030101010101" pitchFamily="2" charset="-122"/>
            </a:endParaRPr>
          </a:p>
          <a:p>
            <a:pPr algn="just"/>
            <a:r>
              <a:rPr lang="en-US" dirty="0"/>
              <a:t>The chosen medoids will likely be similar to what would have been chosen from the whole data set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917B49-204C-4626-9CDA-9723D0C3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47" y="1285255"/>
            <a:ext cx="483870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="" xmlns:a16="http://schemas.microsoft.com/office/drawing/2014/main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="" xmlns:a16="http://schemas.microsoft.com/office/drawing/2014/main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08125"/>
            <a:ext cx="6187067" cy="406462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Draw multiple samples of the data set</a:t>
            </a:r>
          </a:p>
          <a:p>
            <a:pPr algn="just"/>
            <a:r>
              <a:rPr lang="en-US" dirty="0"/>
              <a:t>Apply PAM to each sample </a:t>
            </a:r>
          </a:p>
          <a:p>
            <a:pPr algn="just"/>
            <a:r>
              <a:rPr lang="en-US" dirty="0"/>
              <a:t>Return the best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0DD7CB-E77B-4ADE-B117-D290729A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6" y="1282642"/>
            <a:ext cx="4640360" cy="49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F21233-BEDB-4057-92CA-5C6DF3D8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CLARA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C4F91AC8-BA4B-4783-BE2E-5123E13F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Complexity of each Iteration (PAM on sample) is: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  <a:p>
                <a:pPr lvl="1" algn="just"/>
                <a:r>
                  <a:rPr lang="en-US" dirty="0"/>
                  <a:t>s: the size of the sample </a:t>
                </a:r>
              </a:p>
              <a:p>
                <a:pPr lvl="1" algn="just"/>
                <a:r>
                  <a:rPr lang="en-US" dirty="0"/>
                  <a:t>k: number of clusters </a:t>
                </a:r>
              </a:p>
              <a:p>
                <a:pPr lvl="1" algn="just"/>
                <a:r>
                  <a:rPr lang="en-US" dirty="0"/>
                  <a:t>n: number of objects</a:t>
                </a:r>
              </a:p>
              <a:p>
                <a:pPr lvl="1" algn="just"/>
                <a:r>
                  <a:rPr lang="en-US" dirty="0"/>
                  <a:t>t: maximum iteration required for PAM</a:t>
                </a:r>
              </a:p>
              <a:p>
                <a:pPr algn="just"/>
                <a:r>
                  <a:rPr lang="en-US" dirty="0"/>
                  <a:t>PAM finds the best k medoids among a given data, and CLARA finds the best k medoids among the selected samples </a:t>
                </a:r>
              </a:p>
              <a:p>
                <a:pPr algn="just"/>
                <a:r>
                  <a:rPr lang="en-US" dirty="0"/>
                  <a:t>Problems </a:t>
                </a:r>
              </a:p>
              <a:p>
                <a:pPr lvl="1" algn="just"/>
                <a:r>
                  <a:rPr lang="en-US" dirty="0"/>
                  <a:t>The best k medoids may not be selected during the sampling process, in this case, CLARA will never find the best clustering </a:t>
                </a:r>
              </a:p>
              <a:p>
                <a:pPr lvl="1" algn="just"/>
                <a:r>
                  <a:rPr lang="en-US" dirty="0"/>
                  <a:t>If the sampling is biased we cannot have a good clustering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91AC8-BA4B-4783-BE2E-5123E13F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  <a:blipFill>
                <a:blip r:embed="rId2"/>
                <a:stretch>
                  <a:fillRect l="-1251" t="-2733" r="-1390" b="-2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C9D8D9A-E35F-433E-BFDD-69FA2C2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8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984B457D-98A4-4ECF-A6BD-C2203331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C90D-F51A-42CF-BEFD-5826DB33DC6E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1538" name="Rectangle 2">
            <a:extLst>
              <a:ext uri="{FF2B5EF4-FFF2-40B4-BE49-F238E27FC236}">
                <a16:creationId xmlns="" xmlns:a16="http://schemas.microsoft.com/office/drawing/2014/main" id="{87BAD4A6-9F70-46D2-9158-B0E5A648A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 - Algorithm</a:t>
            </a:r>
          </a:p>
        </p:txBody>
      </p:sp>
      <p:sp>
        <p:nvSpPr>
          <p:cNvPr id="1601539" name="Rectangle 3">
            <a:extLst>
              <a:ext uri="{FF2B5EF4-FFF2-40B4-BE49-F238E27FC236}">
                <a16:creationId xmlns="" xmlns:a16="http://schemas.microsoft.com/office/drawing/2014/main" id="{18734AAA-EEC3-473A-8616-F2947098E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990600"/>
            <a:ext cx="8442325" cy="58674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// draws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samples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        PAM algorithm;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Compute cost(K,D)	</a:t>
            </a:r>
          </a:p>
          <a:p>
            <a:pPr lvl="1"/>
            <a:r>
              <a:rPr lang="en-US" altLang="zh-CN" sz="2500" dirty="0">
                <a:ea typeface="宋体" panose="02010600030101010101" pitchFamily="2" charset="-122"/>
              </a:rPr>
              <a:t>If cost(</a:t>
            </a:r>
            <a:r>
              <a:rPr lang="en-US" altLang="zh-CN" sz="2500" i="1" dirty="0">
                <a:ea typeface="宋体" panose="02010600030101010101" pitchFamily="2" charset="-122"/>
              </a:rPr>
              <a:t>K</a:t>
            </a:r>
            <a:r>
              <a:rPr lang="en-US" altLang="zh-CN" sz="2500" dirty="0">
                <a:ea typeface="宋体" panose="02010600030101010101" pitchFamily="2" charset="-122"/>
              </a:rPr>
              <a:t>, </a:t>
            </a:r>
            <a:r>
              <a:rPr lang="en-US" altLang="zh-CN" sz="2500" i="1" dirty="0">
                <a:ea typeface="宋体" panose="02010600030101010101" pitchFamily="2" charset="-122"/>
              </a:rPr>
              <a:t>D</a:t>
            </a:r>
            <a:r>
              <a:rPr lang="en-US" altLang="zh-CN" sz="2500" dirty="0">
                <a:ea typeface="宋体" panose="02010600030101010101" pitchFamily="2" charset="-122"/>
              </a:rPr>
              <a:t>)&lt;</a:t>
            </a:r>
            <a:r>
              <a:rPr lang="en-US" altLang="zh-CN" sz="2500" dirty="0" err="1">
                <a:ea typeface="宋体" panose="02010600030101010101" pitchFamily="2" charset="-122"/>
              </a:rPr>
              <a:t>mincost</a:t>
            </a:r>
            <a:endParaRPr lang="en-US" altLang="zh-CN" sz="2500" dirty="0">
              <a:ea typeface="宋体" panose="02010600030101010101" pitchFamily="2" charset="-12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Endif;</a:t>
            </a:r>
          </a:p>
          <a:p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B49362-8A80-4A43-8AC3-F1A297C5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B17E-74FE-4D23-B9AB-7C59424BF092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3586" name="Rectangle 2">
            <a:extLst>
              <a:ext uri="{FF2B5EF4-FFF2-40B4-BE49-F238E27FC236}">
                <a16:creationId xmlns="" xmlns:a16="http://schemas.microsoft.com/office/drawing/2014/main" id="{C2F164D9-0BFE-4E7A-AA1E-3708C3585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Complexity of CLARA </a:t>
            </a:r>
          </a:p>
        </p:txBody>
      </p:sp>
      <p:sp>
        <p:nvSpPr>
          <p:cNvPr id="1603587" name="Rectangle 3">
            <a:extLst>
              <a:ext uri="{FF2B5EF4-FFF2-40B4-BE49-F238E27FC236}">
                <a16:creationId xmlns="" xmlns:a16="http://schemas.microsoft.com/office/drawing/2014/main" id="{A2807591-54E2-4CCC-87E8-7F83B5BD7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4981575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PAM algorithm;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Compute cost(K,D)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 If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)&lt;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	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500" dirty="0">
                <a:solidFill>
                  <a:schemeClr val="tx1"/>
                </a:solidFill>
                <a:ea typeface="宋体" panose="02010600030101010101" pitchFamily="2" charset="-122"/>
              </a:rPr>
              <a:t>         Endif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1603588" name="Rectangle 4">
            <a:extLst>
              <a:ext uri="{FF2B5EF4-FFF2-40B4-BE49-F238E27FC236}">
                <a16:creationId xmlns="" xmlns:a16="http://schemas.microsoft.com/office/drawing/2014/main" id="{62EC627B-ECAF-45E0-8D03-C8FC892196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91600" y="99060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89" name="Line 5">
            <a:extLst>
              <a:ext uri="{FF2B5EF4-FFF2-40B4-BE49-F238E27FC236}">
                <a16:creationId xmlns="" xmlns:a16="http://schemas.microsoft.com/office/drawing/2014/main" id="{4E433AFB-D7B1-472B-AA3D-7DFCBB53C78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553200" y="1273176"/>
            <a:ext cx="2819400" cy="222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0" name="Rectangle 6">
            <a:extLst>
              <a:ext uri="{FF2B5EF4-FFF2-40B4-BE49-F238E27FC236}">
                <a16:creationId xmlns="" xmlns:a16="http://schemas.microsoft.com/office/drawing/2014/main" id="{2A190A17-8ABF-49E3-A4E6-9E24E23233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3638" y="2254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1" name="Line 7">
            <a:extLst>
              <a:ext uri="{FF2B5EF4-FFF2-40B4-BE49-F238E27FC236}">
                <a16:creationId xmlns="" xmlns:a16="http://schemas.microsoft.com/office/drawing/2014/main" id="{65C07D47-A769-432B-9361-689865726AD9}"/>
              </a:ext>
            </a:extLst>
          </p:cNvPr>
          <p:cNvSpPr>
            <a:spLocks noChangeShapeType="1"/>
          </p:cNvSpPr>
          <p:nvPr/>
        </p:nvSpPr>
        <p:spPr bwMode="gray">
          <a:xfrm>
            <a:off x="5334000" y="2514600"/>
            <a:ext cx="39624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2" name="Rectangle 8">
            <a:extLst>
              <a:ext uri="{FF2B5EF4-FFF2-40B4-BE49-F238E27FC236}">
                <a16:creationId xmlns="" xmlns:a16="http://schemas.microsoft.com/office/drawing/2014/main" id="{58C2DCC7-B5B1-4849-AC99-C8EE0BDD7A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0900" y="3200401"/>
            <a:ext cx="2093522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*k)</a:t>
            </a:r>
          </a:p>
        </p:txBody>
      </p:sp>
      <p:sp>
        <p:nvSpPr>
          <p:cNvPr id="1603593" name="Line 9">
            <a:extLst>
              <a:ext uri="{FF2B5EF4-FFF2-40B4-BE49-F238E27FC236}">
                <a16:creationId xmlns="" xmlns:a16="http://schemas.microsoft.com/office/drawing/2014/main" id="{8E667DAF-EAFB-4DCE-AB3D-F08938A9F7F6}"/>
              </a:ext>
            </a:extLst>
          </p:cNvPr>
          <p:cNvSpPr>
            <a:spLocks noChangeShapeType="1"/>
          </p:cNvSpPr>
          <p:nvPr/>
        </p:nvSpPr>
        <p:spPr bwMode="gray">
          <a:xfrm>
            <a:off x="5105400" y="3495676"/>
            <a:ext cx="3733800" cy="95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4" name="Rectangle 10">
            <a:extLst>
              <a:ext uri="{FF2B5EF4-FFF2-40B4-BE49-F238E27FC236}">
                <a16:creationId xmlns="" xmlns:a16="http://schemas.microsoft.com/office/drawing/2014/main" id="{822CEC5F-4C5D-4CE8-8F3D-11AECF8351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7726" y="3702051"/>
            <a:ext cx="1950855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O((n-k)*k)</a:t>
            </a:r>
          </a:p>
        </p:txBody>
      </p:sp>
      <p:sp>
        <p:nvSpPr>
          <p:cNvPr id="1603595" name="Line 11">
            <a:extLst>
              <a:ext uri="{FF2B5EF4-FFF2-40B4-BE49-F238E27FC236}">
                <a16:creationId xmlns="" xmlns:a16="http://schemas.microsoft.com/office/drawing/2014/main" id="{E257DB32-6FBE-488E-ABE3-A0350CE5F19B}"/>
              </a:ext>
            </a:extLst>
          </p:cNvPr>
          <p:cNvSpPr>
            <a:spLocks noChangeShapeType="1"/>
          </p:cNvSpPr>
          <p:nvPr/>
        </p:nvSpPr>
        <p:spPr bwMode="gray">
          <a:xfrm>
            <a:off x="5486400" y="3962400"/>
            <a:ext cx="33528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6" name="Rectangle 12">
            <a:extLst>
              <a:ext uri="{FF2B5EF4-FFF2-40B4-BE49-F238E27FC236}">
                <a16:creationId xmlns="" xmlns:a16="http://schemas.microsoft.com/office/drawing/2014/main" id="{F8571386-D573-437A-AA0A-B592E9D4AC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8838" y="4159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7" name="Line 13">
            <a:extLst>
              <a:ext uri="{FF2B5EF4-FFF2-40B4-BE49-F238E27FC236}">
                <a16:creationId xmlns="" xmlns:a16="http://schemas.microsoft.com/office/drawing/2014/main" id="{395CB9FB-4EEA-43D8-90A8-7DA30C121F80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5886450" y="4357688"/>
            <a:ext cx="30480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8" name="Line 14">
            <a:extLst>
              <a:ext uri="{FF2B5EF4-FFF2-40B4-BE49-F238E27FC236}">
                <a16:creationId xmlns="" xmlns:a16="http://schemas.microsoft.com/office/drawing/2014/main" id="{9F5720E9-BAFE-4B84-8542-299BE841DA9A}"/>
              </a:ext>
            </a:extLst>
          </p:cNvPr>
          <p:cNvSpPr>
            <a:spLocks noChangeShapeType="1"/>
          </p:cNvSpPr>
          <p:nvPr/>
        </p:nvSpPr>
        <p:spPr bwMode="gray">
          <a:xfrm>
            <a:off x="4495800" y="1752600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9" name="Rectangle 15">
            <a:extLst>
              <a:ext uri="{FF2B5EF4-FFF2-40B4-BE49-F238E27FC236}">
                <a16:creationId xmlns="" xmlns:a16="http://schemas.microsoft.com/office/drawing/2014/main" id="{3583D662-0DD3-457F-8178-8B717196DE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34201" y="1492251"/>
            <a:ext cx="329737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*k+(n-k)*k)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11" y="465756"/>
            <a:ext cx="459092" cy="1721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3979" y="811606"/>
            <a:ext cx="340261" cy="1072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7227" y="989929"/>
            <a:ext cx="69344" cy="113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5054" y="1149045"/>
            <a:ext cx="102180" cy="1397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2135" y="1334273"/>
            <a:ext cx="119588" cy="3046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5304" y="1682984"/>
            <a:ext cx="93830" cy="128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99759" y="1853808"/>
            <a:ext cx="110016" cy="1296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01430" y="2031702"/>
            <a:ext cx="121692" cy="1287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5414" y="2206950"/>
            <a:ext cx="115150" cy="122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40494" y="2378175"/>
            <a:ext cx="105513" cy="1123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62285" y="2553438"/>
            <a:ext cx="133129" cy="2924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68737" y="2892318"/>
            <a:ext cx="150305" cy="1390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39830" y="853149"/>
            <a:ext cx="63716" cy="73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07793" y="825716"/>
            <a:ext cx="49946" cy="9538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178292" y="1000142"/>
            <a:ext cx="13032" cy="70453"/>
          </a:xfrm>
          <a:custGeom>
            <a:avLst/>
            <a:gdLst/>
            <a:ahLst/>
            <a:cxnLst/>
            <a:rect l="l" t="t" r="r" b="b"/>
            <a:pathLst>
              <a:path w="20319" h="109855">
                <a:moveTo>
                  <a:pt x="5404" y="94675"/>
                </a:moveTo>
                <a:lnTo>
                  <a:pt x="3407" y="94675"/>
                </a:lnTo>
                <a:lnTo>
                  <a:pt x="350" y="97732"/>
                </a:lnTo>
                <a:lnTo>
                  <a:pt x="253" y="104875"/>
                </a:lnTo>
                <a:lnTo>
                  <a:pt x="748" y="106416"/>
                </a:lnTo>
                <a:lnTo>
                  <a:pt x="998" y="106666"/>
                </a:lnTo>
                <a:lnTo>
                  <a:pt x="6522" y="109546"/>
                </a:lnTo>
                <a:lnTo>
                  <a:pt x="8628" y="109297"/>
                </a:lnTo>
                <a:lnTo>
                  <a:pt x="14584" y="101583"/>
                </a:lnTo>
                <a:lnTo>
                  <a:pt x="14399" y="101583"/>
                </a:lnTo>
                <a:lnTo>
                  <a:pt x="14405" y="100218"/>
                </a:lnTo>
                <a:lnTo>
                  <a:pt x="14031" y="99282"/>
                </a:lnTo>
                <a:lnTo>
                  <a:pt x="13619" y="98000"/>
                </a:lnTo>
                <a:lnTo>
                  <a:pt x="13464" y="97732"/>
                </a:lnTo>
                <a:lnTo>
                  <a:pt x="12491" y="96418"/>
                </a:lnTo>
                <a:lnTo>
                  <a:pt x="10830" y="95552"/>
                </a:lnTo>
                <a:lnTo>
                  <a:pt x="4349" y="95552"/>
                </a:lnTo>
                <a:lnTo>
                  <a:pt x="5404" y="94675"/>
                </a:lnTo>
                <a:close/>
              </a:path>
              <a:path w="20319" h="109855">
                <a:moveTo>
                  <a:pt x="998" y="106666"/>
                </a:moveTo>
                <a:lnTo>
                  <a:pt x="3407" y="109076"/>
                </a:lnTo>
                <a:lnTo>
                  <a:pt x="5621" y="109076"/>
                </a:lnTo>
                <a:lnTo>
                  <a:pt x="998" y="106666"/>
                </a:lnTo>
                <a:close/>
              </a:path>
              <a:path w="20319" h="109855">
                <a:moveTo>
                  <a:pt x="14584" y="105851"/>
                </a:moveTo>
                <a:lnTo>
                  <a:pt x="13805" y="106416"/>
                </a:lnTo>
                <a:lnTo>
                  <a:pt x="13211" y="106909"/>
                </a:lnTo>
                <a:lnTo>
                  <a:pt x="11936" y="107800"/>
                </a:lnTo>
                <a:lnTo>
                  <a:pt x="11327" y="108160"/>
                </a:lnTo>
                <a:lnTo>
                  <a:pt x="9153" y="109076"/>
                </a:lnTo>
                <a:lnTo>
                  <a:pt x="11361" y="109076"/>
                </a:lnTo>
                <a:lnTo>
                  <a:pt x="14584" y="105851"/>
                </a:lnTo>
                <a:close/>
              </a:path>
              <a:path w="20319" h="109855">
                <a:moveTo>
                  <a:pt x="748" y="106416"/>
                </a:moveTo>
                <a:lnTo>
                  <a:pt x="829" y="106666"/>
                </a:lnTo>
                <a:lnTo>
                  <a:pt x="998" y="106666"/>
                </a:lnTo>
                <a:lnTo>
                  <a:pt x="748" y="106416"/>
                </a:lnTo>
                <a:close/>
              </a:path>
              <a:path w="20319" h="109855">
                <a:moveTo>
                  <a:pt x="253" y="104875"/>
                </a:moveTo>
                <a:lnTo>
                  <a:pt x="184" y="105851"/>
                </a:lnTo>
                <a:lnTo>
                  <a:pt x="748" y="106416"/>
                </a:lnTo>
                <a:lnTo>
                  <a:pt x="253" y="104875"/>
                </a:lnTo>
                <a:close/>
              </a:path>
              <a:path w="20319" h="109855">
                <a:moveTo>
                  <a:pt x="14449" y="91325"/>
                </a:moveTo>
                <a:lnTo>
                  <a:pt x="14418" y="97732"/>
                </a:lnTo>
                <a:lnTo>
                  <a:pt x="14584" y="98000"/>
                </a:lnTo>
                <a:lnTo>
                  <a:pt x="14584" y="105851"/>
                </a:lnTo>
                <a:lnTo>
                  <a:pt x="15662" y="104875"/>
                </a:lnTo>
                <a:lnTo>
                  <a:pt x="19079" y="102490"/>
                </a:lnTo>
                <a:lnTo>
                  <a:pt x="19875" y="98000"/>
                </a:lnTo>
                <a:lnTo>
                  <a:pt x="15321" y="91480"/>
                </a:lnTo>
                <a:lnTo>
                  <a:pt x="14449" y="91325"/>
                </a:lnTo>
                <a:close/>
              </a:path>
              <a:path w="20319" h="109855">
                <a:moveTo>
                  <a:pt x="184" y="99282"/>
                </a:moveTo>
                <a:lnTo>
                  <a:pt x="53" y="100218"/>
                </a:lnTo>
                <a:lnTo>
                  <a:pt x="0" y="104084"/>
                </a:lnTo>
                <a:lnTo>
                  <a:pt x="184" y="104657"/>
                </a:lnTo>
                <a:lnTo>
                  <a:pt x="184" y="99282"/>
                </a:lnTo>
                <a:close/>
              </a:path>
              <a:path w="20319" h="109855">
                <a:moveTo>
                  <a:pt x="14418" y="97732"/>
                </a:moveTo>
                <a:lnTo>
                  <a:pt x="14399" y="101583"/>
                </a:lnTo>
                <a:lnTo>
                  <a:pt x="14584" y="101583"/>
                </a:lnTo>
                <a:lnTo>
                  <a:pt x="14584" y="98000"/>
                </a:lnTo>
                <a:lnTo>
                  <a:pt x="14418" y="97732"/>
                </a:lnTo>
                <a:close/>
              </a:path>
              <a:path w="20319" h="109855">
                <a:moveTo>
                  <a:pt x="14434" y="94305"/>
                </a:moveTo>
                <a:lnTo>
                  <a:pt x="8437" y="94305"/>
                </a:lnTo>
                <a:lnTo>
                  <a:pt x="12491" y="96418"/>
                </a:lnTo>
                <a:lnTo>
                  <a:pt x="13464" y="97732"/>
                </a:lnTo>
                <a:lnTo>
                  <a:pt x="13619" y="98000"/>
                </a:lnTo>
                <a:lnTo>
                  <a:pt x="14332" y="100218"/>
                </a:lnTo>
                <a:lnTo>
                  <a:pt x="14418" y="97732"/>
                </a:lnTo>
                <a:lnTo>
                  <a:pt x="11361" y="94675"/>
                </a:lnTo>
                <a:lnTo>
                  <a:pt x="14433" y="94675"/>
                </a:lnTo>
                <a:lnTo>
                  <a:pt x="14434" y="94305"/>
                </a:lnTo>
                <a:close/>
              </a:path>
              <a:path w="20319" h="109855">
                <a:moveTo>
                  <a:pt x="1525" y="17531"/>
                </a:moveTo>
                <a:lnTo>
                  <a:pt x="1408" y="57890"/>
                </a:lnTo>
                <a:lnTo>
                  <a:pt x="1281" y="60567"/>
                </a:lnTo>
                <a:lnTo>
                  <a:pt x="1036" y="64446"/>
                </a:lnTo>
                <a:lnTo>
                  <a:pt x="977" y="65377"/>
                </a:lnTo>
                <a:lnTo>
                  <a:pt x="369" y="71973"/>
                </a:lnTo>
                <a:lnTo>
                  <a:pt x="260" y="73315"/>
                </a:lnTo>
                <a:lnTo>
                  <a:pt x="187" y="98000"/>
                </a:lnTo>
                <a:lnTo>
                  <a:pt x="350" y="97732"/>
                </a:lnTo>
                <a:lnTo>
                  <a:pt x="3407" y="94675"/>
                </a:lnTo>
                <a:lnTo>
                  <a:pt x="5404" y="94675"/>
                </a:lnTo>
                <a:lnTo>
                  <a:pt x="6930" y="93409"/>
                </a:lnTo>
                <a:lnTo>
                  <a:pt x="10833" y="90684"/>
                </a:lnTo>
                <a:lnTo>
                  <a:pt x="14452" y="90684"/>
                </a:lnTo>
                <a:lnTo>
                  <a:pt x="14518" y="77156"/>
                </a:lnTo>
                <a:lnTo>
                  <a:pt x="14634" y="74245"/>
                </a:lnTo>
                <a:lnTo>
                  <a:pt x="15874" y="20731"/>
                </a:lnTo>
                <a:lnTo>
                  <a:pt x="4725" y="20731"/>
                </a:lnTo>
                <a:lnTo>
                  <a:pt x="1525" y="17531"/>
                </a:lnTo>
                <a:close/>
              </a:path>
              <a:path w="20319" h="109855">
                <a:moveTo>
                  <a:pt x="14433" y="94675"/>
                </a:moveTo>
                <a:lnTo>
                  <a:pt x="11361" y="94675"/>
                </a:lnTo>
                <a:lnTo>
                  <a:pt x="14418" y="97732"/>
                </a:lnTo>
                <a:lnTo>
                  <a:pt x="14433" y="94675"/>
                </a:lnTo>
                <a:close/>
              </a:path>
              <a:path w="20319" h="109855">
                <a:moveTo>
                  <a:pt x="10833" y="90684"/>
                </a:moveTo>
                <a:lnTo>
                  <a:pt x="6930" y="93409"/>
                </a:lnTo>
                <a:lnTo>
                  <a:pt x="4349" y="95552"/>
                </a:lnTo>
                <a:lnTo>
                  <a:pt x="4163" y="95552"/>
                </a:lnTo>
                <a:lnTo>
                  <a:pt x="6616" y="94521"/>
                </a:lnTo>
                <a:lnTo>
                  <a:pt x="8437" y="94305"/>
                </a:lnTo>
                <a:lnTo>
                  <a:pt x="14434" y="94305"/>
                </a:lnTo>
                <a:lnTo>
                  <a:pt x="14449" y="91325"/>
                </a:lnTo>
                <a:lnTo>
                  <a:pt x="10833" y="90684"/>
                </a:lnTo>
                <a:close/>
              </a:path>
              <a:path w="20319" h="109855">
                <a:moveTo>
                  <a:pt x="8437" y="94305"/>
                </a:moveTo>
                <a:lnTo>
                  <a:pt x="6616" y="94521"/>
                </a:lnTo>
                <a:lnTo>
                  <a:pt x="4163" y="95552"/>
                </a:lnTo>
                <a:lnTo>
                  <a:pt x="10830" y="95552"/>
                </a:lnTo>
                <a:lnTo>
                  <a:pt x="8437" y="94305"/>
                </a:lnTo>
                <a:close/>
              </a:path>
              <a:path w="20319" h="109855">
                <a:moveTo>
                  <a:pt x="14452" y="90684"/>
                </a:moveTo>
                <a:lnTo>
                  <a:pt x="10833" y="90684"/>
                </a:lnTo>
                <a:lnTo>
                  <a:pt x="14449" y="91325"/>
                </a:lnTo>
                <a:lnTo>
                  <a:pt x="14452" y="90684"/>
                </a:lnTo>
                <a:close/>
              </a:path>
              <a:path w="20319" h="109855">
                <a:moveTo>
                  <a:pt x="1520" y="13594"/>
                </a:moveTo>
                <a:lnTo>
                  <a:pt x="1525" y="17531"/>
                </a:lnTo>
                <a:lnTo>
                  <a:pt x="4725" y="20731"/>
                </a:lnTo>
                <a:lnTo>
                  <a:pt x="12678" y="20731"/>
                </a:lnTo>
                <a:lnTo>
                  <a:pt x="15878" y="17531"/>
                </a:lnTo>
                <a:lnTo>
                  <a:pt x="15879" y="16799"/>
                </a:lnTo>
                <a:lnTo>
                  <a:pt x="4725" y="16799"/>
                </a:lnTo>
                <a:lnTo>
                  <a:pt x="1520" y="13594"/>
                </a:lnTo>
                <a:close/>
              </a:path>
              <a:path w="20319" h="109855">
                <a:moveTo>
                  <a:pt x="15878" y="17531"/>
                </a:moveTo>
                <a:lnTo>
                  <a:pt x="12678" y="20731"/>
                </a:lnTo>
                <a:lnTo>
                  <a:pt x="15874" y="20731"/>
                </a:lnTo>
                <a:lnTo>
                  <a:pt x="15878" y="17531"/>
                </a:lnTo>
                <a:close/>
              </a:path>
              <a:path w="20319" h="109855">
                <a:moveTo>
                  <a:pt x="12678" y="2400"/>
                </a:moveTo>
                <a:lnTo>
                  <a:pt x="4725" y="2400"/>
                </a:lnTo>
                <a:lnTo>
                  <a:pt x="1502" y="5623"/>
                </a:lnTo>
                <a:lnTo>
                  <a:pt x="1520" y="13594"/>
                </a:lnTo>
                <a:lnTo>
                  <a:pt x="4725" y="16799"/>
                </a:lnTo>
                <a:lnTo>
                  <a:pt x="12678" y="16799"/>
                </a:lnTo>
                <a:lnTo>
                  <a:pt x="15883" y="13594"/>
                </a:lnTo>
                <a:lnTo>
                  <a:pt x="15894" y="5623"/>
                </a:lnTo>
                <a:lnTo>
                  <a:pt x="12678" y="2400"/>
                </a:lnTo>
                <a:close/>
              </a:path>
              <a:path w="20319" h="109855">
                <a:moveTo>
                  <a:pt x="15883" y="13594"/>
                </a:moveTo>
                <a:lnTo>
                  <a:pt x="12678" y="16799"/>
                </a:lnTo>
                <a:lnTo>
                  <a:pt x="15879" y="16799"/>
                </a:lnTo>
                <a:lnTo>
                  <a:pt x="15883" y="13594"/>
                </a:lnTo>
                <a:close/>
              </a:path>
              <a:path w="20319" h="109855">
                <a:moveTo>
                  <a:pt x="15901" y="0"/>
                </a:moveTo>
                <a:lnTo>
                  <a:pt x="1502" y="0"/>
                </a:lnTo>
                <a:lnTo>
                  <a:pt x="1502" y="5623"/>
                </a:lnTo>
                <a:lnTo>
                  <a:pt x="4725" y="2400"/>
                </a:lnTo>
                <a:lnTo>
                  <a:pt x="15898" y="2400"/>
                </a:lnTo>
                <a:lnTo>
                  <a:pt x="15901" y="0"/>
                </a:lnTo>
                <a:close/>
              </a:path>
              <a:path w="20319" h="109855">
                <a:moveTo>
                  <a:pt x="15898" y="2400"/>
                </a:moveTo>
                <a:lnTo>
                  <a:pt x="12678" y="2400"/>
                </a:lnTo>
                <a:lnTo>
                  <a:pt x="15901" y="5623"/>
                </a:lnTo>
                <a:lnTo>
                  <a:pt x="15898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58715" y="1172622"/>
            <a:ext cx="54711" cy="885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86459" y="1348083"/>
            <a:ext cx="41844" cy="690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89245" y="1521941"/>
            <a:ext cx="50790" cy="84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87699" y="1689970"/>
            <a:ext cx="53189" cy="9129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89485" y="1864815"/>
            <a:ext cx="98383" cy="9547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224612" y="2041151"/>
            <a:ext cx="17919" cy="72082"/>
          </a:xfrm>
          <a:custGeom>
            <a:avLst/>
            <a:gdLst/>
            <a:ahLst/>
            <a:cxnLst/>
            <a:rect l="l" t="t" r="r" b="b"/>
            <a:pathLst>
              <a:path w="27939" h="112395">
                <a:moveTo>
                  <a:pt x="7606" y="105866"/>
                </a:moveTo>
                <a:lnTo>
                  <a:pt x="7606" y="108982"/>
                </a:lnTo>
                <a:lnTo>
                  <a:pt x="10829" y="112205"/>
                </a:lnTo>
                <a:lnTo>
                  <a:pt x="18782" y="112205"/>
                </a:lnTo>
                <a:lnTo>
                  <a:pt x="19086" y="111900"/>
                </a:lnTo>
                <a:lnTo>
                  <a:pt x="12734" y="111900"/>
                </a:lnTo>
                <a:lnTo>
                  <a:pt x="8849" y="109580"/>
                </a:lnTo>
                <a:lnTo>
                  <a:pt x="7880" y="107102"/>
                </a:lnTo>
                <a:lnTo>
                  <a:pt x="7606" y="105866"/>
                </a:lnTo>
                <a:close/>
              </a:path>
              <a:path w="27939" h="112395">
                <a:moveTo>
                  <a:pt x="11072" y="97805"/>
                </a:moveTo>
                <a:lnTo>
                  <a:pt x="10829" y="97805"/>
                </a:lnTo>
                <a:lnTo>
                  <a:pt x="8247" y="100388"/>
                </a:lnTo>
                <a:lnTo>
                  <a:pt x="7628" y="101029"/>
                </a:lnTo>
                <a:lnTo>
                  <a:pt x="7606" y="105866"/>
                </a:lnTo>
                <a:lnTo>
                  <a:pt x="7880" y="107102"/>
                </a:lnTo>
                <a:lnTo>
                  <a:pt x="8849" y="109580"/>
                </a:lnTo>
                <a:lnTo>
                  <a:pt x="12734" y="111900"/>
                </a:lnTo>
                <a:lnTo>
                  <a:pt x="18037" y="111900"/>
                </a:lnTo>
                <a:lnTo>
                  <a:pt x="19460" y="110559"/>
                </a:lnTo>
                <a:lnTo>
                  <a:pt x="20297" y="109806"/>
                </a:lnTo>
                <a:lnTo>
                  <a:pt x="20989" y="108982"/>
                </a:lnTo>
                <a:lnTo>
                  <a:pt x="22006" y="107499"/>
                </a:lnTo>
                <a:lnTo>
                  <a:pt x="21921" y="103667"/>
                </a:lnTo>
                <a:lnTo>
                  <a:pt x="21763" y="103452"/>
                </a:lnTo>
                <a:lnTo>
                  <a:pt x="21649" y="102938"/>
                </a:lnTo>
                <a:lnTo>
                  <a:pt x="21612" y="102770"/>
                </a:lnTo>
                <a:lnTo>
                  <a:pt x="20685" y="100388"/>
                </a:lnTo>
                <a:lnTo>
                  <a:pt x="20142" y="100063"/>
                </a:lnTo>
                <a:lnTo>
                  <a:pt x="9665" y="100063"/>
                </a:lnTo>
                <a:lnTo>
                  <a:pt x="10107" y="99395"/>
                </a:lnTo>
                <a:lnTo>
                  <a:pt x="11072" y="97805"/>
                </a:lnTo>
                <a:close/>
              </a:path>
              <a:path w="27939" h="112395">
                <a:moveTo>
                  <a:pt x="22006" y="107499"/>
                </a:moveTo>
                <a:lnTo>
                  <a:pt x="20989" y="108982"/>
                </a:lnTo>
                <a:lnTo>
                  <a:pt x="20297" y="109806"/>
                </a:lnTo>
                <a:lnTo>
                  <a:pt x="19460" y="110559"/>
                </a:lnTo>
                <a:lnTo>
                  <a:pt x="18037" y="111900"/>
                </a:lnTo>
                <a:lnTo>
                  <a:pt x="19086" y="111900"/>
                </a:lnTo>
                <a:lnTo>
                  <a:pt x="22006" y="108982"/>
                </a:lnTo>
                <a:lnTo>
                  <a:pt x="22006" y="107499"/>
                </a:lnTo>
                <a:close/>
              </a:path>
              <a:path w="27939" h="112395">
                <a:moveTo>
                  <a:pt x="22066" y="91798"/>
                </a:moveTo>
                <a:lnTo>
                  <a:pt x="22006" y="107499"/>
                </a:lnTo>
                <a:lnTo>
                  <a:pt x="22274" y="107102"/>
                </a:lnTo>
                <a:lnTo>
                  <a:pt x="24801" y="102938"/>
                </a:lnTo>
                <a:lnTo>
                  <a:pt x="27316" y="99132"/>
                </a:lnTo>
                <a:lnTo>
                  <a:pt x="26519" y="95230"/>
                </a:lnTo>
                <a:lnTo>
                  <a:pt x="26404" y="94665"/>
                </a:lnTo>
                <a:lnTo>
                  <a:pt x="22066" y="91798"/>
                </a:lnTo>
                <a:close/>
              </a:path>
              <a:path w="27939" h="112395">
                <a:moveTo>
                  <a:pt x="19213" y="98237"/>
                </a:moveTo>
                <a:lnTo>
                  <a:pt x="17090" y="98237"/>
                </a:lnTo>
                <a:lnTo>
                  <a:pt x="20685" y="100388"/>
                </a:lnTo>
                <a:lnTo>
                  <a:pt x="21612" y="102770"/>
                </a:lnTo>
                <a:lnTo>
                  <a:pt x="21649" y="102938"/>
                </a:lnTo>
                <a:lnTo>
                  <a:pt x="21763" y="103452"/>
                </a:lnTo>
                <a:lnTo>
                  <a:pt x="21811" y="103667"/>
                </a:lnTo>
                <a:lnTo>
                  <a:pt x="21932" y="104217"/>
                </a:lnTo>
                <a:lnTo>
                  <a:pt x="21942" y="101029"/>
                </a:lnTo>
                <a:lnTo>
                  <a:pt x="21365" y="100388"/>
                </a:lnTo>
                <a:lnTo>
                  <a:pt x="19213" y="98237"/>
                </a:lnTo>
                <a:close/>
              </a:path>
              <a:path w="27939" h="112395">
                <a:moveTo>
                  <a:pt x="21164" y="8050"/>
                </a:moveTo>
                <a:lnTo>
                  <a:pt x="14333" y="8050"/>
                </a:lnTo>
                <a:lnTo>
                  <a:pt x="14363" y="8689"/>
                </a:lnTo>
                <a:lnTo>
                  <a:pt x="15756" y="13731"/>
                </a:lnTo>
                <a:lnTo>
                  <a:pt x="16198" y="15792"/>
                </a:lnTo>
                <a:lnTo>
                  <a:pt x="16295" y="16419"/>
                </a:lnTo>
                <a:lnTo>
                  <a:pt x="16411" y="17165"/>
                </a:lnTo>
                <a:lnTo>
                  <a:pt x="16490" y="17675"/>
                </a:lnTo>
                <a:lnTo>
                  <a:pt x="16544" y="18021"/>
                </a:lnTo>
                <a:lnTo>
                  <a:pt x="17080" y="27268"/>
                </a:lnTo>
                <a:lnTo>
                  <a:pt x="17470" y="33186"/>
                </a:lnTo>
                <a:lnTo>
                  <a:pt x="14475" y="36622"/>
                </a:lnTo>
                <a:lnTo>
                  <a:pt x="9377" y="36973"/>
                </a:lnTo>
                <a:lnTo>
                  <a:pt x="9291" y="71112"/>
                </a:lnTo>
                <a:lnTo>
                  <a:pt x="9169" y="72844"/>
                </a:lnTo>
                <a:lnTo>
                  <a:pt x="8924" y="75058"/>
                </a:lnTo>
                <a:lnTo>
                  <a:pt x="8851" y="75709"/>
                </a:lnTo>
                <a:lnTo>
                  <a:pt x="7628" y="101029"/>
                </a:lnTo>
                <a:lnTo>
                  <a:pt x="8247" y="100388"/>
                </a:lnTo>
                <a:lnTo>
                  <a:pt x="10829" y="97805"/>
                </a:lnTo>
                <a:lnTo>
                  <a:pt x="11072" y="97805"/>
                </a:lnTo>
                <a:lnTo>
                  <a:pt x="12635" y="95230"/>
                </a:lnTo>
                <a:lnTo>
                  <a:pt x="15302" y="91193"/>
                </a:lnTo>
                <a:lnTo>
                  <a:pt x="19768" y="90280"/>
                </a:lnTo>
                <a:lnTo>
                  <a:pt x="22119" y="90280"/>
                </a:lnTo>
                <a:lnTo>
                  <a:pt x="22386" y="86219"/>
                </a:lnTo>
                <a:lnTo>
                  <a:pt x="22821" y="80727"/>
                </a:lnTo>
                <a:lnTo>
                  <a:pt x="22898" y="79773"/>
                </a:lnTo>
                <a:lnTo>
                  <a:pt x="23047" y="78433"/>
                </a:lnTo>
                <a:lnTo>
                  <a:pt x="23160" y="77416"/>
                </a:lnTo>
                <a:lnTo>
                  <a:pt x="23284" y="76311"/>
                </a:lnTo>
                <a:lnTo>
                  <a:pt x="23351" y="75709"/>
                </a:lnTo>
                <a:lnTo>
                  <a:pt x="23418" y="75058"/>
                </a:lnTo>
                <a:lnTo>
                  <a:pt x="23540" y="73874"/>
                </a:lnTo>
                <a:lnTo>
                  <a:pt x="23627" y="71112"/>
                </a:lnTo>
                <a:lnTo>
                  <a:pt x="23707" y="30504"/>
                </a:lnTo>
                <a:lnTo>
                  <a:pt x="23829" y="28026"/>
                </a:lnTo>
                <a:lnTo>
                  <a:pt x="23933" y="23564"/>
                </a:lnTo>
                <a:lnTo>
                  <a:pt x="23525" y="20669"/>
                </a:lnTo>
                <a:lnTo>
                  <a:pt x="23460" y="20209"/>
                </a:lnTo>
                <a:lnTo>
                  <a:pt x="23358" y="19489"/>
                </a:lnTo>
                <a:lnTo>
                  <a:pt x="23250" y="18718"/>
                </a:lnTo>
                <a:lnTo>
                  <a:pt x="23152" y="18021"/>
                </a:lnTo>
                <a:lnTo>
                  <a:pt x="23031" y="17165"/>
                </a:lnTo>
                <a:lnTo>
                  <a:pt x="21584" y="9319"/>
                </a:lnTo>
                <a:lnTo>
                  <a:pt x="21164" y="8050"/>
                </a:lnTo>
                <a:close/>
              </a:path>
              <a:path w="27939" h="112395">
                <a:moveTo>
                  <a:pt x="21969" y="97805"/>
                </a:moveTo>
                <a:lnTo>
                  <a:pt x="18782" y="97805"/>
                </a:lnTo>
                <a:lnTo>
                  <a:pt x="22006" y="101029"/>
                </a:lnTo>
                <a:lnTo>
                  <a:pt x="21969" y="97805"/>
                </a:lnTo>
                <a:close/>
              </a:path>
              <a:path w="27939" h="112395">
                <a:moveTo>
                  <a:pt x="17090" y="98237"/>
                </a:moveTo>
                <a:lnTo>
                  <a:pt x="11559" y="98237"/>
                </a:lnTo>
                <a:lnTo>
                  <a:pt x="10372" y="99395"/>
                </a:lnTo>
                <a:lnTo>
                  <a:pt x="9803" y="99907"/>
                </a:lnTo>
                <a:lnTo>
                  <a:pt x="9665" y="100063"/>
                </a:lnTo>
                <a:lnTo>
                  <a:pt x="20142" y="100063"/>
                </a:lnTo>
                <a:lnTo>
                  <a:pt x="17090" y="98237"/>
                </a:lnTo>
                <a:close/>
              </a:path>
              <a:path w="27939" h="112395">
                <a:moveTo>
                  <a:pt x="19768" y="90280"/>
                </a:moveTo>
                <a:lnTo>
                  <a:pt x="15302" y="91193"/>
                </a:lnTo>
                <a:lnTo>
                  <a:pt x="12635" y="95230"/>
                </a:lnTo>
                <a:lnTo>
                  <a:pt x="10107" y="99395"/>
                </a:lnTo>
                <a:lnTo>
                  <a:pt x="9768" y="99907"/>
                </a:lnTo>
                <a:lnTo>
                  <a:pt x="10372" y="99395"/>
                </a:lnTo>
                <a:lnTo>
                  <a:pt x="11559" y="98237"/>
                </a:lnTo>
                <a:lnTo>
                  <a:pt x="19213" y="98237"/>
                </a:lnTo>
                <a:lnTo>
                  <a:pt x="18782" y="97805"/>
                </a:lnTo>
                <a:lnTo>
                  <a:pt x="21969" y="97805"/>
                </a:lnTo>
                <a:lnTo>
                  <a:pt x="22066" y="91798"/>
                </a:lnTo>
                <a:lnTo>
                  <a:pt x="19768" y="90280"/>
                </a:lnTo>
                <a:close/>
              </a:path>
              <a:path w="27939" h="112395">
                <a:moveTo>
                  <a:pt x="22119" y="90280"/>
                </a:moveTo>
                <a:lnTo>
                  <a:pt x="19768" y="90280"/>
                </a:lnTo>
                <a:lnTo>
                  <a:pt x="22066" y="91798"/>
                </a:lnTo>
                <a:lnTo>
                  <a:pt x="22119" y="90280"/>
                </a:lnTo>
                <a:close/>
              </a:path>
              <a:path w="27939" h="112395">
                <a:moveTo>
                  <a:pt x="12947" y="0"/>
                </a:moveTo>
                <a:lnTo>
                  <a:pt x="5601" y="393"/>
                </a:lnTo>
                <a:lnTo>
                  <a:pt x="694" y="5300"/>
                </a:lnTo>
                <a:lnTo>
                  <a:pt x="0" y="7316"/>
                </a:lnTo>
                <a:lnTo>
                  <a:pt x="43" y="10110"/>
                </a:lnTo>
                <a:lnTo>
                  <a:pt x="173" y="10855"/>
                </a:lnTo>
                <a:lnTo>
                  <a:pt x="231" y="10995"/>
                </a:lnTo>
                <a:lnTo>
                  <a:pt x="330" y="11821"/>
                </a:lnTo>
                <a:lnTo>
                  <a:pt x="506" y="12599"/>
                </a:lnTo>
                <a:lnTo>
                  <a:pt x="1769" y="17165"/>
                </a:lnTo>
                <a:lnTo>
                  <a:pt x="1883" y="17675"/>
                </a:lnTo>
                <a:lnTo>
                  <a:pt x="1959" y="18021"/>
                </a:lnTo>
                <a:lnTo>
                  <a:pt x="2071" y="18718"/>
                </a:lnTo>
                <a:lnTo>
                  <a:pt x="2195" y="19489"/>
                </a:lnTo>
                <a:lnTo>
                  <a:pt x="2311" y="20209"/>
                </a:lnTo>
                <a:lnTo>
                  <a:pt x="2425" y="21877"/>
                </a:lnTo>
                <a:lnTo>
                  <a:pt x="2540" y="24462"/>
                </a:lnTo>
                <a:lnTo>
                  <a:pt x="2666" y="27268"/>
                </a:lnTo>
                <a:lnTo>
                  <a:pt x="2749" y="28996"/>
                </a:lnTo>
                <a:lnTo>
                  <a:pt x="3036" y="33186"/>
                </a:lnTo>
                <a:lnTo>
                  <a:pt x="3103" y="34171"/>
                </a:lnTo>
                <a:lnTo>
                  <a:pt x="6540" y="37167"/>
                </a:lnTo>
                <a:lnTo>
                  <a:pt x="9377" y="36973"/>
                </a:lnTo>
                <a:lnTo>
                  <a:pt x="9393" y="23564"/>
                </a:lnTo>
                <a:lnTo>
                  <a:pt x="8984" y="20669"/>
                </a:lnTo>
                <a:lnTo>
                  <a:pt x="8919" y="20209"/>
                </a:lnTo>
                <a:lnTo>
                  <a:pt x="8817" y="19489"/>
                </a:lnTo>
                <a:lnTo>
                  <a:pt x="8251" y="16419"/>
                </a:lnTo>
                <a:lnTo>
                  <a:pt x="7938" y="15125"/>
                </a:lnTo>
                <a:lnTo>
                  <a:pt x="7547" y="13966"/>
                </a:lnTo>
                <a:lnTo>
                  <a:pt x="12393" y="13966"/>
                </a:lnTo>
                <a:lnTo>
                  <a:pt x="13760" y="12599"/>
                </a:lnTo>
                <a:lnTo>
                  <a:pt x="14087" y="11821"/>
                </a:lnTo>
                <a:lnTo>
                  <a:pt x="14312" y="11165"/>
                </a:lnTo>
                <a:lnTo>
                  <a:pt x="14333" y="8050"/>
                </a:lnTo>
                <a:lnTo>
                  <a:pt x="21164" y="8050"/>
                </a:lnTo>
                <a:lnTo>
                  <a:pt x="20308" y="5558"/>
                </a:lnTo>
                <a:lnTo>
                  <a:pt x="12947" y="0"/>
                </a:lnTo>
                <a:close/>
              </a:path>
              <a:path w="27939" h="112395">
                <a:moveTo>
                  <a:pt x="7547" y="13966"/>
                </a:moveTo>
                <a:lnTo>
                  <a:pt x="7938" y="15125"/>
                </a:lnTo>
                <a:lnTo>
                  <a:pt x="8251" y="16419"/>
                </a:lnTo>
                <a:lnTo>
                  <a:pt x="8817" y="19489"/>
                </a:lnTo>
                <a:lnTo>
                  <a:pt x="9393" y="23564"/>
                </a:lnTo>
                <a:lnTo>
                  <a:pt x="9377" y="36973"/>
                </a:lnTo>
                <a:lnTo>
                  <a:pt x="14475" y="36622"/>
                </a:lnTo>
                <a:lnTo>
                  <a:pt x="17470" y="33186"/>
                </a:lnTo>
                <a:lnTo>
                  <a:pt x="17286" y="30504"/>
                </a:lnTo>
                <a:lnTo>
                  <a:pt x="17184" y="28996"/>
                </a:lnTo>
                <a:lnTo>
                  <a:pt x="17080" y="27268"/>
                </a:lnTo>
                <a:lnTo>
                  <a:pt x="16955" y="24462"/>
                </a:lnTo>
                <a:lnTo>
                  <a:pt x="16840" y="21877"/>
                </a:lnTo>
                <a:lnTo>
                  <a:pt x="16755" y="20209"/>
                </a:lnTo>
                <a:lnTo>
                  <a:pt x="16652" y="18718"/>
                </a:lnTo>
                <a:lnTo>
                  <a:pt x="16544" y="18021"/>
                </a:lnTo>
                <a:lnTo>
                  <a:pt x="16490" y="17675"/>
                </a:lnTo>
                <a:lnTo>
                  <a:pt x="16411" y="17165"/>
                </a:lnTo>
                <a:lnTo>
                  <a:pt x="16295" y="16419"/>
                </a:lnTo>
                <a:lnTo>
                  <a:pt x="16198" y="15792"/>
                </a:lnTo>
                <a:lnTo>
                  <a:pt x="9964" y="15792"/>
                </a:lnTo>
                <a:lnTo>
                  <a:pt x="7547" y="13966"/>
                </a:lnTo>
                <a:close/>
              </a:path>
              <a:path w="27939" h="112395">
                <a:moveTo>
                  <a:pt x="12393" y="13966"/>
                </a:moveTo>
                <a:lnTo>
                  <a:pt x="7547" y="13966"/>
                </a:lnTo>
                <a:lnTo>
                  <a:pt x="9964" y="15792"/>
                </a:lnTo>
                <a:lnTo>
                  <a:pt x="10567" y="15792"/>
                </a:lnTo>
                <a:lnTo>
                  <a:pt x="12393" y="13966"/>
                </a:lnTo>
                <a:close/>
              </a:path>
              <a:path w="27939" h="112395">
                <a:moveTo>
                  <a:pt x="14362" y="8689"/>
                </a:moveTo>
                <a:lnTo>
                  <a:pt x="14312" y="11165"/>
                </a:lnTo>
                <a:lnTo>
                  <a:pt x="14087" y="11821"/>
                </a:lnTo>
                <a:lnTo>
                  <a:pt x="13760" y="12599"/>
                </a:lnTo>
                <a:lnTo>
                  <a:pt x="10567" y="15792"/>
                </a:lnTo>
                <a:lnTo>
                  <a:pt x="16198" y="15792"/>
                </a:lnTo>
                <a:lnTo>
                  <a:pt x="15807" y="13966"/>
                </a:lnTo>
                <a:lnTo>
                  <a:pt x="15756" y="13731"/>
                </a:lnTo>
                <a:lnTo>
                  <a:pt x="14362" y="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46778" y="2385039"/>
            <a:ext cx="42614" cy="7735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03805" y="2208280"/>
            <a:ext cx="66943" cy="902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43064" y="2544381"/>
            <a:ext cx="52374" cy="1003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58218" y="2736757"/>
            <a:ext cx="53096" cy="8800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67589" y="2897779"/>
            <a:ext cx="52721" cy="8677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16552" y="998978"/>
            <a:ext cx="53468" cy="8239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28005" y="1172906"/>
            <a:ext cx="45890" cy="759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42910" y="1347832"/>
            <a:ext cx="43693" cy="8059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61242" y="1523444"/>
            <a:ext cx="71851" cy="7564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76615" y="1688708"/>
            <a:ext cx="57277" cy="7421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91471" y="1863402"/>
            <a:ext cx="89031" cy="8165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713652" y="2044172"/>
            <a:ext cx="42474" cy="9007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34312" y="2212895"/>
            <a:ext cx="48242" cy="8579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45840" y="2387840"/>
            <a:ext cx="93552" cy="8359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762654" y="2574862"/>
            <a:ext cx="54396" cy="662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752355" y="2727829"/>
            <a:ext cx="63742" cy="8141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768405" y="2897898"/>
            <a:ext cx="71548" cy="8452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236386" y="3293067"/>
            <a:ext cx="150925" cy="5124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03481" y="3258028"/>
            <a:ext cx="307295" cy="8995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933186" y="3267692"/>
            <a:ext cx="76130" cy="756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133706" y="3261992"/>
            <a:ext cx="506596" cy="11694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22492" y="3249627"/>
            <a:ext cx="310644" cy="11891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276853" y="3251130"/>
            <a:ext cx="295190" cy="8875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691521" y="3237701"/>
            <a:ext cx="290397" cy="9965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087618" y="3264399"/>
            <a:ext cx="395061" cy="14303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690764" y="3246109"/>
            <a:ext cx="260655" cy="94256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7992628" y="3256502"/>
            <a:ext cx="120952" cy="83485"/>
            <a:chOff x="6735585" y="5077731"/>
            <a:chExt cx="188595" cy="130175"/>
          </a:xfrm>
        </p:grpSpPr>
        <p:sp>
          <p:nvSpPr>
            <p:cNvPr id="50" name="object 50"/>
            <p:cNvSpPr/>
            <p:nvPr/>
          </p:nvSpPr>
          <p:spPr>
            <a:xfrm>
              <a:off x="6735584" y="5077739"/>
              <a:ext cx="80645" cy="111760"/>
            </a:xfrm>
            <a:custGeom>
              <a:avLst/>
              <a:gdLst/>
              <a:ahLst/>
              <a:cxnLst/>
              <a:rect l="l" t="t" r="r" b="b"/>
              <a:pathLst>
                <a:path w="80645" h="111760">
                  <a:moveTo>
                    <a:pt x="28702" y="73469"/>
                  </a:moveTo>
                  <a:lnTo>
                    <a:pt x="27330" y="69811"/>
                  </a:lnTo>
                  <a:lnTo>
                    <a:pt x="25920" y="66001"/>
                  </a:lnTo>
                  <a:lnTo>
                    <a:pt x="25781" y="65595"/>
                  </a:lnTo>
                  <a:lnTo>
                    <a:pt x="24549" y="62255"/>
                  </a:lnTo>
                  <a:lnTo>
                    <a:pt x="24041" y="61112"/>
                  </a:lnTo>
                  <a:lnTo>
                    <a:pt x="23164" y="58724"/>
                  </a:lnTo>
                  <a:lnTo>
                    <a:pt x="22352" y="57404"/>
                  </a:lnTo>
                  <a:lnTo>
                    <a:pt x="21475" y="56870"/>
                  </a:lnTo>
                  <a:lnTo>
                    <a:pt x="21475" y="66001"/>
                  </a:lnTo>
                  <a:lnTo>
                    <a:pt x="21310" y="66738"/>
                  </a:lnTo>
                  <a:lnTo>
                    <a:pt x="20193" y="67614"/>
                  </a:lnTo>
                  <a:lnTo>
                    <a:pt x="21259" y="66738"/>
                  </a:lnTo>
                  <a:lnTo>
                    <a:pt x="21475" y="66001"/>
                  </a:lnTo>
                  <a:lnTo>
                    <a:pt x="21475" y="56870"/>
                  </a:lnTo>
                  <a:lnTo>
                    <a:pt x="17602" y="54470"/>
                  </a:lnTo>
                  <a:lnTo>
                    <a:pt x="15113" y="54343"/>
                  </a:lnTo>
                  <a:lnTo>
                    <a:pt x="15113" y="99745"/>
                  </a:lnTo>
                  <a:lnTo>
                    <a:pt x="14960" y="100749"/>
                  </a:lnTo>
                  <a:lnTo>
                    <a:pt x="14909" y="101473"/>
                  </a:lnTo>
                  <a:lnTo>
                    <a:pt x="14909" y="100749"/>
                  </a:lnTo>
                  <a:lnTo>
                    <a:pt x="15113" y="99745"/>
                  </a:lnTo>
                  <a:lnTo>
                    <a:pt x="15113" y="54343"/>
                  </a:lnTo>
                  <a:lnTo>
                    <a:pt x="13779" y="54267"/>
                  </a:lnTo>
                  <a:lnTo>
                    <a:pt x="11176" y="56388"/>
                  </a:lnTo>
                  <a:lnTo>
                    <a:pt x="11176" y="67614"/>
                  </a:lnTo>
                  <a:lnTo>
                    <a:pt x="10795" y="66738"/>
                  </a:lnTo>
                  <a:lnTo>
                    <a:pt x="10363" y="65595"/>
                  </a:lnTo>
                  <a:lnTo>
                    <a:pt x="10820" y="66738"/>
                  </a:lnTo>
                  <a:lnTo>
                    <a:pt x="11176" y="67614"/>
                  </a:lnTo>
                  <a:lnTo>
                    <a:pt x="11176" y="56388"/>
                  </a:lnTo>
                  <a:lnTo>
                    <a:pt x="8648" y="58432"/>
                  </a:lnTo>
                  <a:lnTo>
                    <a:pt x="8001" y="60134"/>
                  </a:lnTo>
                  <a:lnTo>
                    <a:pt x="7150" y="64109"/>
                  </a:lnTo>
                  <a:lnTo>
                    <a:pt x="6972" y="65201"/>
                  </a:lnTo>
                  <a:lnTo>
                    <a:pt x="6337" y="69811"/>
                  </a:lnTo>
                  <a:lnTo>
                    <a:pt x="6235" y="70510"/>
                  </a:lnTo>
                  <a:lnTo>
                    <a:pt x="3276" y="85255"/>
                  </a:lnTo>
                  <a:lnTo>
                    <a:pt x="1689" y="91922"/>
                  </a:lnTo>
                  <a:lnTo>
                    <a:pt x="1422" y="93205"/>
                  </a:lnTo>
                  <a:lnTo>
                    <a:pt x="1282" y="94538"/>
                  </a:lnTo>
                  <a:lnTo>
                    <a:pt x="1168" y="95580"/>
                  </a:lnTo>
                  <a:lnTo>
                    <a:pt x="1092" y="96189"/>
                  </a:lnTo>
                  <a:lnTo>
                    <a:pt x="0" y="103225"/>
                  </a:lnTo>
                  <a:lnTo>
                    <a:pt x="12" y="105498"/>
                  </a:lnTo>
                  <a:lnTo>
                    <a:pt x="5422" y="110909"/>
                  </a:lnTo>
                  <a:lnTo>
                    <a:pt x="5588" y="110909"/>
                  </a:lnTo>
                  <a:lnTo>
                    <a:pt x="7772" y="111467"/>
                  </a:lnTo>
                  <a:lnTo>
                    <a:pt x="12014" y="111467"/>
                  </a:lnTo>
                  <a:lnTo>
                    <a:pt x="16078" y="110909"/>
                  </a:lnTo>
                  <a:lnTo>
                    <a:pt x="20891" y="110909"/>
                  </a:lnTo>
                  <a:lnTo>
                    <a:pt x="24168" y="107619"/>
                  </a:lnTo>
                  <a:lnTo>
                    <a:pt x="24168" y="101473"/>
                  </a:lnTo>
                  <a:lnTo>
                    <a:pt x="24168" y="99745"/>
                  </a:lnTo>
                  <a:lnTo>
                    <a:pt x="22644" y="98145"/>
                  </a:lnTo>
                  <a:lnTo>
                    <a:pt x="21043" y="96545"/>
                  </a:lnTo>
                  <a:lnTo>
                    <a:pt x="15544" y="96545"/>
                  </a:lnTo>
                  <a:lnTo>
                    <a:pt x="15646" y="95580"/>
                  </a:lnTo>
                  <a:lnTo>
                    <a:pt x="15862" y="94538"/>
                  </a:lnTo>
                  <a:lnTo>
                    <a:pt x="17335" y="88328"/>
                  </a:lnTo>
                  <a:lnTo>
                    <a:pt x="18935" y="80416"/>
                  </a:lnTo>
                  <a:lnTo>
                    <a:pt x="18973" y="80225"/>
                  </a:lnTo>
                  <a:lnTo>
                    <a:pt x="19380" y="80416"/>
                  </a:lnTo>
                  <a:lnTo>
                    <a:pt x="26822" y="77609"/>
                  </a:lnTo>
                  <a:lnTo>
                    <a:pt x="28702" y="73469"/>
                  </a:lnTo>
                  <a:close/>
                </a:path>
                <a:path w="80645" h="111760">
                  <a:moveTo>
                    <a:pt x="80518" y="27432"/>
                  </a:moveTo>
                  <a:lnTo>
                    <a:pt x="79171" y="24676"/>
                  </a:lnTo>
                  <a:lnTo>
                    <a:pt x="78003" y="22263"/>
                  </a:lnTo>
                  <a:lnTo>
                    <a:pt x="71742" y="7835"/>
                  </a:lnTo>
                  <a:lnTo>
                    <a:pt x="71424" y="7188"/>
                  </a:lnTo>
                  <a:lnTo>
                    <a:pt x="70573" y="5435"/>
                  </a:lnTo>
                  <a:lnTo>
                    <a:pt x="67170" y="2197"/>
                  </a:lnTo>
                  <a:lnTo>
                    <a:pt x="67170" y="10185"/>
                  </a:lnTo>
                  <a:lnTo>
                    <a:pt x="66840" y="10502"/>
                  </a:lnTo>
                  <a:lnTo>
                    <a:pt x="66802" y="7188"/>
                  </a:lnTo>
                  <a:lnTo>
                    <a:pt x="67030" y="8775"/>
                  </a:lnTo>
                  <a:lnTo>
                    <a:pt x="67094" y="9207"/>
                  </a:lnTo>
                  <a:lnTo>
                    <a:pt x="67170" y="10185"/>
                  </a:lnTo>
                  <a:lnTo>
                    <a:pt x="67170" y="2197"/>
                  </a:lnTo>
                  <a:lnTo>
                    <a:pt x="66332" y="1397"/>
                  </a:lnTo>
                  <a:lnTo>
                    <a:pt x="64757" y="800"/>
                  </a:lnTo>
                  <a:lnTo>
                    <a:pt x="62433" y="368"/>
                  </a:lnTo>
                  <a:lnTo>
                    <a:pt x="62941" y="368"/>
                  </a:lnTo>
                  <a:lnTo>
                    <a:pt x="59423" y="0"/>
                  </a:lnTo>
                  <a:lnTo>
                    <a:pt x="58572" y="0"/>
                  </a:lnTo>
                  <a:lnTo>
                    <a:pt x="56616" y="368"/>
                  </a:lnTo>
                  <a:lnTo>
                    <a:pt x="53009" y="3975"/>
                  </a:lnTo>
                  <a:lnTo>
                    <a:pt x="52565" y="5435"/>
                  </a:lnTo>
                  <a:lnTo>
                    <a:pt x="52527" y="21450"/>
                  </a:lnTo>
                  <a:lnTo>
                    <a:pt x="55753" y="24676"/>
                  </a:lnTo>
                  <a:lnTo>
                    <a:pt x="63322" y="24676"/>
                  </a:lnTo>
                  <a:lnTo>
                    <a:pt x="64185" y="26657"/>
                  </a:lnTo>
                  <a:lnTo>
                    <a:pt x="64922" y="28308"/>
                  </a:lnTo>
                  <a:lnTo>
                    <a:pt x="67576" y="33743"/>
                  </a:lnTo>
                  <a:lnTo>
                    <a:pt x="71882" y="35229"/>
                  </a:lnTo>
                  <a:lnTo>
                    <a:pt x="79032" y="31737"/>
                  </a:lnTo>
                  <a:lnTo>
                    <a:pt x="8051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21839" y="5136482"/>
              <a:ext cx="101829" cy="7135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281400" y="3453812"/>
            <a:ext cx="355784" cy="11122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816198" y="3444594"/>
            <a:ext cx="472116" cy="11633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451210" y="3464244"/>
            <a:ext cx="146012" cy="5119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750398" y="3431131"/>
            <a:ext cx="286552" cy="9041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204135" y="3430148"/>
            <a:ext cx="64050" cy="8135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371824" y="3416794"/>
            <a:ext cx="275841" cy="9884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763724" y="3433229"/>
            <a:ext cx="352748" cy="12598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293812" y="3775577"/>
            <a:ext cx="128293" cy="83092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4473098" y="3793288"/>
            <a:ext cx="77784" cy="59865"/>
          </a:xfrm>
          <a:custGeom>
            <a:avLst/>
            <a:gdLst/>
            <a:ahLst/>
            <a:cxnLst/>
            <a:rect l="l" t="t" r="r" b="b"/>
            <a:pathLst>
              <a:path w="121284" h="93345">
                <a:moveTo>
                  <a:pt x="35648" y="23380"/>
                </a:moveTo>
                <a:lnTo>
                  <a:pt x="35560" y="19507"/>
                </a:lnTo>
                <a:lnTo>
                  <a:pt x="35229" y="16446"/>
                </a:lnTo>
                <a:lnTo>
                  <a:pt x="35153" y="15773"/>
                </a:lnTo>
                <a:lnTo>
                  <a:pt x="35102" y="15354"/>
                </a:lnTo>
                <a:lnTo>
                  <a:pt x="34912" y="13614"/>
                </a:lnTo>
                <a:lnTo>
                  <a:pt x="34810" y="13093"/>
                </a:lnTo>
                <a:lnTo>
                  <a:pt x="33947" y="9588"/>
                </a:lnTo>
                <a:lnTo>
                  <a:pt x="33832" y="9118"/>
                </a:lnTo>
                <a:lnTo>
                  <a:pt x="33782" y="8966"/>
                </a:lnTo>
                <a:lnTo>
                  <a:pt x="32715" y="6781"/>
                </a:lnTo>
                <a:lnTo>
                  <a:pt x="31432" y="4127"/>
                </a:lnTo>
                <a:lnTo>
                  <a:pt x="31038" y="3632"/>
                </a:lnTo>
                <a:lnTo>
                  <a:pt x="31038" y="7213"/>
                </a:lnTo>
                <a:lnTo>
                  <a:pt x="31026" y="9588"/>
                </a:lnTo>
                <a:lnTo>
                  <a:pt x="30924" y="7213"/>
                </a:lnTo>
                <a:lnTo>
                  <a:pt x="30835" y="6781"/>
                </a:lnTo>
                <a:lnTo>
                  <a:pt x="31038" y="7213"/>
                </a:lnTo>
                <a:lnTo>
                  <a:pt x="31038" y="3632"/>
                </a:lnTo>
                <a:lnTo>
                  <a:pt x="30099" y="2413"/>
                </a:lnTo>
                <a:lnTo>
                  <a:pt x="25107" y="0"/>
                </a:lnTo>
                <a:lnTo>
                  <a:pt x="21488" y="0"/>
                </a:lnTo>
                <a:lnTo>
                  <a:pt x="20027" y="1473"/>
                </a:lnTo>
                <a:lnTo>
                  <a:pt x="20027" y="13614"/>
                </a:lnTo>
                <a:lnTo>
                  <a:pt x="19773" y="13106"/>
                </a:lnTo>
                <a:lnTo>
                  <a:pt x="19977" y="13360"/>
                </a:lnTo>
                <a:lnTo>
                  <a:pt x="20027" y="13614"/>
                </a:lnTo>
                <a:lnTo>
                  <a:pt x="20027" y="1473"/>
                </a:lnTo>
                <a:lnTo>
                  <a:pt x="17005" y="4495"/>
                </a:lnTo>
                <a:lnTo>
                  <a:pt x="16510" y="6464"/>
                </a:lnTo>
                <a:lnTo>
                  <a:pt x="16611" y="8966"/>
                </a:lnTo>
                <a:lnTo>
                  <a:pt x="16700" y="9588"/>
                </a:lnTo>
                <a:lnTo>
                  <a:pt x="16979" y="10795"/>
                </a:lnTo>
                <a:lnTo>
                  <a:pt x="17081" y="11252"/>
                </a:lnTo>
                <a:lnTo>
                  <a:pt x="17208" y="11798"/>
                </a:lnTo>
                <a:lnTo>
                  <a:pt x="17602" y="12636"/>
                </a:lnTo>
                <a:lnTo>
                  <a:pt x="20243" y="17754"/>
                </a:lnTo>
                <a:lnTo>
                  <a:pt x="21069" y="19507"/>
                </a:lnTo>
                <a:lnTo>
                  <a:pt x="21120" y="19951"/>
                </a:lnTo>
                <a:lnTo>
                  <a:pt x="21221" y="23774"/>
                </a:lnTo>
                <a:lnTo>
                  <a:pt x="20726" y="33096"/>
                </a:lnTo>
                <a:lnTo>
                  <a:pt x="20662" y="35064"/>
                </a:lnTo>
                <a:lnTo>
                  <a:pt x="20548" y="40335"/>
                </a:lnTo>
                <a:lnTo>
                  <a:pt x="23850" y="43776"/>
                </a:lnTo>
                <a:lnTo>
                  <a:pt x="31661" y="43776"/>
                </a:lnTo>
                <a:lnTo>
                  <a:pt x="34937" y="40614"/>
                </a:lnTo>
                <a:lnTo>
                  <a:pt x="35052" y="35064"/>
                </a:lnTo>
                <a:lnTo>
                  <a:pt x="35636" y="23774"/>
                </a:lnTo>
                <a:lnTo>
                  <a:pt x="35648" y="23380"/>
                </a:lnTo>
                <a:close/>
              </a:path>
              <a:path w="121284" h="93345">
                <a:moveTo>
                  <a:pt x="44881" y="75539"/>
                </a:moveTo>
                <a:lnTo>
                  <a:pt x="42913" y="67843"/>
                </a:lnTo>
                <a:lnTo>
                  <a:pt x="38989" y="65519"/>
                </a:lnTo>
                <a:lnTo>
                  <a:pt x="32537" y="67170"/>
                </a:lnTo>
                <a:lnTo>
                  <a:pt x="15290" y="71132"/>
                </a:lnTo>
                <a:lnTo>
                  <a:pt x="15290" y="79794"/>
                </a:lnTo>
                <a:lnTo>
                  <a:pt x="13169" y="76238"/>
                </a:lnTo>
                <a:lnTo>
                  <a:pt x="15290" y="79794"/>
                </a:lnTo>
                <a:lnTo>
                  <a:pt x="15290" y="71132"/>
                </a:lnTo>
                <a:lnTo>
                  <a:pt x="14668" y="71272"/>
                </a:lnTo>
                <a:lnTo>
                  <a:pt x="5067" y="73723"/>
                </a:lnTo>
                <a:lnTo>
                  <a:pt x="4025" y="74066"/>
                </a:lnTo>
                <a:lnTo>
                  <a:pt x="0" y="79260"/>
                </a:lnTo>
                <a:lnTo>
                  <a:pt x="12" y="79794"/>
                </a:lnTo>
                <a:lnTo>
                  <a:pt x="10452" y="90881"/>
                </a:lnTo>
                <a:lnTo>
                  <a:pt x="14427" y="92989"/>
                </a:lnTo>
                <a:lnTo>
                  <a:pt x="18783" y="91655"/>
                </a:lnTo>
                <a:lnTo>
                  <a:pt x="21297" y="86931"/>
                </a:lnTo>
                <a:lnTo>
                  <a:pt x="22517" y="84632"/>
                </a:lnTo>
                <a:lnTo>
                  <a:pt x="22402" y="84264"/>
                </a:lnTo>
                <a:lnTo>
                  <a:pt x="35928" y="81165"/>
                </a:lnTo>
                <a:lnTo>
                  <a:pt x="42557" y="79463"/>
                </a:lnTo>
                <a:lnTo>
                  <a:pt x="44665" y="75920"/>
                </a:lnTo>
                <a:lnTo>
                  <a:pt x="44881" y="75539"/>
                </a:lnTo>
                <a:close/>
              </a:path>
              <a:path w="121284" h="93345">
                <a:moveTo>
                  <a:pt x="120929" y="61163"/>
                </a:moveTo>
                <a:lnTo>
                  <a:pt x="119100" y="58178"/>
                </a:lnTo>
                <a:lnTo>
                  <a:pt x="118630" y="57442"/>
                </a:lnTo>
                <a:lnTo>
                  <a:pt x="113334" y="56172"/>
                </a:lnTo>
                <a:lnTo>
                  <a:pt x="103327" y="53454"/>
                </a:lnTo>
                <a:lnTo>
                  <a:pt x="100685" y="52819"/>
                </a:lnTo>
                <a:lnTo>
                  <a:pt x="96113" y="52285"/>
                </a:lnTo>
                <a:lnTo>
                  <a:pt x="96113" y="66344"/>
                </a:lnTo>
                <a:lnTo>
                  <a:pt x="94157" y="62306"/>
                </a:lnTo>
                <a:lnTo>
                  <a:pt x="94322" y="62598"/>
                </a:lnTo>
                <a:lnTo>
                  <a:pt x="96113" y="66344"/>
                </a:lnTo>
                <a:lnTo>
                  <a:pt x="96113" y="52285"/>
                </a:lnTo>
                <a:lnTo>
                  <a:pt x="92430" y="51854"/>
                </a:lnTo>
                <a:lnTo>
                  <a:pt x="92430" y="61531"/>
                </a:lnTo>
                <a:lnTo>
                  <a:pt x="92341" y="58839"/>
                </a:lnTo>
                <a:lnTo>
                  <a:pt x="92252" y="58483"/>
                </a:lnTo>
                <a:lnTo>
                  <a:pt x="92417" y="58839"/>
                </a:lnTo>
                <a:lnTo>
                  <a:pt x="92430" y="61531"/>
                </a:lnTo>
                <a:lnTo>
                  <a:pt x="92430" y="51854"/>
                </a:lnTo>
                <a:lnTo>
                  <a:pt x="88150" y="51346"/>
                </a:lnTo>
                <a:lnTo>
                  <a:pt x="83362" y="51346"/>
                </a:lnTo>
                <a:lnTo>
                  <a:pt x="81267" y="53454"/>
                </a:lnTo>
                <a:lnTo>
                  <a:pt x="78600" y="56172"/>
                </a:lnTo>
                <a:lnTo>
                  <a:pt x="77889" y="58178"/>
                </a:lnTo>
                <a:lnTo>
                  <a:pt x="77952" y="59347"/>
                </a:lnTo>
                <a:lnTo>
                  <a:pt x="78054" y="61163"/>
                </a:lnTo>
                <a:lnTo>
                  <a:pt x="78143" y="61531"/>
                </a:lnTo>
                <a:lnTo>
                  <a:pt x="78257" y="61976"/>
                </a:lnTo>
                <a:lnTo>
                  <a:pt x="78320" y="62128"/>
                </a:lnTo>
                <a:lnTo>
                  <a:pt x="78574" y="63284"/>
                </a:lnTo>
                <a:lnTo>
                  <a:pt x="78625" y="63500"/>
                </a:lnTo>
                <a:lnTo>
                  <a:pt x="78955" y="64185"/>
                </a:lnTo>
                <a:lnTo>
                  <a:pt x="81140" y="68414"/>
                </a:lnTo>
                <a:lnTo>
                  <a:pt x="83045" y="72390"/>
                </a:lnTo>
                <a:lnTo>
                  <a:pt x="87337" y="73901"/>
                </a:lnTo>
                <a:lnTo>
                  <a:pt x="94513" y="70485"/>
                </a:lnTo>
                <a:lnTo>
                  <a:pt x="95745" y="67005"/>
                </a:lnTo>
                <a:lnTo>
                  <a:pt x="95834" y="66751"/>
                </a:lnTo>
                <a:lnTo>
                  <a:pt x="98031" y="67005"/>
                </a:lnTo>
                <a:lnTo>
                  <a:pt x="100279" y="67538"/>
                </a:lnTo>
                <a:lnTo>
                  <a:pt x="109804" y="70142"/>
                </a:lnTo>
                <a:lnTo>
                  <a:pt x="115303" y="71450"/>
                </a:lnTo>
                <a:lnTo>
                  <a:pt x="119189" y="69049"/>
                </a:lnTo>
                <a:lnTo>
                  <a:pt x="120726" y="62598"/>
                </a:lnTo>
                <a:lnTo>
                  <a:pt x="120827" y="62128"/>
                </a:lnTo>
                <a:lnTo>
                  <a:pt x="120929" y="61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1" name="object 6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57179" y="3763263"/>
            <a:ext cx="60653" cy="9576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821922" y="3763831"/>
            <a:ext cx="86935" cy="11795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952776" y="3854915"/>
            <a:ext cx="50466" cy="4761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070591" y="3756996"/>
            <a:ext cx="173362" cy="13057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291171" y="3773119"/>
            <a:ext cx="111093" cy="10949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453838" y="3842470"/>
            <a:ext cx="37874" cy="43575"/>
          </a:xfrm>
          <a:custGeom>
            <a:avLst/>
            <a:gdLst/>
            <a:ahLst/>
            <a:cxnLst/>
            <a:rect l="l" t="t" r="r" b="b"/>
            <a:pathLst>
              <a:path w="59055" h="67945">
                <a:moveTo>
                  <a:pt x="42386" y="13401"/>
                </a:moveTo>
                <a:lnTo>
                  <a:pt x="42393" y="13646"/>
                </a:lnTo>
                <a:lnTo>
                  <a:pt x="43063" y="15495"/>
                </a:lnTo>
                <a:lnTo>
                  <a:pt x="43135" y="15694"/>
                </a:lnTo>
                <a:lnTo>
                  <a:pt x="43628" y="17435"/>
                </a:lnTo>
                <a:lnTo>
                  <a:pt x="44253" y="20416"/>
                </a:lnTo>
                <a:lnTo>
                  <a:pt x="44251" y="23431"/>
                </a:lnTo>
                <a:lnTo>
                  <a:pt x="44124" y="25552"/>
                </a:lnTo>
                <a:lnTo>
                  <a:pt x="44032" y="27953"/>
                </a:lnTo>
                <a:lnTo>
                  <a:pt x="35410" y="36499"/>
                </a:lnTo>
                <a:lnTo>
                  <a:pt x="34023" y="37792"/>
                </a:lnTo>
                <a:lnTo>
                  <a:pt x="7559" y="51850"/>
                </a:lnTo>
                <a:lnTo>
                  <a:pt x="1640" y="54472"/>
                </a:lnTo>
                <a:lnTo>
                  <a:pt x="0" y="58726"/>
                </a:lnTo>
                <a:lnTo>
                  <a:pt x="3221" y="65996"/>
                </a:lnTo>
                <a:lnTo>
                  <a:pt x="7475" y="67637"/>
                </a:lnTo>
                <a:lnTo>
                  <a:pt x="13197" y="65101"/>
                </a:lnTo>
                <a:lnTo>
                  <a:pt x="28356" y="58954"/>
                </a:lnTo>
                <a:lnTo>
                  <a:pt x="45121" y="47132"/>
                </a:lnTo>
                <a:lnTo>
                  <a:pt x="49603" y="43064"/>
                </a:lnTo>
                <a:lnTo>
                  <a:pt x="58490" y="26656"/>
                </a:lnTo>
                <a:lnTo>
                  <a:pt x="49658" y="26656"/>
                </a:lnTo>
                <a:lnTo>
                  <a:pt x="52882" y="23431"/>
                </a:lnTo>
                <a:lnTo>
                  <a:pt x="52830" y="15495"/>
                </a:lnTo>
                <a:lnTo>
                  <a:pt x="45453" y="15495"/>
                </a:lnTo>
                <a:lnTo>
                  <a:pt x="42386" y="13401"/>
                </a:lnTo>
                <a:close/>
              </a:path>
              <a:path w="59055" h="67945">
                <a:moveTo>
                  <a:pt x="48299" y="0"/>
                </a:moveTo>
                <a:lnTo>
                  <a:pt x="43577" y="0"/>
                </a:lnTo>
                <a:lnTo>
                  <a:pt x="38690" y="4888"/>
                </a:lnTo>
                <a:lnTo>
                  <a:pt x="38252" y="6772"/>
                </a:lnTo>
                <a:lnTo>
                  <a:pt x="38284" y="10064"/>
                </a:lnTo>
                <a:lnTo>
                  <a:pt x="38409" y="11215"/>
                </a:lnTo>
                <a:lnTo>
                  <a:pt x="38482" y="23431"/>
                </a:lnTo>
                <a:lnTo>
                  <a:pt x="41705" y="26656"/>
                </a:lnTo>
                <a:lnTo>
                  <a:pt x="44082" y="26656"/>
                </a:lnTo>
                <a:lnTo>
                  <a:pt x="44124" y="25552"/>
                </a:lnTo>
                <a:lnTo>
                  <a:pt x="44251" y="23431"/>
                </a:lnTo>
                <a:lnTo>
                  <a:pt x="42003" y="12800"/>
                </a:lnTo>
                <a:lnTo>
                  <a:pt x="51142" y="12800"/>
                </a:lnTo>
                <a:lnTo>
                  <a:pt x="52727" y="11215"/>
                </a:lnTo>
                <a:lnTo>
                  <a:pt x="52732" y="9723"/>
                </a:lnTo>
                <a:lnTo>
                  <a:pt x="56723" y="9723"/>
                </a:lnTo>
                <a:lnTo>
                  <a:pt x="54811" y="4450"/>
                </a:lnTo>
                <a:lnTo>
                  <a:pt x="48299" y="0"/>
                </a:lnTo>
                <a:close/>
              </a:path>
              <a:path w="59055" h="67945">
                <a:moveTo>
                  <a:pt x="52896" y="11215"/>
                </a:moveTo>
                <a:lnTo>
                  <a:pt x="52882" y="23431"/>
                </a:lnTo>
                <a:lnTo>
                  <a:pt x="49658" y="26656"/>
                </a:lnTo>
                <a:lnTo>
                  <a:pt x="58490" y="26656"/>
                </a:lnTo>
                <a:lnTo>
                  <a:pt x="58549" y="25552"/>
                </a:lnTo>
                <a:lnTo>
                  <a:pt x="58675" y="19025"/>
                </a:lnTo>
                <a:lnTo>
                  <a:pt x="57145" y="11734"/>
                </a:lnTo>
                <a:lnTo>
                  <a:pt x="52953" y="11734"/>
                </a:lnTo>
                <a:lnTo>
                  <a:pt x="52896" y="11215"/>
                </a:lnTo>
                <a:close/>
              </a:path>
              <a:path w="59055" h="67945">
                <a:moveTo>
                  <a:pt x="51142" y="12800"/>
                </a:moveTo>
                <a:lnTo>
                  <a:pt x="42003" y="12800"/>
                </a:lnTo>
                <a:lnTo>
                  <a:pt x="42176" y="13114"/>
                </a:lnTo>
                <a:lnTo>
                  <a:pt x="42386" y="13401"/>
                </a:lnTo>
                <a:lnTo>
                  <a:pt x="45453" y="15495"/>
                </a:lnTo>
                <a:lnTo>
                  <a:pt x="48447" y="15495"/>
                </a:lnTo>
                <a:lnTo>
                  <a:pt x="51142" y="12800"/>
                </a:lnTo>
                <a:close/>
              </a:path>
              <a:path w="59055" h="67945">
                <a:moveTo>
                  <a:pt x="52774" y="11215"/>
                </a:moveTo>
                <a:lnTo>
                  <a:pt x="52208" y="11734"/>
                </a:lnTo>
                <a:lnTo>
                  <a:pt x="48447" y="15495"/>
                </a:lnTo>
                <a:lnTo>
                  <a:pt x="52830" y="15495"/>
                </a:lnTo>
                <a:lnTo>
                  <a:pt x="52774" y="11215"/>
                </a:lnTo>
                <a:close/>
              </a:path>
              <a:path w="59055" h="67945">
                <a:moveTo>
                  <a:pt x="56723" y="9723"/>
                </a:moveTo>
                <a:lnTo>
                  <a:pt x="52732" y="9723"/>
                </a:lnTo>
                <a:lnTo>
                  <a:pt x="52770" y="10064"/>
                </a:lnTo>
                <a:lnTo>
                  <a:pt x="52953" y="11215"/>
                </a:lnTo>
                <a:lnTo>
                  <a:pt x="52953" y="11734"/>
                </a:lnTo>
                <a:lnTo>
                  <a:pt x="57145" y="11734"/>
                </a:lnTo>
                <a:lnTo>
                  <a:pt x="56794" y="10064"/>
                </a:lnTo>
                <a:lnTo>
                  <a:pt x="56723" y="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581398" y="3770668"/>
            <a:ext cx="216006" cy="12094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882681" y="3771193"/>
            <a:ext cx="198437" cy="11796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123515" y="3778176"/>
            <a:ext cx="134178" cy="9981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312496" y="3769203"/>
            <a:ext cx="47846" cy="8625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294621" y="3942189"/>
            <a:ext cx="141443" cy="8159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4479287" y="3953857"/>
            <a:ext cx="22806" cy="57829"/>
          </a:xfrm>
          <a:custGeom>
            <a:avLst/>
            <a:gdLst/>
            <a:ahLst/>
            <a:cxnLst/>
            <a:rect l="l" t="t" r="r" b="b"/>
            <a:pathLst>
              <a:path w="35559" h="90170">
                <a:moveTo>
                  <a:pt x="11811" y="6286"/>
                </a:moveTo>
                <a:lnTo>
                  <a:pt x="11531" y="6667"/>
                </a:lnTo>
                <a:lnTo>
                  <a:pt x="11493" y="8915"/>
                </a:lnTo>
                <a:lnTo>
                  <a:pt x="11722" y="9880"/>
                </a:lnTo>
                <a:lnTo>
                  <a:pt x="11811" y="6286"/>
                </a:lnTo>
                <a:close/>
              </a:path>
              <a:path w="35559" h="90170">
                <a:moveTo>
                  <a:pt x="33210" y="17437"/>
                </a:moveTo>
                <a:lnTo>
                  <a:pt x="33121" y="16586"/>
                </a:lnTo>
                <a:lnTo>
                  <a:pt x="33007" y="15392"/>
                </a:lnTo>
                <a:lnTo>
                  <a:pt x="32893" y="14300"/>
                </a:lnTo>
                <a:lnTo>
                  <a:pt x="32816" y="13550"/>
                </a:lnTo>
                <a:lnTo>
                  <a:pt x="32766" y="12903"/>
                </a:lnTo>
                <a:lnTo>
                  <a:pt x="30403" y="10972"/>
                </a:lnTo>
                <a:lnTo>
                  <a:pt x="28892" y="6667"/>
                </a:lnTo>
                <a:lnTo>
                  <a:pt x="26047" y="4140"/>
                </a:lnTo>
                <a:lnTo>
                  <a:pt x="26047" y="7632"/>
                </a:lnTo>
                <a:lnTo>
                  <a:pt x="26009" y="10972"/>
                </a:lnTo>
                <a:lnTo>
                  <a:pt x="25946" y="7632"/>
                </a:lnTo>
                <a:lnTo>
                  <a:pt x="25857" y="7340"/>
                </a:lnTo>
                <a:lnTo>
                  <a:pt x="26047" y="7632"/>
                </a:lnTo>
                <a:lnTo>
                  <a:pt x="26047" y="4140"/>
                </a:lnTo>
                <a:lnTo>
                  <a:pt x="23342" y="1714"/>
                </a:lnTo>
                <a:lnTo>
                  <a:pt x="22720" y="1168"/>
                </a:lnTo>
                <a:lnTo>
                  <a:pt x="17094" y="0"/>
                </a:lnTo>
                <a:lnTo>
                  <a:pt x="16840" y="304"/>
                </a:lnTo>
                <a:lnTo>
                  <a:pt x="16840" y="16852"/>
                </a:lnTo>
                <a:lnTo>
                  <a:pt x="16611" y="16230"/>
                </a:lnTo>
                <a:lnTo>
                  <a:pt x="16751" y="16586"/>
                </a:lnTo>
                <a:lnTo>
                  <a:pt x="16840" y="16852"/>
                </a:lnTo>
                <a:lnTo>
                  <a:pt x="16840" y="304"/>
                </a:lnTo>
                <a:lnTo>
                  <a:pt x="15659" y="1714"/>
                </a:lnTo>
                <a:lnTo>
                  <a:pt x="15036" y="1714"/>
                </a:lnTo>
                <a:lnTo>
                  <a:pt x="11811" y="4940"/>
                </a:lnTo>
                <a:lnTo>
                  <a:pt x="11811" y="6286"/>
                </a:lnTo>
                <a:lnTo>
                  <a:pt x="11823" y="10375"/>
                </a:lnTo>
                <a:lnTo>
                  <a:pt x="11823" y="12903"/>
                </a:lnTo>
                <a:lnTo>
                  <a:pt x="13220" y="14300"/>
                </a:lnTo>
                <a:lnTo>
                  <a:pt x="13373" y="14465"/>
                </a:lnTo>
                <a:lnTo>
                  <a:pt x="13868" y="15392"/>
                </a:lnTo>
                <a:lnTo>
                  <a:pt x="15748" y="17907"/>
                </a:lnTo>
                <a:lnTo>
                  <a:pt x="16725" y="18707"/>
                </a:lnTo>
                <a:lnTo>
                  <a:pt x="17132" y="18999"/>
                </a:lnTo>
                <a:lnTo>
                  <a:pt x="17437" y="21297"/>
                </a:lnTo>
                <a:lnTo>
                  <a:pt x="17462" y="21450"/>
                </a:lnTo>
                <a:lnTo>
                  <a:pt x="17297" y="23583"/>
                </a:lnTo>
                <a:lnTo>
                  <a:pt x="17170" y="25006"/>
                </a:lnTo>
                <a:lnTo>
                  <a:pt x="15697" y="36830"/>
                </a:lnTo>
                <a:lnTo>
                  <a:pt x="15519" y="38366"/>
                </a:lnTo>
                <a:lnTo>
                  <a:pt x="15481" y="38747"/>
                </a:lnTo>
                <a:lnTo>
                  <a:pt x="14998" y="45046"/>
                </a:lnTo>
                <a:lnTo>
                  <a:pt x="17970" y="48501"/>
                </a:lnTo>
                <a:lnTo>
                  <a:pt x="25895" y="49110"/>
                </a:lnTo>
                <a:lnTo>
                  <a:pt x="29362" y="46139"/>
                </a:lnTo>
                <a:lnTo>
                  <a:pt x="29819" y="40157"/>
                </a:lnTo>
                <a:lnTo>
                  <a:pt x="29972" y="38747"/>
                </a:lnTo>
                <a:lnTo>
                  <a:pt x="31686" y="25006"/>
                </a:lnTo>
                <a:lnTo>
                  <a:pt x="31762" y="24028"/>
                </a:lnTo>
                <a:lnTo>
                  <a:pt x="31965" y="21450"/>
                </a:lnTo>
                <a:lnTo>
                  <a:pt x="31978" y="21297"/>
                </a:lnTo>
                <a:lnTo>
                  <a:pt x="31699" y="19265"/>
                </a:lnTo>
                <a:lnTo>
                  <a:pt x="33210" y="17437"/>
                </a:lnTo>
                <a:close/>
              </a:path>
              <a:path w="35559" h="90170">
                <a:moveTo>
                  <a:pt x="35191" y="79057"/>
                </a:moveTo>
                <a:lnTo>
                  <a:pt x="34366" y="75539"/>
                </a:lnTo>
                <a:lnTo>
                  <a:pt x="33362" y="71310"/>
                </a:lnTo>
                <a:lnTo>
                  <a:pt x="29476" y="68922"/>
                </a:lnTo>
                <a:lnTo>
                  <a:pt x="23990" y="70231"/>
                </a:lnTo>
                <a:lnTo>
                  <a:pt x="14643" y="72237"/>
                </a:lnTo>
                <a:lnTo>
                  <a:pt x="14643" y="84404"/>
                </a:lnTo>
                <a:lnTo>
                  <a:pt x="14617" y="84607"/>
                </a:lnTo>
                <a:lnTo>
                  <a:pt x="14528" y="85115"/>
                </a:lnTo>
                <a:lnTo>
                  <a:pt x="14439" y="85610"/>
                </a:lnTo>
                <a:lnTo>
                  <a:pt x="14643" y="84404"/>
                </a:lnTo>
                <a:lnTo>
                  <a:pt x="14643" y="72237"/>
                </a:lnTo>
                <a:lnTo>
                  <a:pt x="63" y="84277"/>
                </a:lnTo>
                <a:lnTo>
                  <a:pt x="0" y="84607"/>
                </a:lnTo>
                <a:lnTo>
                  <a:pt x="1968" y="87388"/>
                </a:lnTo>
                <a:lnTo>
                  <a:pt x="2133" y="87566"/>
                </a:lnTo>
                <a:lnTo>
                  <a:pt x="6527" y="89814"/>
                </a:lnTo>
                <a:lnTo>
                  <a:pt x="19913" y="89814"/>
                </a:lnTo>
                <a:lnTo>
                  <a:pt x="21945" y="87769"/>
                </a:lnTo>
                <a:lnTo>
                  <a:pt x="23215" y="86512"/>
                </a:lnTo>
                <a:lnTo>
                  <a:pt x="23215" y="85115"/>
                </a:lnTo>
                <a:lnTo>
                  <a:pt x="27165" y="84277"/>
                </a:lnTo>
                <a:lnTo>
                  <a:pt x="32804" y="82931"/>
                </a:lnTo>
                <a:lnTo>
                  <a:pt x="35191" y="79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3" name="object 73"/>
          <p:cNvSpPr/>
          <p:nvPr/>
        </p:nvSpPr>
        <p:spPr>
          <a:xfrm>
            <a:off x="4531991" y="3984605"/>
            <a:ext cx="20769" cy="11810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13186" y="0"/>
                </a:moveTo>
                <a:lnTo>
                  <a:pt x="5999" y="0"/>
                </a:lnTo>
                <a:lnTo>
                  <a:pt x="5141" y="134"/>
                </a:lnTo>
                <a:lnTo>
                  <a:pt x="3889" y="558"/>
                </a:lnTo>
                <a:lnTo>
                  <a:pt x="736" y="3493"/>
                </a:lnTo>
                <a:lnTo>
                  <a:pt x="0" y="5554"/>
                </a:lnTo>
                <a:lnTo>
                  <a:pt x="2" y="6607"/>
                </a:lnTo>
                <a:lnTo>
                  <a:pt x="147" y="8047"/>
                </a:lnTo>
                <a:lnTo>
                  <a:pt x="512" y="9834"/>
                </a:lnTo>
                <a:lnTo>
                  <a:pt x="609" y="10010"/>
                </a:lnTo>
                <a:lnTo>
                  <a:pt x="932" y="10902"/>
                </a:lnTo>
                <a:lnTo>
                  <a:pt x="1043" y="11211"/>
                </a:lnTo>
                <a:lnTo>
                  <a:pt x="1540" y="11929"/>
                </a:lnTo>
                <a:lnTo>
                  <a:pt x="2963" y="13611"/>
                </a:lnTo>
                <a:lnTo>
                  <a:pt x="3953" y="14704"/>
                </a:lnTo>
                <a:lnTo>
                  <a:pt x="6541" y="17816"/>
                </a:lnTo>
                <a:lnTo>
                  <a:pt x="11081" y="18235"/>
                </a:lnTo>
                <a:lnTo>
                  <a:pt x="15761" y="14345"/>
                </a:lnTo>
                <a:lnTo>
                  <a:pt x="10012" y="13948"/>
                </a:lnTo>
                <a:lnTo>
                  <a:pt x="11000" y="13611"/>
                </a:lnTo>
                <a:lnTo>
                  <a:pt x="13912" y="10902"/>
                </a:lnTo>
                <a:lnTo>
                  <a:pt x="14688" y="8731"/>
                </a:lnTo>
                <a:lnTo>
                  <a:pt x="14475" y="6607"/>
                </a:lnTo>
                <a:lnTo>
                  <a:pt x="14296" y="5779"/>
                </a:lnTo>
                <a:lnTo>
                  <a:pt x="14247" y="5554"/>
                </a:lnTo>
                <a:lnTo>
                  <a:pt x="14152" y="5116"/>
                </a:lnTo>
                <a:lnTo>
                  <a:pt x="13835" y="4236"/>
                </a:lnTo>
                <a:lnTo>
                  <a:pt x="13661" y="3983"/>
                </a:lnTo>
                <a:lnTo>
                  <a:pt x="13501" y="3792"/>
                </a:lnTo>
                <a:lnTo>
                  <a:pt x="31211" y="3792"/>
                </a:lnTo>
                <a:lnTo>
                  <a:pt x="29232" y="1504"/>
                </a:lnTo>
                <a:lnTo>
                  <a:pt x="25266" y="1219"/>
                </a:lnTo>
                <a:lnTo>
                  <a:pt x="24804" y="1219"/>
                </a:lnTo>
                <a:lnTo>
                  <a:pt x="13186" y="0"/>
                </a:lnTo>
                <a:close/>
              </a:path>
              <a:path w="32384" h="18414">
                <a:moveTo>
                  <a:pt x="31211" y="3792"/>
                </a:moveTo>
                <a:lnTo>
                  <a:pt x="13501" y="3792"/>
                </a:lnTo>
                <a:lnTo>
                  <a:pt x="15074" y="5554"/>
                </a:lnTo>
                <a:lnTo>
                  <a:pt x="17146" y="8047"/>
                </a:lnTo>
                <a:lnTo>
                  <a:pt x="17605" y="8731"/>
                </a:lnTo>
                <a:lnTo>
                  <a:pt x="17503" y="9834"/>
                </a:lnTo>
                <a:lnTo>
                  <a:pt x="17405" y="10902"/>
                </a:lnTo>
                <a:lnTo>
                  <a:pt x="17310" y="11929"/>
                </a:lnTo>
                <a:lnTo>
                  <a:pt x="17198" y="13152"/>
                </a:lnTo>
                <a:lnTo>
                  <a:pt x="15330" y="14704"/>
                </a:lnTo>
                <a:lnTo>
                  <a:pt x="22505" y="15457"/>
                </a:lnTo>
                <a:lnTo>
                  <a:pt x="28194" y="15868"/>
                </a:lnTo>
                <a:lnTo>
                  <a:pt x="31643" y="12885"/>
                </a:lnTo>
                <a:lnTo>
                  <a:pt x="31763" y="11211"/>
                </a:lnTo>
                <a:lnTo>
                  <a:pt x="31863" y="9834"/>
                </a:lnTo>
                <a:lnTo>
                  <a:pt x="31942" y="8731"/>
                </a:lnTo>
                <a:lnTo>
                  <a:pt x="31992" y="8047"/>
                </a:lnTo>
                <a:lnTo>
                  <a:pt x="32096" y="6607"/>
                </a:lnTo>
                <a:lnTo>
                  <a:pt x="32215" y="4952"/>
                </a:lnTo>
                <a:lnTo>
                  <a:pt x="31211" y="3792"/>
                </a:lnTo>
                <a:close/>
              </a:path>
              <a:path w="32384" h="18414">
                <a:moveTo>
                  <a:pt x="13897" y="4236"/>
                </a:moveTo>
                <a:lnTo>
                  <a:pt x="14093" y="4952"/>
                </a:lnTo>
                <a:lnTo>
                  <a:pt x="14152" y="5116"/>
                </a:lnTo>
                <a:lnTo>
                  <a:pt x="14475" y="6607"/>
                </a:lnTo>
                <a:lnTo>
                  <a:pt x="14619" y="8047"/>
                </a:lnTo>
                <a:lnTo>
                  <a:pt x="14688" y="8731"/>
                </a:lnTo>
                <a:lnTo>
                  <a:pt x="13912" y="10902"/>
                </a:lnTo>
                <a:lnTo>
                  <a:pt x="11000" y="13611"/>
                </a:lnTo>
                <a:lnTo>
                  <a:pt x="10012" y="13948"/>
                </a:lnTo>
                <a:lnTo>
                  <a:pt x="15761" y="14345"/>
                </a:lnTo>
                <a:lnTo>
                  <a:pt x="15330" y="14704"/>
                </a:lnTo>
                <a:lnTo>
                  <a:pt x="17198" y="13152"/>
                </a:lnTo>
                <a:lnTo>
                  <a:pt x="17310" y="11929"/>
                </a:lnTo>
                <a:lnTo>
                  <a:pt x="17405" y="10902"/>
                </a:lnTo>
                <a:lnTo>
                  <a:pt x="17503" y="9834"/>
                </a:lnTo>
                <a:lnTo>
                  <a:pt x="17605" y="8731"/>
                </a:lnTo>
                <a:lnTo>
                  <a:pt x="17146" y="8047"/>
                </a:lnTo>
                <a:lnTo>
                  <a:pt x="15074" y="5554"/>
                </a:lnTo>
                <a:lnTo>
                  <a:pt x="13897" y="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4" name="object 7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663749" y="3933342"/>
            <a:ext cx="77773" cy="10312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808372" y="3935535"/>
            <a:ext cx="182077" cy="12394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069913" y="3941068"/>
            <a:ext cx="180866" cy="12521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340331" y="3934815"/>
            <a:ext cx="194428" cy="13571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588514" y="3961965"/>
            <a:ext cx="212317" cy="10062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889466" y="3938997"/>
            <a:ext cx="199376" cy="13028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137340" y="3954660"/>
            <a:ext cx="136944" cy="110877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6328604" y="3947826"/>
            <a:ext cx="37466" cy="91223"/>
          </a:xfrm>
          <a:custGeom>
            <a:avLst/>
            <a:gdLst/>
            <a:ahLst/>
            <a:cxnLst/>
            <a:rect l="l" t="t" r="r" b="b"/>
            <a:pathLst>
              <a:path w="58420" h="142239">
                <a:moveTo>
                  <a:pt x="43714" y="96592"/>
                </a:moveTo>
                <a:lnTo>
                  <a:pt x="43588" y="102642"/>
                </a:lnTo>
                <a:lnTo>
                  <a:pt x="42407" y="104018"/>
                </a:lnTo>
                <a:lnTo>
                  <a:pt x="37630" y="109402"/>
                </a:lnTo>
                <a:lnTo>
                  <a:pt x="31799" y="116648"/>
                </a:lnTo>
                <a:lnTo>
                  <a:pt x="30300" y="118460"/>
                </a:lnTo>
                <a:lnTo>
                  <a:pt x="27354" y="121790"/>
                </a:lnTo>
                <a:lnTo>
                  <a:pt x="26184" y="123023"/>
                </a:lnTo>
                <a:lnTo>
                  <a:pt x="20664" y="128719"/>
                </a:lnTo>
                <a:lnTo>
                  <a:pt x="17924" y="131602"/>
                </a:lnTo>
                <a:lnTo>
                  <a:pt x="18042" y="136160"/>
                </a:lnTo>
                <a:lnTo>
                  <a:pt x="23808" y="141636"/>
                </a:lnTo>
                <a:lnTo>
                  <a:pt x="28255" y="141636"/>
                </a:lnTo>
                <a:lnTo>
                  <a:pt x="32444" y="137237"/>
                </a:lnTo>
                <a:lnTo>
                  <a:pt x="36662" y="132904"/>
                </a:lnTo>
                <a:lnTo>
                  <a:pt x="37897" y="131602"/>
                </a:lnTo>
                <a:lnTo>
                  <a:pt x="41275" y="127788"/>
                </a:lnTo>
                <a:lnTo>
                  <a:pt x="42891" y="125834"/>
                </a:lnTo>
                <a:lnTo>
                  <a:pt x="48629" y="118700"/>
                </a:lnTo>
                <a:lnTo>
                  <a:pt x="54481" y="112111"/>
                </a:lnTo>
                <a:lnTo>
                  <a:pt x="58019" y="100422"/>
                </a:lnTo>
                <a:lnTo>
                  <a:pt x="47851" y="100422"/>
                </a:lnTo>
                <a:lnTo>
                  <a:pt x="46314" y="100018"/>
                </a:lnTo>
                <a:lnTo>
                  <a:pt x="43869" y="97134"/>
                </a:lnTo>
                <a:lnTo>
                  <a:pt x="43714" y="96592"/>
                </a:lnTo>
                <a:close/>
              </a:path>
              <a:path w="58420" h="142239">
                <a:moveTo>
                  <a:pt x="52641" y="14720"/>
                </a:moveTo>
                <a:lnTo>
                  <a:pt x="36160" y="14720"/>
                </a:lnTo>
                <a:lnTo>
                  <a:pt x="36664" y="14899"/>
                </a:lnTo>
                <a:lnTo>
                  <a:pt x="37455" y="15849"/>
                </a:lnTo>
                <a:lnTo>
                  <a:pt x="37648" y="16119"/>
                </a:lnTo>
                <a:lnTo>
                  <a:pt x="38794" y="18919"/>
                </a:lnTo>
                <a:lnTo>
                  <a:pt x="39927" y="24608"/>
                </a:lnTo>
                <a:lnTo>
                  <a:pt x="39874" y="28769"/>
                </a:lnTo>
                <a:lnTo>
                  <a:pt x="26683" y="57009"/>
                </a:lnTo>
                <a:lnTo>
                  <a:pt x="24537" y="60791"/>
                </a:lnTo>
                <a:lnTo>
                  <a:pt x="17356" y="78600"/>
                </a:lnTo>
                <a:lnTo>
                  <a:pt x="17277" y="78980"/>
                </a:lnTo>
                <a:lnTo>
                  <a:pt x="17169" y="79843"/>
                </a:lnTo>
                <a:lnTo>
                  <a:pt x="17054" y="84882"/>
                </a:lnTo>
                <a:lnTo>
                  <a:pt x="16961" y="87850"/>
                </a:lnTo>
                <a:lnTo>
                  <a:pt x="16633" y="89547"/>
                </a:lnTo>
                <a:lnTo>
                  <a:pt x="16567" y="90385"/>
                </a:lnTo>
                <a:lnTo>
                  <a:pt x="17321" y="92422"/>
                </a:lnTo>
                <a:lnTo>
                  <a:pt x="32590" y="100422"/>
                </a:lnTo>
                <a:lnTo>
                  <a:pt x="43610" y="100422"/>
                </a:lnTo>
                <a:lnTo>
                  <a:pt x="43654" y="96061"/>
                </a:lnTo>
                <a:lnTo>
                  <a:pt x="58122" y="96061"/>
                </a:lnTo>
                <a:lnTo>
                  <a:pt x="58031" y="92422"/>
                </a:lnTo>
                <a:lnTo>
                  <a:pt x="57919" y="91438"/>
                </a:lnTo>
                <a:lnTo>
                  <a:pt x="56852" y="90180"/>
                </a:lnTo>
                <a:lnTo>
                  <a:pt x="31177" y="90180"/>
                </a:lnTo>
                <a:lnTo>
                  <a:pt x="31299" y="89547"/>
                </a:lnTo>
                <a:lnTo>
                  <a:pt x="29099" y="84882"/>
                </a:lnTo>
                <a:lnTo>
                  <a:pt x="31379" y="84882"/>
                </a:lnTo>
                <a:lnTo>
                  <a:pt x="32089" y="78980"/>
                </a:lnTo>
                <a:lnTo>
                  <a:pt x="32212" y="78600"/>
                </a:lnTo>
                <a:lnTo>
                  <a:pt x="42256" y="59165"/>
                </a:lnTo>
                <a:lnTo>
                  <a:pt x="45439" y="53719"/>
                </a:lnTo>
                <a:lnTo>
                  <a:pt x="53002" y="36596"/>
                </a:lnTo>
                <a:lnTo>
                  <a:pt x="53065" y="36386"/>
                </a:lnTo>
                <a:lnTo>
                  <a:pt x="54433" y="29337"/>
                </a:lnTo>
                <a:lnTo>
                  <a:pt x="54414" y="23625"/>
                </a:lnTo>
                <a:lnTo>
                  <a:pt x="52999" y="16517"/>
                </a:lnTo>
                <a:lnTo>
                  <a:pt x="52920" y="16119"/>
                </a:lnTo>
                <a:lnTo>
                  <a:pt x="52866" y="15849"/>
                </a:lnTo>
                <a:lnTo>
                  <a:pt x="52777" y="15400"/>
                </a:lnTo>
                <a:lnTo>
                  <a:pt x="52677" y="14899"/>
                </a:lnTo>
                <a:lnTo>
                  <a:pt x="52641" y="14720"/>
                </a:lnTo>
                <a:close/>
              </a:path>
              <a:path w="58420" h="142239">
                <a:moveTo>
                  <a:pt x="58122" y="96061"/>
                </a:moveTo>
                <a:lnTo>
                  <a:pt x="43654" y="96061"/>
                </a:lnTo>
                <a:lnTo>
                  <a:pt x="43714" y="96592"/>
                </a:lnTo>
                <a:lnTo>
                  <a:pt x="43869" y="97134"/>
                </a:lnTo>
                <a:lnTo>
                  <a:pt x="46314" y="100018"/>
                </a:lnTo>
                <a:lnTo>
                  <a:pt x="47851" y="100422"/>
                </a:lnTo>
                <a:lnTo>
                  <a:pt x="58019" y="100422"/>
                </a:lnTo>
                <a:lnTo>
                  <a:pt x="58122" y="96061"/>
                </a:lnTo>
                <a:close/>
              </a:path>
              <a:path w="58420" h="142239">
                <a:moveTo>
                  <a:pt x="31370" y="85459"/>
                </a:moveTo>
                <a:lnTo>
                  <a:pt x="31299" y="89547"/>
                </a:lnTo>
                <a:lnTo>
                  <a:pt x="31177" y="90180"/>
                </a:lnTo>
                <a:lnTo>
                  <a:pt x="56852" y="90180"/>
                </a:lnTo>
                <a:lnTo>
                  <a:pt x="54697" y="87637"/>
                </a:lnTo>
                <a:lnTo>
                  <a:pt x="53254" y="86744"/>
                </a:lnTo>
                <a:lnTo>
                  <a:pt x="50750" y="86086"/>
                </a:lnTo>
                <a:lnTo>
                  <a:pt x="34381" y="86086"/>
                </a:lnTo>
                <a:lnTo>
                  <a:pt x="31370" y="85459"/>
                </a:lnTo>
                <a:close/>
              </a:path>
              <a:path w="58420" h="142239">
                <a:moveTo>
                  <a:pt x="29329" y="84882"/>
                </a:moveTo>
                <a:lnTo>
                  <a:pt x="29099" y="84882"/>
                </a:lnTo>
                <a:lnTo>
                  <a:pt x="29513" y="85194"/>
                </a:lnTo>
                <a:lnTo>
                  <a:pt x="30132" y="86086"/>
                </a:lnTo>
                <a:lnTo>
                  <a:pt x="30539" y="86744"/>
                </a:lnTo>
                <a:lnTo>
                  <a:pt x="30905" y="87637"/>
                </a:lnTo>
                <a:lnTo>
                  <a:pt x="31369" y="88889"/>
                </a:lnTo>
                <a:lnTo>
                  <a:pt x="31370" y="85459"/>
                </a:lnTo>
                <a:lnTo>
                  <a:pt x="30304" y="85194"/>
                </a:lnTo>
                <a:lnTo>
                  <a:pt x="29329" y="84882"/>
                </a:lnTo>
                <a:close/>
              </a:path>
              <a:path w="58420" h="142239">
                <a:moveTo>
                  <a:pt x="31379" y="84882"/>
                </a:moveTo>
                <a:lnTo>
                  <a:pt x="29329" y="84882"/>
                </a:lnTo>
                <a:lnTo>
                  <a:pt x="30304" y="85194"/>
                </a:lnTo>
                <a:lnTo>
                  <a:pt x="31361" y="85459"/>
                </a:lnTo>
                <a:lnTo>
                  <a:pt x="31379" y="84882"/>
                </a:lnTo>
                <a:close/>
              </a:path>
              <a:path w="58420" h="142239">
                <a:moveTo>
                  <a:pt x="23713" y="0"/>
                </a:moveTo>
                <a:lnTo>
                  <a:pt x="20565" y="0"/>
                </a:lnTo>
                <a:lnTo>
                  <a:pt x="12158" y="1424"/>
                </a:lnTo>
                <a:lnTo>
                  <a:pt x="0" y="32745"/>
                </a:lnTo>
                <a:lnTo>
                  <a:pt x="3223" y="35970"/>
                </a:lnTo>
                <a:lnTo>
                  <a:pt x="11176" y="35970"/>
                </a:lnTo>
                <a:lnTo>
                  <a:pt x="14400" y="32745"/>
                </a:lnTo>
                <a:lnTo>
                  <a:pt x="14412" y="16517"/>
                </a:lnTo>
                <a:lnTo>
                  <a:pt x="13550" y="16517"/>
                </a:lnTo>
                <a:lnTo>
                  <a:pt x="14232" y="15849"/>
                </a:lnTo>
                <a:lnTo>
                  <a:pt x="14413" y="15400"/>
                </a:lnTo>
                <a:lnTo>
                  <a:pt x="16645" y="15400"/>
                </a:lnTo>
                <a:lnTo>
                  <a:pt x="17252" y="15204"/>
                </a:lnTo>
                <a:lnTo>
                  <a:pt x="17036" y="15204"/>
                </a:lnTo>
                <a:lnTo>
                  <a:pt x="19888" y="14720"/>
                </a:lnTo>
                <a:lnTo>
                  <a:pt x="52641" y="14720"/>
                </a:lnTo>
                <a:lnTo>
                  <a:pt x="52495" y="13985"/>
                </a:lnTo>
                <a:lnTo>
                  <a:pt x="50453" y="8997"/>
                </a:lnTo>
                <a:lnTo>
                  <a:pt x="46062" y="3616"/>
                </a:lnTo>
                <a:lnTo>
                  <a:pt x="43815" y="2156"/>
                </a:lnTo>
                <a:lnTo>
                  <a:pt x="38957" y="433"/>
                </a:lnTo>
                <a:lnTo>
                  <a:pt x="43201" y="433"/>
                </a:lnTo>
                <a:lnTo>
                  <a:pt x="23713" y="0"/>
                </a:lnTo>
                <a:close/>
              </a:path>
              <a:path w="58420" h="142239">
                <a:moveTo>
                  <a:pt x="14412" y="16119"/>
                </a:moveTo>
                <a:lnTo>
                  <a:pt x="13735" y="16337"/>
                </a:lnTo>
                <a:lnTo>
                  <a:pt x="13550" y="16517"/>
                </a:lnTo>
                <a:lnTo>
                  <a:pt x="14412" y="16517"/>
                </a:lnTo>
                <a:lnTo>
                  <a:pt x="14412" y="16119"/>
                </a:lnTo>
                <a:close/>
              </a:path>
              <a:path w="58420" h="142239">
                <a:moveTo>
                  <a:pt x="14413" y="15400"/>
                </a:moveTo>
                <a:lnTo>
                  <a:pt x="14232" y="15849"/>
                </a:lnTo>
                <a:lnTo>
                  <a:pt x="13734" y="16337"/>
                </a:lnTo>
                <a:lnTo>
                  <a:pt x="14412" y="16119"/>
                </a:lnTo>
                <a:lnTo>
                  <a:pt x="14413" y="15400"/>
                </a:lnTo>
                <a:close/>
              </a:path>
              <a:path w="58420" h="142239">
                <a:moveTo>
                  <a:pt x="16645" y="15400"/>
                </a:moveTo>
                <a:lnTo>
                  <a:pt x="14413" y="15400"/>
                </a:lnTo>
                <a:lnTo>
                  <a:pt x="14412" y="16119"/>
                </a:lnTo>
                <a:lnTo>
                  <a:pt x="16645" y="1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2" name="object 82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254336" y="4307332"/>
            <a:ext cx="271484" cy="85010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675744" y="4330891"/>
            <a:ext cx="156570" cy="45975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952570" y="4315438"/>
            <a:ext cx="331543" cy="11013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441110" y="4287481"/>
            <a:ext cx="599498" cy="9074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197185" y="4310765"/>
            <a:ext cx="101728" cy="7462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492679" y="4300146"/>
            <a:ext cx="427969" cy="11635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027354" y="4299301"/>
            <a:ext cx="56726" cy="7594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140349" y="4307799"/>
            <a:ext cx="49069" cy="6971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337917" y="4302036"/>
            <a:ext cx="897189" cy="11934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295390" y="4477766"/>
            <a:ext cx="282827" cy="8784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774521" y="4474193"/>
            <a:ext cx="57758" cy="7386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028445" y="4462105"/>
            <a:ext cx="532711" cy="89899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790378" y="4455607"/>
            <a:ext cx="94838" cy="12048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933613" y="4539097"/>
            <a:ext cx="49953" cy="4441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049367" y="4463061"/>
            <a:ext cx="148708" cy="11403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320646" y="4476053"/>
            <a:ext cx="228206" cy="10827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4753829" y="755843"/>
            <a:ext cx="9366" cy="2229664"/>
          </a:xfrm>
          <a:custGeom>
            <a:avLst/>
            <a:gdLst/>
            <a:ahLst/>
            <a:cxnLst/>
            <a:rect l="l" t="t" r="r" b="b"/>
            <a:pathLst>
              <a:path w="14605" h="3476625">
                <a:moveTo>
                  <a:pt x="0" y="3470983"/>
                </a:moveTo>
                <a:lnTo>
                  <a:pt x="0" y="3476607"/>
                </a:lnTo>
                <a:lnTo>
                  <a:pt x="14399" y="3476607"/>
                </a:lnTo>
                <a:lnTo>
                  <a:pt x="14399" y="3474206"/>
                </a:lnTo>
                <a:lnTo>
                  <a:pt x="3223" y="3474206"/>
                </a:lnTo>
                <a:lnTo>
                  <a:pt x="0" y="3470983"/>
                </a:lnTo>
                <a:close/>
              </a:path>
              <a:path w="14605" h="3476625">
                <a:moveTo>
                  <a:pt x="11175" y="3459806"/>
                </a:moveTo>
                <a:lnTo>
                  <a:pt x="3223" y="3459806"/>
                </a:lnTo>
                <a:lnTo>
                  <a:pt x="0" y="3463030"/>
                </a:lnTo>
                <a:lnTo>
                  <a:pt x="0" y="3470983"/>
                </a:lnTo>
                <a:lnTo>
                  <a:pt x="3223" y="3474206"/>
                </a:lnTo>
                <a:lnTo>
                  <a:pt x="11175" y="3474206"/>
                </a:lnTo>
                <a:lnTo>
                  <a:pt x="14399" y="3470983"/>
                </a:lnTo>
                <a:lnTo>
                  <a:pt x="14399" y="3463030"/>
                </a:lnTo>
                <a:lnTo>
                  <a:pt x="11175" y="3459806"/>
                </a:lnTo>
                <a:close/>
              </a:path>
              <a:path w="14605" h="3476625">
                <a:moveTo>
                  <a:pt x="14399" y="3470983"/>
                </a:moveTo>
                <a:lnTo>
                  <a:pt x="11175" y="3474206"/>
                </a:lnTo>
                <a:lnTo>
                  <a:pt x="14399" y="3474206"/>
                </a:lnTo>
                <a:lnTo>
                  <a:pt x="14399" y="3470983"/>
                </a:lnTo>
                <a:close/>
              </a:path>
              <a:path w="14605" h="3476625">
                <a:moveTo>
                  <a:pt x="11175" y="3434960"/>
                </a:moveTo>
                <a:lnTo>
                  <a:pt x="3223" y="3434960"/>
                </a:lnTo>
                <a:lnTo>
                  <a:pt x="0" y="3438184"/>
                </a:lnTo>
                <a:lnTo>
                  <a:pt x="0" y="3463030"/>
                </a:lnTo>
                <a:lnTo>
                  <a:pt x="3223" y="3459806"/>
                </a:lnTo>
                <a:lnTo>
                  <a:pt x="14399" y="3459806"/>
                </a:lnTo>
                <a:lnTo>
                  <a:pt x="14399" y="3438184"/>
                </a:lnTo>
                <a:lnTo>
                  <a:pt x="11175" y="3434960"/>
                </a:lnTo>
                <a:close/>
              </a:path>
              <a:path w="14605" h="3476625">
                <a:moveTo>
                  <a:pt x="14399" y="3459806"/>
                </a:moveTo>
                <a:lnTo>
                  <a:pt x="11175" y="3459806"/>
                </a:lnTo>
                <a:lnTo>
                  <a:pt x="14399" y="3463030"/>
                </a:lnTo>
                <a:lnTo>
                  <a:pt x="14399" y="3459806"/>
                </a:lnTo>
                <a:close/>
              </a:path>
              <a:path w="14605" h="3476625">
                <a:moveTo>
                  <a:pt x="11175" y="0"/>
                </a:moveTo>
                <a:lnTo>
                  <a:pt x="3223" y="0"/>
                </a:lnTo>
                <a:lnTo>
                  <a:pt x="0" y="3224"/>
                </a:lnTo>
                <a:lnTo>
                  <a:pt x="0" y="3438184"/>
                </a:lnTo>
                <a:lnTo>
                  <a:pt x="3223" y="3434960"/>
                </a:lnTo>
                <a:lnTo>
                  <a:pt x="14399" y="3434960"/>
                </a:lnTo>
                <a:lnTo>
                  <a:pt x="14399" y="3224"/>
                </a:lnTo>
                <a:lnTo>
                  <a:pt x="11175" y="0"/>
                </a:lnTo>
                <a:close/>
              </a:path>
              <a:path w="14605" h="3476625">
                <a:moveTo>
                  <a:pt x="14399" y="3434960"/>
                </a:moveTo>
                <a:lnTo>
                  <a:pt x="11175" y="3434960"/>
                </a:lnTo>
                <a:lnTo>
                  <a:pt x="14399" y="3438184"/>
                </a:lnTo>
                <a:lnTo>
                  <a:pt x="14399" y="3434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9" name="object 99"/>
          <p:cNvSpPr/>
          <p:nvPr/>
        </p:nvSpPr>
        <p:spPr>
          <a:xfrm>
            <a:off x="5390457" y="728657"/>
            <a:ext cx="9366" cy="2293602"/>
          </a:xfrm>
          <a:custGeom>
            <a:avLst/>
            <a:gdLst/>
            <a:ahLst/>
            <a:cxnLst/>
            <a:rect l="l" t="t" r="r" b="b"/>
            <a:pathLst>
              <a:path w="14605" h="3576320">
                <a:moveTo>
                  <a:pt x="0" y="21357"/>
                </a:moveTo>
                <a:lnTo>
                  <a:pt x="0" y="3572520"/>
                </a:lnTo>
                <a:lnTo>
                  <a:pt x="3223" y="3575743"/>
                </a:lnTo>
                <a:lnTo>
                  <a:pt x="11175" y="3575743"/>
                </a:lnTo>
                <a:lnTo>
                  <a:pt x="14400" y="3572520"/>
                </a:lnTo>
                <a:lnTo>
                  <a:pt x="14400" y="24580"/>
                </a:lnTo>
                <a:lnTo>
                  <a:pt x="3223" y="24580"/>
                </a:lnTo>
                <a:lnTo>
                  <a:pt x="0" y="21357"/>
                </a:lnTo>
                <a:close/>
              </a:path>
              <a:path w="14605" h="3576320">
                <a:moveTo>
                  <a:pt x="0" y="13576"/>
                </a:moveTo>
                <a:lnTo>
                  <a:pt x="0" y="21357"/>
                </a:lnTo>
                <a:lnTo>
                  <a:pt x="3223" y="24580"/>
                </a:lnTo>
                <a:lnTo>
                  <a:pt x="11175" y="24580"/>
                </a:lnTo>
                <a:lnTo>
                  <a:pt x="14400" y="21357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3576320">
                <a:moveTo>
                  <a:pt x="14400" y="21357"/>
                </a:moveTo>
                <a:lnTo>
                  <a:pt x="11175" y="24580"/>
                </a:lnTo>
                <a:lnTo>
                  <a:pt x="14400" y="24580"/>
                </a:lnTo>
                <a:lnTo>
                  <a:pt x="14400" y="21357"/>
                </a:lnTo>
                <a:close/>
              </a:path>
              <a:path w="14605" h="35763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3576320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357632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3576320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0" name="object 10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745249" y="998981"/>
            <a:ext cx="158568" cy="92631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977038" y="1008244"/>
            <a:ext cx="45839" cy="79252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314081" y="4987767"/>
            <a:ext cx="318759" cy="9503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795403" y="5017475"/>
            <a:ext cx="178719" cy="47655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123928" y="5009304"/>
            <a:ext cx="215134" cy="6019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518256" y="4986269"/>
            <a:ext cx="647960" cy="93961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286600" y="4976662"/>
            <a:ext cx="561252" cy="98802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4703492" y="5355227"/>
            <a:ext cx="68417" cy="33393"/>
          </a:xfrm>
          <a:custGeom>
            <a:avLst/>
            <a:gdLst/>
            <a:ahLst/>
            <a:cxnLst/>
            <a:rect l="l" t="t" r="r" b="b"/>
            <a:pathLst>
              <a:path w="106680" h="52070">
                <a:moveTo>
                  <a:pt x="93256" y="9867"/>
                </a:moveTo>
                <a:lnTo>
                  <a:pt x="91274" y="5753"/>
                </a:lnTo>
                <a:lnTo>
                  <a:pt x="86614" y="4127"/>
                </a:lnTo>
                <a:lnTo>
                  <a:pt x="82016" y="2286"/>
                </a:lnTo>
                <a:lnTo>
                  <a:pt x="79616" y="1320"/>
                </a:lnTo>
                <a:lnTo>
                  <a:pt x="79235" y="1193"/>
                </a:lnTo>
                <a:lnTo>
                  <a:pt x="79235" y="13931"/>
                </a:lnTo>
                <a:lnTo>
                  <a:pt x="71894" y="14274"/>
                </a:lnTo>
                <a:lnTo>
                  <a:pt x="69888" y="13931"/>
                </a:lnTo>
                <a:lnTo>
                  <a:pt x="79235" y="13931"/>
                </a:lnTo>
                <a:lnTo>
                  <a:pt x="79235" y="1193"/>
                </a:lnTo>
                <a:lnTo>
                  <a:pt x="77685" y="647"/>
                </a:lnTo>
                <a:lnTo>
                  <a:pt x="75717" y="317"/>
                </a:lnTo>
                <a:lnTo>
                  <a:pt x="73837" y="0"/>
                </a:lnTo>
                <a:lnTo>
                  <a:pt x="29260" y="203"/>
                </a:lnTo>
                <a:lnTo>
                  <a:pt x="29260" y="2743"/>
                </a:lnTo>
                <a:lnTo>
                  <a:pt x="28625" y="2438"/>
                </a:lnTo>
                <a:lnTo>
                  <a:pt x="29260" y="2743"/>
                </a:lnTo>
                <a:lnTo>
                  <a:pt x="29260" y="203"/>
                </a:lnTo>
                <a:lnTo>
                  <a:pt x="0" y="317"/>
                </a:lnTo>
                <a:lnTo>
                  <a:pt x="24676" y="317"/>
                </a:lnTo>
                <a:lnTo>
                  <a:pt x="21628" y="647"/>
                </a:lnTo>
                <a:lnTo>
                  <a:pt x="21882" y="647"/>
                </a:lnTo>
                <a:lnTo>
                  <a:pt x="20764" y="965"/>
                </a:lnTo>
                <a:lnTo>
                  <a:pt x="16243" y="5473"/>
                </a:lnTo>
                <a:lnTo>
                  <a:pt x="16357" y="9309"/>
                </a:lnTo>
                <a:lnTo>
                  <a:pt x="19342" y="13931"/>
                </a:lnTo>
                <a:lnTo>
                  <a:pt x="20878" y="14833"/>
                </a:lnTo>
                <a:lnTo>
                  <a:pt x="21069" y="14833"/>
                </a:lnTo>
                <a:lnTo>
                  <a:pt x="23266" y="15798"/>
                </a:lnTo>
                <a:lnTo>
                  <a:pt x="25742" y="16776"/>
                </a:lnTo>
                <a:lnTo>
                  <a:pt x="27724" y="17627"/>
                </a:lnTo>
                <a:lnTo>
                  <a:pt x="39497" y="22428"/>
                </a:lnTo>
                <a:lnTo>
                  <a:pt x="43700" y="20662"/>
                </a:lnTo>
                <a:lnTo>
                  <a:pt x="46088" y="14833"/>
                </a:lnTo>
                <a:lnTo>
                  <a:pt x="59778" y="14833"/>
                </a:lnTo>
                <a:lnTo>
                  <a:pt x="74510" y="14833"/>
                </a:lnTo>
                <a:lnTo>
                  <a:pt x="75272" y="15100"/>
                </a:lnTo>
                <a:lnTo>
                  <a:pt x="81584" y="17627"/>
                </a:lnTo>
                <a:lnTo>
                  <a:pt x="86525" y="19354"/>
                </a:lnTo>
                <a:lnTo>
                  <a:pt x="90627" y="17373"/>
                </a:lnTo>
                <a:lnTo>
                  <a:pt x="91821" y="13931"/>
                </a:lnTo>
                <a:lnTo>
                  <a:pt x="93129" y="10198"/>
                </a:lnTo>
                <a:lnTo>
                  <a:pt x="93256" y="9867"/>
                </a:lnTo>
                <a:close/>
              </a:path>
              <a:path w="106680" h="52070">
                <a:moveTo>
                  <a:pt x="106654" y="39103"/>
                </a:moveTo>
                <a:lnTo>
                  <a:pt x="105714" y="31203"/>
                </a:lnTo>
                <a:lnTo>
                  <a:pt x="102133" y="28384"/>
                </a:lnTo>
                <a:lnTo>
                  <a:pt x="69824" y="32334"/>
                </a:lnTo>
                <a:lnTo>
                  <a:pt x="62026" y="33058"/>
                </a:lnTo>
                <a:lnTo>
                  <a:pt x="49657" y="34048"/>
                </a:lnTo>
                <a:lnTo>
                  <a:pt x="39700" y="35560"/>
                </a:lnTo>
                <a:lnTo>
                  <a:pt x="29387" y="37503"/>
                </a:lnTo>
                <a:lnTo>
                  <a:pt x="26797" y="41262"/>
                </a:lnTo>
                <a:lnTo>
                  <a:pt x="28232" y="49072"/>
                </a:lnTo>
                <a:lnTo>
                  <a:pt x="31978" y="51663"/>
                </a:lnTo>
                <a:lnTo>
                  <a:pt x="35902" y="50952"/>
                </a:lnTo>
                <a:lnTo>
                  <a:pt x="48539" y="48717"/>
                </a:lnTo>
                <a:lnTo>
                  <a:pt x="59156" y="47663"/>
                </a:lnTo>
                <a:lnTo>
                  <a:pt x="71399" y="46647"/>
                </a:lnTo>
                <a:lnTo>
                  <a:pt x="103835" y="42684"/>
                </a:lnTo>
                <a:lnTo>
                  <a:pt x="106654" y="39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8" name="object 108"/>
          <p:cNvSpPr/>
          <p:nvPr/>
        </p:nvSpPr>
        <p:spPr>
          <a:xfrm>
            <a:off x="4848140" y="5311031"/>
            <a:ext cx="29729" cy="113621"/>
          </a:xfrm>
          <a:custGeom>
            <a:avLst/>
            <a:gdLst/>
            <a:ahLst/>
            <a:cxnLst/>
            <a:rect l="l" t="t" r="r" b="b"/>
            <a:pathLst>
              <a:path w="46355" h="177165">
                <a:moveTo>
                  <a:pt x="31335" y="21855"/>
                </a:moveTo>
                <a:lnTo>
                  <a:pt x="26706" y="62049"/>
                </a:lnTo>
                <a:lnTo>
                  <a:pt x="24240" y="71062"/>
                </a:lnTo>
                <a:lnTo>
                  <a:pt x="22258" y="77882"/>
                </a:lnTo>
                <a:lnTo>
                  <a:pt x="19305" y="87226"/>
                </a:lnTo>
                <a:lnTo>
                  <a:pt x="18392" y="89907"/>
                </a:lnTo>
                <a:lnTo>
                  <a:pt x="13893" y="102871"/>
                </a:lnTo>
                <a:lnTo>
                  <a:pt x="9212" y="116870"/>
                </a:lnTo>
                <a:lnTo>
                  <a:pt x="1040" y="153175"/>
                </a:lnTo>
                <a:lnTo>
                  <a:pt x="926" y="155597"/>
                </a:lnTo>
                <a:lnTo>
                  <a:pt x="807" y="158116"/>
                </a:lnTo>
                <a:lnTo>
                  <a:pt x="699" y="159373"/>
                </a:lnTo>
                <a:lnTo>
                  <a:pt x="124" y="163470"/>
                </a:lnTo>
                <a:lnTo>
                  <a:pt x="0" y="169410"/>
                </a:lnTo>
                <a:lnTo>
                  <a:pt x="824" y="172261"/>
                </a:lnTo>
                <a:lnTo>
                  <a:pt x="7098" y="176649"/>
                </a:lnTo>
                <a:lnTo>
                  <a:pt x="10081" y="176344"/>
                </a:lnTo>
                <a:lnTo>
                  <a:pt x="15350" y="174419"/>
                </a:lnTo>
                <a:lnTo>
                  <a:pt x="16574" y="173840"/>
                </a:lnTo>
                <a:lnTo>
                  <a:pt x="21710" y="171254"/>
                </a:lnTo>
                <a:lnTo>
                  <a:pt x="22680" y="170795"/>
                </a:lnTo>
                <a:lnTo>
                  <a:pt x="27260" y="169123"/>
                </a:lnTo>
                <a:lnTo>
                  <a:pt x="28716" y="165991"/>
                </a:lnTo>
                <a:lnTo>
                  <a:pt x="14405" y="165991"/>
                </a:lnTo>
                <a:lnTo>
                  <a:pt x="14294" y="164745"/>
                </a:lnTo>
                <a:lnTo>
                  <a:pt x="14063" y="163948"/>
                </a:lnTo>
                <a:lnTo>
                  <a:pt x="10519" y="161469"/>
                </a:lnTo>
                <a:lnTo>
                  <a:pt x="8835" y="161469"/>
                </a:lnTo>
                <a:lnTo>
                  <a:pt x="9338" y="161284"/>
                </a:lnTo>
                <a:lnTo>
                  <a:pt x="10650" y="160700"/>
                </a:lnTo>
                <a:lnTo>
                  <a:pt x="15209" y="158406"/>
                </a:lnTo>
                <a:lnTo>
                  <a:pt x="15250" y="157537"/>
                </a:lnTo>
                <a:lnTo>
                  <a:pt x="15342" y="155597"/>
                </a:lnTo>
                <a:lnTo>
                  <a:pt x="29031" y="103125"/>
                </a:lnTo>
                <a:lnTo>
                  <a:pt x="32033" y="94523"/>
                </a:lnTo>
                <a:lnTo>
                  <a:pt x="32979" y="91744"/>
                </a:lnTo>
                <a:lnTo>
                  <a:pt x="36051" y="82022"/>
                </a:lnTo>
                <a:lnTo>
                  <a:pt x="38083" y="75031"/>
                </a:lnTo>
                <a:lnTo>
                  <a:pt x="40567" y="65958"/>
                </a:lnTo>
                <a:lnTo>
                  <a:pt x="43822" y="54836"/>
                </a:lnTo>
                <a:lnTo>
                  <a:pt x="45836" y="24677"/>
                </a:lnTo>
                <a:lnTo>
                  <a:pt x="45852" y="23768"/>
                </a:lnTo>
                <a:lnTo>
                  <a:pt x="33247" y="23768"/>
                </a:lnTo>
                <a:lnTo>
                  <a:pt x="31335" y="21855"/>
                </a:lnTo>
                <a:close/>
              </a:path>
              <a:path w="46355" h="177165">
                <a:moveTo>
                  <a:pt x="22318" y="155597"/>
                </a:moveTo>
                <a:lnTo>
                  <a:pt x="17010" y="157537"/>
                </a:lnTo>
                <a:lnTo>
                  <a:pt x="15209" y="158406"/>
                </a:lnTo>
                <a:lnTo>
                  <a:pt x="15163" y="159373"/>
                </a:lnTo>
                <a:lnTo>
                  <a:pt x="15049" y="160700"/>
                </a:lnTo>
                <a:lnTo>
                  <a:pt x="14666" y="163470"/>
                </a:lnTo>
                <a:lnTo>
                  <a:pt x="14598" y="163948"/>
                </a:lnTo>
                <a:lnTo>
                  <a:pt x="14486" y="164745"/>
                </a:lnTo>
                <a:lnTo>
                  <a:pt x="14405" y="165991"/>
                </a:lnTo>
                <a:lnTo>
                  <a:pt x="28716" y="165991"/>
                </a:lnTo>
                <a:lnTo>
                  <a:pt x="29115" y="165133"/>
                </a:lnTo>
                <a:lnTo>
                  <a:pt x="29092" y="164745"/>
                </a:lnTo>
                <a:lnTo>
                  <a:pt x="26459" y="157537"/>
                </a:lnTo>
                <a:lnTo>
                  <a:pt x="22318" y="155597"/>
                </a:lnTo>
                <a:close/>
              </a:path>
              <a:path w="46355" h="177165">
                <a:moveTo>
                  <a:pt x="14973" y="161284"/>
                </a:moveTo>
                <a:lnTo>
                  <a:pt x="10256" y="161284"/>
                </a:lnTo>
                <a:lnTo>
                  <a:pt x="14063" y="163948"/>
                </a:lnTo>
                <a:lnTo>
                  <a:pt x="14294" y="164745"/>
                </a:lnTo>
                <a:lnTo>
                  <a:pt x="14365" y="164989"/>
                </a:lnTo>
                <a:lnTo>
                  <a:pt x="14486" y="164745"/>
                </a:lnTo>
                <a:lnTo>
                  <a:pt x="14947" y="161469"/>
                </a:lnTo>
                <a:lnTo>
                  <a:pt x="14973" y="161284"/>
                </a:lnTo>
                <a:close/>
              </a:path>
              <a:path w="46355" h="177165">
                <a:moveTo>
                  <a:pt x="15209" y="158406"/>
                </a:moveTo>
                <a:lnTo>
                  <a:pt x="10164" y="160930"/>
                </a:lnTo>
                <a:lnTo>
                  <a:pt x="9339" y="161284"/>
                </a:lnTo>
                <a:lnTo>
                  <a:pt x="8835" y="161469"/>
                </a:lnTo>
                <a:lnTo>
                  <a:pt x="10519" y="161469"/>
                </a:lnTo>
                <a:lnTo>
                  <a:pt x="10256" y="161284"/>
                </a:lnTo>
                <a:lnTo>
                  <a:pt x="14973" y="161284"/>
                </a:lnTo>
                <a:lnTo>
                  <a:pt x="15049" y="160700"/>
                </a:lnTo>
                <a:lnTo>
                  <a:pt x="15163" y="159373"/>
                </a:lnTo>
                <a:lnTo>
                  <a:pt x="15209" y="158406"/>
                </a:lnTo>
                <a:close/>
              </a:path>
              <a:path w="46355" h="177165">
                <a:moveTo>
                  <a:pt x="31337" y="12172"/>
                </a:moveTo>
                <a:lnTo>
                  <a:pt x="31335" y="21855"/>
                </a:lnTo>
                <a:lnTo>
                  <a:pt x="33247" y="23768"/>
                </a:lnTo>
                <a:lnTo>
                  <a:pt x="41200" y="23768"/>
                </a:lnTo>
                <a:lnTo>
                  <a:pt x="44423" y="20544"/>
                </a:lnTo>
                <a:lnTo>
                  <a:pt x="44423" y="17310"/>
                </a:lnTo>
                <a:lnTo>
                  <a:pt x="37133" y="17310"/>
                </a:lnTo>
                <a:lnTo>
                  <a:pt x="33600" y="15614"/>
                </a:lnTo>
                <a:lnTo>
                  <a:pt x="31337" y="12172"/>
                </a:lnTo>
                <a:close/>
              </a:path>
              <a:path w="46355" h="177165">
                <a:moveTo>
                  <a:pt x="46054" y="10262"/>
                </a:moveTo>
                <a:lnTo>
                  <a:pt x="44157" y="10262"/>
                </a:lnTo>
                <a:lnTo>
                  <a:pt x="44214" y="11562"/>
                </a:lnTo>
                <a:lnTo>
                  <a:pt x="44333" y="13969"/>
                </a:lnTo>
                <a:lnTo>
                  <a:pt x="44423" y="20544"/>
                </a:lnTo>
                <a:lnTo>
                  <a:pt x="41200" y="23768"/>
                </a:lnTo>
                <a:lnTo>
                  <a:pt x="45852" y="23768"/>
                </a:lnTo>
                <a:lnTo>
                  <a:pt x="45978" y="16568"/>
                </a:lnTo>
                <a:lnTo>
                  <a:pt x="46054" y="10262"/>
                </a:lnTo>
                <a:close/>
              </a:path>
              <a:path w="46355" h="177165">
                <a:moveTo>
                  <a:pt x="37744" y="0"/>
                </a:moveTo>
                <a:lnTo>
                  <a:pt x="30897" y="4234"/>
                </a:lnTo>
                <a:lnTo>
                  <a:pt x="30239" y="5938"/>
                </a:lnTo>
                <a:lnTo>
                  <a:pt x="29894" y="8253"/>
                </a:lnTo>
                <a:lnTo>
                  <a:pt x="29922" y="10262"/>
                </a:lnTo>
                <a:lnTo>
                  <a:pt x="30024" y="20544"/>
                </a:lnTo>
                <a:lnTo>
                  <a:pt x="31335" y="21855"/>
                </a:lnTo>
                <a:lnTo>
                  <a:pt x="31337" y="11757"/>
                </a:lnTo>
                <a:lnTo>
                  <a:pt x="43737" y="11757"/>
                </a:lnTo>
                <a:lnTo>
                  <a:pt x="44027" y="10901"/>
                </a:lnTo>
                <a:lnTo>
                  <a:pt x="44084" y="10723"/>
                </a:lnTo>
                <a:lnTo>
                  <a:pt x="44157" y="10262"/>
                </a:lnTo>
                <a:lnTo>
                  <a:pt x="46054" y="10262"/>
                </a:lnTo>
                <a:lnTo>
                  <a:pt x="45984" y="8253"/>
                </a:lnTo>
                <a:lnTo>
                  <a:pt x="42063" y="2073"/>
                </a:lnTo>
                <a:lnTo>
                  <a:pt x="37744" y="0"/>
                </a:lnTo>
                <a:close/>
              </a:path>
              <a:path w="46355" h="177165">
                <a:moveTo>
                  <a:pt x="43737" y="11757"/>
                </a:moveTo>
                <a:lnTo>
                  <a:pt x="31337" y="11757"/>
                </a:lnTo>
                <a:lnTo>
                  <a:pt x="31337" y="12172"/>
                </a:lnTo>
                <a:lnTo>
                  <a:pt x="33600" y="15614"/>
                </a:lnTo>
                <a:lnTo>
                  <a:pt x="37133" y="17310"/>
                </a:lnTo>
                <a:lnTo>
                  <a:pt x="42533" y="13969"/>
                </a:lnTo>
                <a:lnTo>
                  <a:pt x="43312" y="12837"/>
                </a:lnTo>
                <a:lnTo>
                  <a:pt x="43737" y="11757"/>
                </a:lnTo>
                <a:close/>
              </a:path>
              <a:path w="46355" h="177165">
                <a:moveTo>
                  <a:pt x="44177" y="10723"/>
                </a:moveTo>
                <a:lnTo>
                  <a:pt x="44027" y="10901"/>
                </a:lnTo>
                <a:lnTo>
                  <a:pt x="43815" y="11562"/>
                </a:lnTo>
                <a:lnTo>
                  <a:pt x="43312" y="12837"/>
                </a:lnTo>
                <a:lnTo>
                  <a:pt x="42533" y="13969"/>
                </a:lnTo>
                <a:lnTo>
                  <a:pt x="37133" y="17310"/>
                </a:lnTo>
                <a:lnTo>
                  <a:pt x="44423" y="17310"/>
                </a:lnTo>
                <a:lnTo>
                  <a:pt x="44333" y="13969"/>
                </a:lnTo>
                <a:lnTo>
                  <a:pt x="44214" y="11562"/>
                </a:lnTo>
                <a:lnTo>
                  <a:pt x="44177" y="10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9" name="object 109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921906" y="5350638"/>
            <a:ext cx="161864" cy="104698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5127403" y="5375994"/>
            <a:ext cx="59458" cy="10996"/>
          </a:xfrm>
          <a:custGeom>
            <a:avLst/>
            <a:gdLst/>
            <a:ahLst/>
            <a:cxnLst/>
            <a:rect l="l" t="t" r="r" b="b"/>
            <a:pathLst>
              <a:path w="92710" h="17145">
                <a:moveTo>
                  <a:pt x="20328" y="0"/>
                </a:moveTo>
                <a:lnTo>
                  <a:pt x="16281" y="0"/>
                </a:lnTo>
                <a:lnTo>
                  <a:pt x="19434" y="3154"/>
                </a:lnTo>
                <a:lnTo>
                  <a:pt x="19434" y="11107"/>
                </a:lnTo>
                <a:lnTo>
                  <a:pt x="16027" y="14514"/>
                </a:lnTo>
                <a:lnTo>
                  <a:pt x="22148" y="14514"/>
                </a:lnTo>
                <a:lnTo>
                  <a:pt x="28042" y="14923"/>
                </a:lnTo>
                <a:lnTo>
                  <a:pt x="36348" y="15720"/>
                </a:lnTo>
                <a:lnTo>
                  <a:pt x="42522" y="16583"/>
                </a:lnTo>
                <a:lnTo>
                  <a:pt x="44491" y="16797"/>
                </a:lnTo>
                <a:lnTo>
                  <a:pt x="52448" y="17144"/>
                </a:lnTo>
                <a:lnTo>
                  <a:pt x="54608" y="17144"/>
                </a:lnTo>
                <a:lnTo>
                  <a:pt x="78736" y="16261"/>
                </a:lnTo>
                <a:lnTo>
                  <a:pt x="88820" y="16261"/>
                </a:lnTo>
                <a:lnTo>
                  <a:pt x="92223" y="12702"/>
                </a:lnTo>
                <a:lnTo>
                  <a:pt x="92099" y="7131"/>
                </a:lnTo>
                <a:lnTo>
                  <a:pt x="92045" y="4751"/>
                </a:lnTo>
                <a:lnTo>
                  <a:pt x="89936" y="2734"/>
                </a:lnTo>
                <a:lnTo>
                  <a:pt x="52524" y="2734"/>
                </a:lnTo>
                <a:lnTo>
                  <a:pt x="41848" y="2266"/>
                </a:lnTo>
                <a:lnTo>
                  <a:pt x="44122" y="2266"/>
                </a:lnTo>
                <a:lnTo>
                  <a:pt x="40604" y="1767"/>
                </a:lnTo>
                <a:lnTo>
                  <a:pt x="41563" y="1767"/>
                </a:lnTo>
                <a:lnTo>
                  <a:pt x="29216" y="571"/>
                </a:lnTo>
                <a:lnTo>
                  <a:pt x="22951" y="135"/>
                </a:lnTo>
                <a:lnTo>
                  <a:pt x="20328" y="0"/>
                </a:lnTo>
                <a:close/>
              </a:path>
              <a:path w="92710" h="17145">
                <a:moveTo>
                  <a:pt x="5553" y="0"/>
                </a:moveTo>
                <a:lnTo>
                  <a:pt x="0" y="0"/>
                </a:lnTo>
                <a:lnTo>
                  <a:pt x="0" y="14514"/>
                </a:lnTo>
                <a:lnTo>
                  <a:pt x="5807" y="14514"/>
                </a:lnTo>
                <a:lnTo>
                  <a:pt x="2400" y="11107"/>
                </a:lnTo>
                <a:lnTo>
                  <a:pt x="2400" y="3154"/>
                </a:lnTo>
                <a:lnTo>
                  <a:pt x="5553" y="0"/>
                </a:lnTo>
                <a:close/>
              </a:path>
              <a:path w="92710" h="17145">
                <a:moveTo>
                  <a:pt x="9599" y="0"/>
                </a:moveTo>
                <a:lnTo>
                  <a:pt x="5553" y="0"/>
                </a:lnTo>
                <a:lnTo>
                  <a:pt x="2400" y="3154"/>
                </a:lnTo>
                <a:lnTo>
                  <a:pt x="2400" y="11107"/>
                </a:lnTo>
                <a:lnTo>
                  <a:pt x="5807" y="14514"/>
                </a:lnTo>
                <a:lnTo>
                  <a:pt x="9599" y="14514"/>
                </a:lnTo>
                <a:lnTo>
                  <a:pt x="9599" y="0"/>
                </a:lnTo>
                <a:close/>
              </a:path>
              <a:path w="92710" h="17145">
                <a:moveTo>
                  <a:pt x="13646" y="0"/>
                </a:moveTo>
                <a:lnTo>
                  <a:pt x="9599" y="0"/>
                </a:lnTo>
                <a:lnTo>
                  <a:pt x="9599" y="14514"/>
                </a:lnTo>
                <a:lnTo>
                  <a:pt x="13392" y="14514"/>
                </a:lnTo>
                <a:lnTo>
                  <a:pt x="16800" y="11107"/>
                </a:lnTo>
                <a:lnTo>
                  <a:pt x="16800" y="3154"/>
                </a:lnTo>
                <a:lnTo>
                  <a:pt x="13646" y="0"/>
                </a:lnTo>
                <a:close/>
              </a:path>
              <a:path w="92710" h="17145">
                <a:moveTo>
                  <a:pt x="16281" y="0"/>
                </a:moveTo>
                <a:lnTo>
                  <a:pt x="13646" y="0"/>
                </a:lnTo>
                <a:lnTo>
                  <a:pt x="16800" y="3154"/>
                </a:lnTo>
                <a:lnTo>
                  <a:pt x="16800" y="11107"/>
                </a:lnTo>
                <a:lnTo>
                  <a:pt x="13392" y="14514"/>
                </a:lnTo>
                <a:lnTo>
                  <a:pt x="16027" y="14514"/>
                </a:lnTo>
                <a:lnTo>
                  <a:pt x="19434" y="11107"/>
                </a:lnTo>
                <a:lnTo>
                  <a:pt x="19434" y="3154"/>
                </a:lnTo>
                <a:lnTo>
                  <a:pt x="16281" y="0"/>
                </a:lnTo>
                <a:close/>
              </a:path>
              <a:path w="92710" h="17145">
                <a:moveTo>
                  <a:pt x="88925" y="1767"/>
                </a:moveTo>
                <a:lnTo>
                  <a:pt x="81268" y="1767"/>
                </a:lnTo>
                <a:lnTo>
                  <a:pt x="54600" y="2734"/>
                </a:lnTo>
                <a:lnTo>
                  <a:pt x="89936" y="2734"/>
                </a:lnTo>
                <a:lnTo>
                  <a:pt x="88925" y="1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1" name="object 111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233104" y="5343471"/>
            <a:ext cx="130443" cy="93754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427431" y="5327953"/>
            <a:ext cx="15883" cy="92852"/>
          </a:xfrm>
          <a:custGeom>
            <a:avLst/>
            <a:gdLst/>
            <a:ahLst/>
            <a:cxnLst/>
            <a:rect l="l" t="t" r="r" b="b"/>
            <a:pathLst>
              <a:path w="24764" h="144779">
                <a:moveTo>
                  <a:pt x="3145" y="12562"/>
                </a:moveTo>
                <a:lnTo>
                  <a:pt x="3185" y="13336"/>
                </a:lnTo>
                <a:lnTo>
                  <a:pt x="4803" y="21741"/>
                </a:lnTo>
                <a:lnTo>
                  <a:pt x="6059" y="27466"/>
                </a:lnTo>
                <a:lnTo>
                  <a:pt x="6328" y="28821"/>
                </a:lnTo>
                <a:lnTo>
                  <a:pt x="6929" y="33214"/>
                </a:lnTo>
                <a:lnTo>
                  <a:pt x="7023" y="34533"/>
                </a:lnTo>
                <a:lnTo>
                  <a:pt x="7105" y="35680"/>
                </a:lnTo>
                <a:lnTo>
                  <a:pt x="7605" y="45477"/>
                </a:lnTo>
                <a:lnTo>
                  <a:pt x="7702" y="48975"/>
                </a:lnTo>
                <a:lnTo>
                  <a:pt x="7801" y="84721"/>
                </a:lnTo>
                <a:lnTo>
                  <a:pt x="7599" y="89147"/>
                </a:lnTo>
                <a:lnTo>
                  <a:pt x="2266" y="121203"/>
                </a:lnTo>
                <a:lnTo>
                  <a:pt x="1948" y="122985"/>
                </a:lnTo>
                <a:lnTo>
                  <a:pt x="1864" y="123461"/>
                </a:lnTo>
                <a:lnTo>
                  <a:pt x="1777" y="123976"/>
                </a:lnTo>
                <a:lnTo>
                  <a:pt x="1680" y="124566"/>
                </a:lnTo>
                <a:lnTo>
                  <a:pt x="533" y="129409"/>
                </a:lnTo>
                <a:lnTo>
                  <a:pt x="354" y="130249"/>
                </a:lnTo>
                <a:lnTo>
                  <a:pt x="137" y="131964"/>
                </a:lnTo>
                <a:lnTo>
                  <a:pt x="36" y="132765"/>
                </a:lnTo>
                <a:lnTo>
                  <a:pt x="0" y="136605"/>
                </a:lnTo>
                <a:lnTo>
                  <a:pt x="2606" y="140834"/>
                </a:lnTo>
                <a:lnTo>
                  <a:pt x="4265" y="141998"/>
                </a:lnTo>
                <a:lnTo>
                  <a:pt x="7359" y="143079"/>
                </a:lnTo>
                <a:lnTo>
                  <a:pt x="7604" y="143079"/>
                </a:lnTo>
                <a:lnTo>
                  <a:pt x="9001" y="143290"/>
                </a:lnTo>
                <a:lnTo>
                  <a:pt x="12541" y="144526"/>
                </a:lnTo>
                <a:lnTo>
                  <a:pt x="16648" y="142546"/>
                </a:lnTo>
                <a:lnTo>
                  <a:pt x="19269" y="135037"/>
                </a:lnTo>
                <a:lnTo>
                  <a:pt x="18469" y="133377"/>
                </a:lnTo>
                <a:lnTo>
                  <a:pt x="14474" y="133377"/>
                </a:lnTo>
                <a:lnTo>
                  <a:pt x="14558" y="132765"/>
                </a:lnTo>
                <a:lnTo>
                  <a:pt x="14119" y="131964"/>
                </a:lnTo>
                <a:lnTo>
                  <a:pt x="13002" y="130249"/>
                </a:lnTo>
                <a:lnTo>
                  <a:pt x="11893" y="129409"/>
                </a:lnTo>
                <a:lnTo>
                  <a:pt x="15329" y="129409"/>
                </a:lnTo>
                <a:lnTo>
                  <a:pt x="15807" y="127396"/>
                </a:lnTo>
                <a:lnTo>
                  <a:pt x="16297" y="124566"/>
                </a:lnTo>
                <a:lnTo>
                  <a:pt x="16399" y="123976"/>
                </a:lnTo>
                <a:lnTo>
                  <a:pt x="22216" y="84721"/>
                </a:lnTo>
                <a:lnTo>
                  <a:pt x="22108" y="48975"/>
                </a:lnTo>
                <a:lnTo>
                  <a:pt x="22025" y="45477"/>
                </a:lnTo>
                <a:lnTo>
                  <a:pt x="21524" y="35680"/>
                </a:lnTo>
                <a:lnTo>
                  <a:pt x="21465" y="34533"/>
                </a:lnTo>
                <a:lnTo>
                  <a:pt x="21371" y="33214"/>
                </a:lnTo>
                <a:lnTo>
                  <a:pt x="21271" y="31808"/>
                </a:lnTo>
                <a:lnTo>
                  <a:pt x="20525" y="26362"/>
                </a:lnTo>
                <a:lnTo>
                  <a:pt x="20201" y="24728"/>
                </a:lnTo>
                <a:lnTo>
                  <a:pt x="19842" y="23077"/>
                </a:lnTo>
                <a:lnTo>
                  <a:pt x="18003" y="23077"/>
                </a:lnTo>
                <a:lnTo>
                  <a:pt x="13456" y="22741"/>
                </a:lnTo>
                <a:lnTo>
                  <a:pt x="10280" y="19058"/>
                </a:lnTo>
                <a:lnTo>
                  <a:pt x="7246" y="15350"/>
                </a:lnTo>
                <a:lnTo>
                  <a:pt x="5933" y="15350"/>
                </a:lnTo>
                <a:lnTo>
                  <a:pt x="3145" y="12562"/>
                </a:lnTo>
                <a:close/>
              </a:path>
              <a:path w="24764" h="144779">
                <a:moveTo>
                  <a:pt x="15337" y="130249"/>
                </a:moveTo>
                <a:lnTo>
                  <a:pt x="15129" y="130249"/>
                </a:lnTo>
                <a:lnTo>
                  <a:pt x="14548" y="132765"/>
                </a:lnTo>
                <a:lnTo>
                  <a:pt x="14474" y="133377"/>
                </a:lnTo>
                <a:lnTo>
                  <a:pt x="18469" y="133377"/>
                </a:lnTo>
                <a:lnTo>
                  <a:pt x="17289" y="130931"/>
                </a:lnTo>
                <a:lnTo>
                  <a:pt x="15337" y="130249"/>
                </a:lnTo>
                <a:close/>
              </a:path>
              <a:path w="24764" h="144779">
                <a:moveTo>
                  <a:pt x="12930" y="129409"/>
                </a:moveTo>
                <a:lnTo>
                  <a:pt x="11893" y="129409"/>
                </a:lnTo>
                <a:lnTo>
                  <a:pt x="13002" y="130249"/>
                </a:lnTo>
                <a:lnTo>
                  <a:pt x="14640" y="132765"/>
                </a:lnTo>
                <a:lnTo>
                  <a:pt x="14721" y="131964"/>
                </a:lnTo>
                <a:lnTo>
                  <a:pt x="15129" y="130249"/>
                </a:lnTo>
                <a:lnTo>
                  <a:pt x="15337" y="130249"/>
                </a:lnTo>
                <a:lnTo>
                  <a:pt x="12930" y="129409"/>
                </a:lnTo>
                <a:close/>
              </a:path>
              <a:path w="24764" h="144779">
                <a:moveTo>
                  <a:pt x="15329" y="129409"/>
                </a:moveTo>
                <a:lnTo>
                  <a:pt x="12930" y="129409"/>
                </a:lnTo>
                <a:lnTo>
                  <a:pt x="15337" y="130249"/>
                </a:lnTo>
                <a:lnTo>
                  <a:pt x="15129" y="130249"/>
                </a:lnTo>
                <a:lnTo>
                  <a:pt x="15329" y="129409"/>
                </a:lnTo>
                <a:close/>
              </a:path>
              <a:path w="24764" h="144779">
                <a:moveTo>
                  <a:pt x="6280" y="14187"/>
                </a:moveTo>
                <a:lnTo>
                  <a:pt x="10280" y="19058"/>
                </a:lnTo>
                <a:lnTo>
                  <a:pt x="13456" y="22741"/>
                </a:lnTo>
                <a:lnTo>
                  <a:pt x="18003" y="23077"/>
                </a:lnTo>
                <a:lnTo>
                  <a:pt x="19552" y="21741"/>
                </a:lnTo>
                <a:lnTo>
                  <a:pt x="18969" y="19058"/>
                </a:lnTo>
                <a:lnTo>
                  <a:pt x="18843" y="18478"/>
                </a:lnTo>
                <a:lnTo>
                  <a:pt x="18737" y="17993"/>
                </a:lnTo>
                <a:lnTo>
                  <a:pt x="18430" y="16277"/>
                </a:lnTo>
                <a:lnTo>
                  <a:pt x="18238" y="15350"/>
                </a:lnTo>
                <a:lnTo>
                  <a:pt x="9418" y="15350"/>
                </a:lnTo>
                <a:lnTo>
                  <a:pt x="7089" y="14671"/>
                </a:lnTo>
                <a:lnTo>
                  <a:pt x="6280" y="14187"/>
                </a:lnTo>
                <a:close/>
              </a:path>
              <a:path w="24764" h="144779">
                <a:moveTo>
                  <a:pt x="19552" y="21741"/>
                </a:moveTo>
                <a:lnTo>
                  <a:pt x="18003" y="23077"/>
                </a:lnTo>
                <a:lnTo>
                  <a:pt x="19842" y="23077"/>
                </a:lnTo>
                <a:lnTo>
                  <a:pt x="19552" y="21741"/>
                </a:lnTo>
                <a:close/>
              </a:path>
              <a:path w="24764" h="144779">
                <a:moveTo>
                  <a:pt x="17087" y="4634"/>
                </a:moveTo>
                <a:lnTo>
                  <a:pt x="17120" y="9956"/>
                </a:lnTo>
                <a:lnTo>
                  <a:pt x="18430" y="16277"/>
                </a:lnTo>
                <a:lnTo>
                  <a:pt x="18737" y="17993"/>
                </a:lnTo>
                <a:lnTo>
                  <a:pt x="19552" y="21741"/>
                </a:lnTo>
                <a:lnTo>
                  <a:pt x="23897" y="17993"/>
                </a:lnTo>
                <a:lnTo>
                  <a:pt x="24144" y="16277"/>
                </a:lnTo>
                <a:lnTo>
                  <a:pt x="24262" y="14671"/>
                </a:lnTo>
                <a:lnTo>
                  <a:pt x="24361" y="13336"/>
                </a:lnTo>
                <a:lnTo>
                  <a:pt x="21458" y="9956"/>
                </a:lnTo>
                <a:lnTo>
                  <a:pt x="17087" y="4634"/>
                </a:lnTo>
                <a:close/>
              </a:path>
              <a:path w="24764" h="144779">
                <a:moveTo>
                  <a:pt x="8689" y="0"/>
                </a:moveTo>
                <a:lnTo>
                  <a:pt x="3680" y="3679"/>
                </a:lnTo>
                <a:lnTo>
                  <a:pt x="2960" y="5294"/>
                </a:lnTo>
                <a:lnTo>
                  <a:pt x="2644" y="7094"/>
                </a:lnTo>
                <a:lnTo>
                  <a:pt x="2748" y="11101"/>
                </a:lnTo>
                <a:lnTo>
                  <a:pt x="2937" y="12061"/>
                </a:lnTo>
                <a:lnTo>
                  <a:pt x="3009" y="12426"/>
                </a:lnTo>
                <a:lnTo>
                  <a:pt x="5933" y="15350"/>
                </a:lnTo>
                <a:lnTo>
                  <a:pt x="7248" y="15350"/>
                </a:lnTo>
                <a:lnTo>
                  <a:pt x="6263" y="14187"/>
                </a:lnTo>
                <a:lnTo>
                  <a:pt x="5937" y="13939"/>
                </a:lnTo>
                <a:lnTo>
                  <a:pt x="14034" y="13939"/>
                </a:lnTo>
                <a:lnTo>
                  <a:pt x="16915" y="8564"/>
                </a:lnTo>
                <a:lnTo>
                  <a:pt x="17044" y="8564"/>
                </a:lnTo>
                <a:lnTo>
                  <a:pt x="17044" y="4634"/>
                </a:lnTo>
                <a:lnTo>
                  <a:pt x="16375" y="3808"/>
                </a:lnTo>
                <a:lnTo>
                  <a:pt x="14419" y="2279"/>
                </a:lnTo>
                <a:lnTo>
                  <a:pt x="11521" y="533"/>
                </a:lnTo>
                <a:lnTo>
                  <a:pt x="8689" y="0"/>
                </a:lnTo>
                <a:close/>
              </a:path>
              <a:path w="24764" h="144779">
                <a:moveTo>
                  <a:pt x="13999" y="13939"/>
                </a:moveTo>
                <a:lnTo>
                  <a:pt x="5937" y="13939"/>
                </a:lnTo>
                <a:lnTo>
                  <a:pt x="6280" y="14187"/>
                </a:lnTo>
                <a:lnTo>
                  <a:pt x="7089" y="14671"/>
                </a:lnTo>
                <a:lnTo>
                  <a:pt x="9418" y="15350"/>
                </a:lnTo>
                <a:lnTo>
                  <a:pt x="11125" y="15350"/>
                </a:lnTo>
                <a:lnTo>
                  <a:pt x="13999" y="13939"/>
                </a:lnTo>
                <a:close/>
              </a:path>
              <a:path w="24764" h="144779">
                <a:moveTo>
                  <a:pt x="16992" y="9126"/>
                </a:moveTo>
                <a:lnTo>
                  <a:pt x="16826" y="9588"/>
                </a:lnTo>
                <a:lnTo>
                  <a:pt x="16761" y="9956"/>
                </a:lnTo>
                <a:lnTo>
                  <a:pt x="16676" y="10440"/>
                </a:lnTo>
                <a:lnTo>
                  <a:pt x="16560" y="11101"/>
                </a:lnTo>
                <a:lnTo>
                  <a:pt x="15971" y="12426"/>
                </a:lnTo>
                <a:lnTo>
                  <a:pt x="15910" y="12562"/>
                </a:lnTo>
                <a:lnTo>
                  <a:pt x="13999" y="13939"/>
                </a:lnTo>
                <a:lnTo>
                  <a:pt x="11125" y="15350"/>
                </a:lnTo>
                <a:lnTo>
                  <a:pt x="13754" y="15350"/>
                </a:lnTo>
                <a:lnTo>
                  <a:pt x="17044" y="12061"/>
                </a:lnTo>
                <a:lnTo>
                  <a:pt x="16992" y="9126"/>
                </a:lnTo>
                <a:close/>
              </a:path>
              <a:path w="24764" h="144779">
                <a:moveTo>
                  <a:pt x="17120" y="9956"/>
                </a:moveTo>
                <a:lnTo>
                  <a:pt x="17044" y="12061"/>
                </a:lnTo>
                <a:lnTo>
                  <a:pt x="13754" y="15350"/>
                </a:lnTo>
                <a:lnTo>
                  <a:pt x="18238" y="15350"/>
                </a:lnTo>
                <a:lnTo>
                  <a:pt x="17357" y="11101"/>
                </a:lnTo>
                <a:lnTo>
                  <a:pt x="17248" y="10572"/>
                </a:lnTo>
                <a:lnTo>
                  <a:pt x="17221" y="10440"/>
                </a:lnTo>
                <a:lnTo>
                  <a:pt x="17120" y="9956"/>
                </a:lnTo>
                <a:close/>
              </a:path>
              <a:path w="24764" h="144779">
                <a:moveTo>
                  <a:pt x="2748" y="11101"/>
                </a:moveTo>
                <a:lnTo>
                  <a:pt x="2644" y="12061"/>
                </a:lnTo>
                <a:lnTo>
                  <a:pt x="3009" y="12426"/>
                </a:lnTo>
                <a:lnTo>
                  <a:pt x="2748" y="11101"/>
                </a:lnTo>
                <a:close/>
              </a:path>
              <a:path w="24764" h="144779">
                <a:moveTo>
                  <a:pt x="7485" y="883"/>
                </a:moveTo>
                <a:lnTo>
                  <a:pt x="5867" y="883"/>
                </a:lnTo>
                <a:lnTo>
                  <a:pt x="2644" y="4108"/>
                </a:lnTo>
                <a:lnTo>
                  <a:pt x="2644" y="7094"/>
                </a:lnTo>
                <a:lnTo>
                  <a:pt x="2960" y="5294"/>
                </a:lnTo>
                <a:lnTo>
                  <a:pt x="3622" y="3808"/>
                </a:lnTo>
                <a:lnTo>
                  <a:pt x="3680" y="3679"/>
                </a:lnTo>
                <a:lnTo>
                  <a:pt x="7485" y="883"/>
                </a:lnTo>
                <a:close/>
              </a:path>
              <a:path w="24764" h="144779">
                <a:moveTo>
                  <a:pt x="13820" y="883"/>
                </a:moveTo>
                <a:lnTo>
                  <a:pt x="12103" y="883"/>
                </a:lnTo>
                <a:lnTo>
                  <a:pt x="14419" y="2279"/>
                </a:lnTo>
                <a:lnTo>
                  <a:pt x="16375" y="3808"/>
                </a:lnTo>
                <a:lnTo>
                  <a:pt x="17087" y="4634"/>
                </a:lnTo>
                <a:lnTo>
                  <a:pt x="17044" y="4108"/>
                </a:lnTo>
                <a:lnTo>
                  <a:pt x="13820" y="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3" name="object 11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517569" y="5336389"/>
            <a:ext cx="138320" cy="71706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5703573" y="5313837"/>
            <a:ext cx="23620" cy="109549"/>
          </a:xfrm>
          <a:custGeom>
            <a:avLst/>
            <a:gdLst/>
            <a:ahLst/>
            <a:cxnLst/>
            <a:rect l="l" t="t" r="r" b="b"/>
            <a:pathLst>
              <a:path w="36830" h="170815">
                <a:moveTo>
                  <a:pt x="22171" y="23620"/>
                </a:moveTo>
                <a:lnTo>
                  <a:pt x="21352" y="61711"/>
                </a:lnTo>
                <a:lnTo>
                  <a:pt x="13224" y="103624"/>
                </a:lnTo>
                <a:lnTo>
                  <a:pt x="9907" y="116846"/>
                </a:lnTo>
                <a:lnTo>
                  <a:pt x="8373" y="123351"/>
                </a:lnTo>
                <a:lnTo>
                  <a:pt x="5561" y="135775"/>
                </a:lnTo>
                <a:lnTo>
                  <a:pt x="3449" y="144383"/>
                </a:lnTo>
                <a:lnTo>
                  <a:pt x="2867" y="147231"/>
                </a:lnTo>
                <a:lnTo>
                  <a:pt x="2496" y="149230"/>
                </a:lnTo>
                <a:lnTo>
                  <a:pt x="1104" y="154567"/>
                </a:lnTo>
                <a:lnTo>
                  <a:pt x="612" y="156669"/>
                </a:lnTo>
                <a:lnTo>
                  <a:pt x="0" y="161792"/>
                </a:lnTo>
                <a:lnTo>
                  <a:pt x="372" y="164645"/>
                </a:lnTo>
                <a:lnTo>
                  <a:pt x="4975" y="169664"/>
                </a:lnTo>
                <a:lnTo>
                  <a:pt x="7659" y="170306"/>
                </a:lnTo>
                <a:lnTo>
                  <a:pt x="10698" y="170167"/>
                </a:lnTo>
                <a:lnTo>
                  <a:pt x="11664" y="170167"/>
                </a:lnTo>
                <a:lnTo>
                  <a:pt x="12987" y="169950"/>
                </a:lnTo>
                <a:lnTo>
                  <a:pt x="16556" y="169245"/>
                </a:lnTo>
                <a:lnTo>
                  <a:pt x="15063" y="169245"/>
                </a:lnTo>
                <a:lnTo>
                  <a:pt x="21452" y="168953"/>
                </a:lnTo>
                <a:lnTo>
                  <a:pt x="24524" y="165585"/>
                </a:lnTo>
                <a:lnTo>
                  <a:pt x="24350" y="161792"/>
                </a:lnTo>
                <a:lnTo>
                  <a:pt x="24269" y="160025"/>
                </a:lnTo>
                <a:lnTo>
                  <a:pt x="14714" y="160025"/>
                </a:lnTo>
                <a:lnTo>
                  <a:pt x="14663" y="158922"/>
                </a:lnTo>
                <a:lnTo>
                  <a:pt x="12002" y="156022"/>
                </a:lnTo>
                <a:lnTo>
                  <a:pt x="11149" y="155783"/>
                </a:lnTo>
                <a:lnTo>
                  <a:pt x="10400" y="155783"/>
                </a:lnTo>
                <a:lnTo>
                  <a:pt x="14530" y="154967"/>
                </a:lnTo>
                <a:lnTo>
                  <a:pt x="15481" y="154811"/>
                </a:lnTo>
                <a:lnTo>
                  <a:pt x="15923" y="154811"/>
                </a:lnTo>
                <a:lnTo>
                  <a:pt x="16570" y="152322"/>
                </a:lnTo>
                <a:lnTo>
                  <a:pt x="16808" y="151014"/>
                </a:lnTo>
                <a:lnTo>
                  <a:pt x="17501" y="147540"/>
                </a:lnTo>
                <a:lnTo>
                  <a:pt x="19574" y="139094"/>
                </a:lnTo>
                <a:lnTo>
                  <a:pt x="22861" y="124608"/>
                </a:lnTo>
                <a:lnTo>
                  <a:pt x="24179" y="119127"/>
                </a:lnTo>
                <a:lnTo>
                  <a:pt x="27219" y="107016"/>
                </a:lnTo>
                <a:lnTo>
                  <a:pt x="30280" y="94046"/>
                </a:lnTo>
                <a:lnTo>
                  <a:pt x="36556" y="52217"/>
                </a:lnTo>
                <a:lnTo>
                  <a:pt x="36561" y="26838"/>
                </a:lnTo>
                <a:lnTo>
                  <a:pt x="25389" y="26838"/>
                </a:lnTo>
                <a:lnTo>
                  <a:pt x="22171" y="23620"/>
                </a:lnTo>
                <a:close/>
              </a:path>
              <a:path w="36830" h="170815">
                <a:moveTo>
                  <a:pt x="20791" y="154567"/>
                </a:moveTo>
                <a:lnTo>
                  <a:pt x="15481" y="154811"/>
                </a:lnTo>
                <a:lnTo>
                  <a:pt x="14530" y="154967"/>
                </a:lnTo>
                <a:lnTo>
                  <a:pt x="10400" y="155783"/>
                </a:lnTo>
                <a:lnTo>
                  <a:pt x="11149" y="155783"/>
                </a:lnTo>
                <a:lnTo>
                  <a:pt x="12002" y="156022"/>
                </a:lnTo>
                <a:lnTo>
                  <a:pt x="14663" y="158922"/>
                </a:lnTo>
                <a:lnTo>
                  <a:pt x="14714" y="160025"/>
                </a:lnTo>
                <a:lnTo>
                  <a:pt x="14806" y="159245"/>
                </a:lnTo>
                <a:lnTo>
                  <a:pt x="15052" y="158158"/>
                </a:lnTo>
                <a:lnTo>
                  <a:pt x="15838" y="155138"/>
                </a:lnTo>
                <a:lnTo>
                  <a:pt x="15923" y="154811"/>
                </a:lnTo>
                <a:lnTo>
                  <a:pt x="21058" y="154811"/>
                </a:lnTo>
                <a:lnTo>
                  <a:pt x="20791" y="154567"/>
                </a:lnTo>
                <a:close/>
              </a:path>
              <a:path w="36830" h="170815">
                <a:moveTo>
                  <a:pt x="21058" y="154811"/>
                </a:moveTo>
                <a:lnTo>
                  <a:pt x="15923" y="154811"/>
                </a:lnTo>
                <a:lnTo>
                  <a:pt x="15052" y="158158"/>
                </a:lnTo>
                <a:lnTo>
                  <a:pt x="14879" y="158922"/>
                </a:lnTo>
                <a:lnTo>
                  <a:pt x="14806" y="159245"/>
                </a:lnTo>
                <a:lnTo>
                  <a:pt x="14714" y="160025"/>
                </a:lnTo>
                <a:lnTo>
                  <a:pt x="24269" y="160025"/>
                </a:lnTo>
                <a:lnTo>
                  <a:pt x="24159" y="157640"/>
                </a:lnTo>
                <a:lnTo>
                  <a:pt x="21058" y="154811"/>
                </a:lnTo>
                <a:close/>
              </a:path>
              <a:path w="36830" h="170815">
                <a:moveTo>
                  <a:pt x="22169" y="13578"/>
                </a:moveTo>
                <a:lnTo>
                  <a:pt x="22171" y="23620"/>
                </a:lnTo>
                <a:lnTo>
                  <a:pt x="25389" y="26838"/>
                </a:lnTo>
                <a:lnTo>
                  <a:pt x="33342" y="26838"/>
                </a:lnTo>
                <a:lnTo>
                  <a:pt x="36562" y="23620"/>
                </a:lnTo>
                <a:lnTo>
                  <a:pt x="36563" y="16799"/>
                </a:lnTo>
                <a:lnTo>
                  <a:pt x="25389" y="16799"/>
                </a:lnTo>
                <a:lnTo>
                  <a:pt x="22169" y="13578"/>
                </a:lnTo>
                <a:close/>
              </a:path>
              <a:path w="36830" h="170815">
                <a:moveTo>
                  <a:pt x="36562" y="23620"/>
                </a:moveTo>
                <a:lnTo>
                  <a:pt x="33342" y="26838"/>
                </a:lnTo>
                <a:lnTo>
                  <a:pt x="36561" y="26838"/>
                </a:lnTo>
                <a:lnTo>
                  <a:pt x="36562" y="23620"/>
                </a:lnTo>
                <a:close/>
              </a:path>
              <a:path w="36830" h="170815">
                <a:moveTo>
                  <a:pt x="33342" y="2399"/>
                </a:moveTo>
                <a:lnTo>
                  <a:pt x="25389" y="2399"/>
                </a:lnTo>
                <a:lnTo>
                  <a:pt x="22166" y="5623"/>
                </a:lnTo>
                <a:lnTo>
                  <a:pt x="22169" y="13578"/>
                </a:lnTo>
                <a:lnTo>
                  <a:pt x="25389" y="16799"/>
                </a:lnTo>
                <a:lnTo>
                  <a:pt x="33342" y="16799"/>
                </a:lnTo>
                <a:lnTo>
                  <a:pt x="36564" y="13578"/>
                </a:lnTo>
                <a:lnTo>
                  <a:pt x="36566" y="5623"/>
                </a:lnTo>
                <a:lnTo>
                  <a:pt x="33342" y="2399"/>
                </a:lnTo>
                <a:close/>
              </a:path>
              <a:path w="36830" h="170815">
                <a:moveTo>
                  <a:pt x="36564" y="13578"/>
                </a:moveTo>
                <a:lnTo>
                  <a:pt x="33342" y="16799"/>
                </a:lnTo>
                <a:lnTo>
                  <a:pt x="36563" y="16799"/>
                </a:lnTo>
                <a:lnTo>
                  <a:pt x="36564" y="13578"/>
                </a:lnTo>
                <a:close/>
              </a:path>
              <a:path w="36830" h="170815">
                <a:moveTo>
                  <a:pt x="36567" y="0"/>
                </a:moveTo>
                <a:lnTo>
                  <a:pt x="22166" y="0"/>
                </a:lnTo>
                <a:lnTo>
                  <a:pt x="22166" y="5623"/>
                </a:lnTo>
                <a:lnTo>
                  <a:pt x="25389" y="2399"/>
                </a:lnTo>
                <a:lnTo>
                  <a:pt x="36566" y="2399"/>
                </a:lnTo>
                <a:lnTo>
                  <a:pt x="36567" y="0"/>
                </a:lnTo>
                <a:close/>
              </a:path>
              <a:path w="36830" h="170815">
                <a:moveTo>
                  <a:pt x="36566" y="2399"/>
                </a:moveTo>
                <a:lnTo>
                  <a:pt x="33342" y="2399"/>
                </a:lnTo>
                <a:lnTo>
                  <a:pt x="36567" y="5623"/>
                </a:lnTo>
                <a:lnTo>
                  <a:pt x="36566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5" name="object 115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803005" y="5365525"/>
            <a:ext cx="382130" cy="95212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260779" y="5330458"/>
            <a:ext cx="18548" cy="9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8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B29D6-D63C-4180-9601-465FB07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of Clustering in Data Mining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320D74-F8F9-4875-9972-8CF0EDDE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Scalability</a:t>
            </a:r>
          </a:p>
          <a:p>
            <a:pPr algn="just"/>
            <a:r>
              <a:rPr lang="en-US" dirty="0"/>
              <a:t>Ability to deal with different types of attributes</a:t>
            </a:r>
          </a:p>
          <a:p>
            <a:pPr algn="just"/>
            <a:r>
              <a:rPr lang="en-US" dirty="0"/>
              <a:t>Discovery of clusters with arbitrary shape</a:t>
            </a:r>
          </a:p>
          <a:p>
            <a:pPr algn="just"/>
            <a:r>
              <a:rPr lang="en-US" dirty="0"/>
              <a:t>Minimal requirements for domain knowledge to determine input parameters</a:t>
            </a:r>
          </a:p>
          <a:p>
            <a:pPr algn="just"/>
            <a:r>
              <a:rPr lang="en-US" dirty="0"/>
              <a:t>Able to deal with noise and outliers</a:t>
            </a:r>
          </a:p>
          <a:p>
            <a:pPr algn="just"/>
            <a:r>
              <a:rPr lang="en-US" dirty="0"/>
              <a:t>Insensitive to order of input records</a:t>
            </a:r>
          </a:p>
          <a:p>
            <a:pPr algn="just"/>
            <a:r>
              <a:rPr lang="en-US" dirty="0"/>
              <a:t>High dimensionality</a:t>
            </a:r>
          </a:p>
          <a:p>
            <a:pPr algn="just"/>
            <a:r>
              <a:rPr lang="en-US" dirty="0"/>
              <a:t>Incorporation of user-specified constraints</a:t>
            </a:r>
          </a:p>
          <a:p>
            <a:pPr algn="just"/>
            <a:r>
              <a:rPr lang="en-US" dirty="0"/>
              <a:t>Interpretability and usability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2C9D51-737E-4263-91E1-F805B59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74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3788" y="650445"/>
            <a:ext cx="106624" cy="1183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8264" y="824904"/>
            <a:ext cx="114113" cy="1064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7498" y="996502"/>
            <a:ext cx="131117" cy="1214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4762" y="1174732"/>
            <a:ext cx="118693" cy="1205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9761" y="1339236"/>
            <a:ext cx="116499" cy="123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43619" y="1516485"/>
            <a:ext cx="115949" cy="1233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52059" y="1692914"/>
            <a:ext cx="135773" cy="2912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62227" y="2032836"/>
            <a:ext cx="121268" cy="1271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60124" y="2203646"/>
            <a:ext cx="152901" cy="1202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6562" y="2388365"/>
            <a:ext cx="141454" cy="1077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4642" y="2553964"/>
            <a:ext cx="161199" cy="1299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53867" y="477540"/>
            <a:ext cx="72932" cy="1081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7873" y="480773"/>
            <a:ext cx="121058" cy="1188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33489" y="485415"/>
            <a:ext cx="119714" cy="1240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99819" y="1160328"/>
            <a:ext cx="101144" cy="828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08961" y="1345022"/>
            <a:ext cx="100516" cy="8020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016413" y="1521386"/>
            <a:ext cx="21991" cy="81041"/>
          </a:xfrm>
          <a:custGeom>
            <a:avLst/>
            <a:gdLst/>
            <a:ahLst/>
            <a:cxnLst/>
            <a:rect l="l" t="t" r="r" b="b"/>
            <a:pathLst>
              <a:path w="34289" h="126364">
                <a:moveTo>
                  <a:pt x="7777" y="24707"/>
                </a:moveTo>
                <a:lnTo>
                  <a:pt x="7680" y="54237"/>
                </a:lnTo>
                <a:lnTo>
                  <a:pt x="7147" y="58851"/>
                </a:lnTo>
                <a:lnTo>
                  <a:pt x="6445" y="64203"/>
                </a:lnTo>
                <a:lnTo>
                  <a:pt x="5312" y="71241"/>
                </a:lnTo>
                <a:lnTo>
                  <a:pt x="4777" y="74919"/>
                </a:lnTo>
                <a:lnTo>
                  <a:pt x="4187" y="79932"/>
                </a:lnTo>
                <a:lnTo>
                  <a:pt x="3531" y="84809"/>
                </a:lnTo>
                <a:lnTo>
                  <a:pt x="2089" y="92791"/>
                </a:lnTo>
                <a:lnTo>
                  <a:pt x="1770" y="95076"/>
                </a:lnTo>
                <a:lnTo>
                  <a:pt x="1694" y="95620"/>
                </a:lnTo>
                <a:lnTo>
                  <a:pt x="1619" y="96155"/>
                </a:lnTo>
                <a:lnTo>
                  <a:pt x="1506" y="96967"/>
                </a:lnTo>
                <a:lnTo>
                  <a:pt x="0" y="118332"/>
                </a:lnTo>
                <a:lnTo>
                  <a:pt x="154" y="119421"/>
                </a:lnTo>
                <a:lnTo>
                  <a:pt x="934" y="121436"/>
                </a:lnTo>
                <a:lnTo>
                  <a:pt x="1259" y="122107"/>
                </a:lnTo>
                <a:lnTo>
                  <a:pt x="3332" y="124875"/>
                </a:lnTo>
                <a:lnTo>
                  <a:pt x="5601" y="126243"/>
                </a:lnTo>
                <a:lnTo>
                  <a:pt x="12612" y="125882"/>
                </a:lnTo>
                <a:lnTo>
                  <a:pt x="13834" y="124556"/>
                </a:lnTo>
                <a:lnTo>
                  <a:pt x="19531" y="116845"/>
                </a:lnTo>
                <a:lnTo>
                  <a:pt x="14439" y="116845"/>
                </a:lnTo>
                <a:lnTo>
                  <a:pt x="14461" y="116489"/>
                </a:lnTo>
                <a:lnTo>
                  <a:pt x="13920" y="115092"/>
                </a:lnTo>
                <a:lnTo>
                  <a:pt x="13780" y="114804"/>
                </a:lnTo>
                <a:lnTo>
                  <a:pt x="12268" y="112784"/>
                </a:lnTo>
                <a:lnTo>
                  <a:pt x="4481" y="112784"/>
                </a:lnTo>
                <a:lnTo>
                  <a:pt x="4947" y="112279"/>
                </a:lnTo>
                <a:lnTo>
                  <a:pt x="16233" y="95620"/>
                </a:lnTo>
                <a:lnTo>
                  <a:pt x="16309" y="95076"/>
                </a:lnTo>
                <a:lnTo>
                  <a:pt x="17555" y="88247"/>
                </a:lnTo>
                <a:lnTo>
                  <a:pt x="18045" y="85105"/>
                </a:lnTo>
                <a:lnTo>
                  <a:pt x="18934" y="77784"/>
                </a:lnTo>
                <a:lnTo>
                  <a:pt x="19239" y="75477"/>
                </a:lnTo>
                <a:lnTo>
                  <a:pt x="22271" y="26380"/>
                </a:lnTo>
                <a:lnTo>
                  <a:pt x="9450" y="26380"/>
                </a:lnTo>
                <a:lnTo>
                  <a:pt x="7777" y="24707"/>
                </a:lnTo>
                <a:close/>
              </a:path>
              <a:path w="34289" h="126364">
                <a:moveTo>
                  <a:pt x="26603" y="87240"/>
                </a:moveTo>
                <a:lnTo>
                  <a:pt x="15132" y="106032"/>
                </a:lnTo>
                <a:lnTo>
                  <a:pt x="15083" y="106591"/>
                </a:lnTo>
                <a:lnTo>
                  <a:pt x="14439" y="116845"/>
                </a:lnTo>
                <a:lnTo>
                  <a:pt x="19531" y="116845"/>
                </a:lnTo>
                <a:lnTo>
                  <a:pt x="19794" y="116489"/>
                </a:lnTo>
                <a:lnTo>
                  <a:pt x="23130" y="111580"/>
                </a:lnTo>
                <a:lnTo>
                  <a:pt x="28331" y="103860"/>
                </a:lnTo>
                <a:lnTo>
                  <a:pt x="29794" y="101730"/>
                </a:lnTo>
                <a:lnTo>
                  <a:pt x="33677" y="96473"/>
                </a:lnTo>
                <a:lnTo>
                  <a:pt x="33217" y="93409"/>
                </a:lnTo>
                <a:lnTo>
                  <a:pt x="33124" y="92791"/>
                </a:lnTo>
                <a:lnTo>
                  <a:pt x="33000" y="91965"/>
                </a:lnTo>
                <a:lnTo>
                  <a:pt x="26603" y="87240"/>
                </a:lnTo>
                <a:close/>
              </a:path>
              <a:path w="34289" h="126364">
                <a:moveTo>
                  <a:pt x="14716" y="111580"/>
                </a:moveTo>
                <a:lnTo>
                  <a:pt x="10309" y="111580"/>
                </a:lnTo>
                <a:lnTo>
                  <a:pt x="11976" y="112586"/>
                </a:lnTo>
                <a:lnTo>
                  <a:pt x="12268" y="112784"/>
                </a:lnTo>
                <a:lnTo>
                  <a:pt x="13780" y="114804"/>
                </a:lnTo>
                <a:lnTo>
                  <a:pt x="13920" y="115092"/>
                </a:lnTo>
                <a:lnTo>
                  <a:pt x="14461" y="116489"/>
                </a:lnTo>
                <a:lnTo>
                  <a:pt x="14560" y="114273"/>
                </a:lnTo>
                <a:lnTo>
                  <a:pt x="14679" y="112120"/>
                </a:lnTo>
                <a:lnTo>
                  <a:pt x="14716" y="111580"/>
                </a:lnTo>
                <a:close/>
              </a:path>
              <a:path w="34289" h="126364">
                <a:moveTo>
                  <a:pt x="16158" y="96155"/>
                </a:moveTo>
                <a:lnTo>
                  <a:pt x="9504" y="106032"/>
                </a:lnTo>
                <a:lnTo>
                  <a:pt x="8041" y="108163"/>
                </a:lnTo>
                <a:lnTo>
                  <a:pt x="5095" y="112120"/>
                </a:lnTo>
                <a:lnTo>
                  <a:pt x="4481" y="112784"/>
                </a:lnTo>
                <a:lnTo>
                  <a:pt x="12305" y="112784"/>
                </a:lnTo>
                <a:lnTo>
                  <a:pt x="10736" y="111838"/>
                </a:lnTo>
                <a:lnTo>
                  <a:pt x="2773" y="111838"/>
                </a:lnTo>
                <a:lnTo>
                  <a:pt x="10309" y="111580"/>
                </a:lnTo>
                <a:lnTo>
                  <a:pt x="14716" y="111580"/>
                </a:lnTo>
                <a:lnTo>
                  <a:pt x="14954" y="108163"/>
                </a:lnTo>
                <a:lnTo>
                  <a:pt x="15641" y="100262"/>
                </a:lnTo>
                <a:lnTo>
                  <a:pt x="15797" y="98774"/>
                </a:lnTo>
                <a:lnTo>
                  <a:pt x="16045" y="96967"/>
                </a:lnTo>
                <a:lnTo>
                  <a:pt x="16158" y="96155"/>
                </a:lnTo>
                <a:close/>
              </a:path>
              <a:path w="34289" h="126364">
                <a:moveTo>
                  <a:pt x="10309" y="111580"/>
                </a:moveTo>
                <a:lnTo>
                  <a:pt x="2773" y="111838"/>
                </a:lnTo>
                <a:lnTo>
                  <a:pt x="10736" y="111838"/>
                </a:lnTo>
                <a:lnTo>
                  <a:pt x="10309" y="111580"/>
                </a:lnTo>
                <a:close/>
              </a:path>
              <a:path w="34289" h="126364">
                <a:moveTo>
                  <a:pt x="7306" y="11751"/>
                </a:moveTo>
                <a:lnTo>
                  <a:pt x="7414" y="12976"/>
                </a:lnTo>
                <a:lnTo>
                  <a:pt x="7514" y="14061"/>
                </a:lnTo>
                <a:lnTo>
                  <a:pt x="7616" y="15165"/>
                </a:lnTo>
                <a:lnTo>
                  <a:pt x="7652" y="15702"/>
                </a:lnTo>
                <a:lnTo>
                  <a:pt x="7777" y="24707"/>
                </a:lnTo>
                <a:lnTo>
                  <a:pt x="9450" y="26380"/>
                </a:lnTo>
                <a:lnTo>
                  <a:pt x="17402" y="26380"/>
                </a:lnTo>
                <a:lnTo>
                  <a:pt x="20627" y="23155"/>
                </a:lnTo>
                <a:lnTo>
                  <a:pt x="20593" y="15702"/>
                </a:lnTo>
                <a:lnTo>
                  <a:pt x="11724" y="15702"/>
                </a:lnTo>
                <a:lnTo>
                  <a:pt x="7306" y="11751"/>
                </a:lnTo>
                <a:close/>
              </a:path>
              <a:path w="34289" h="126364">
                <a:moveTo>
                  <a:pt x="21350" y="8340"/>
                </a:moveTo>
                <a:lnTo>
                  <a:pt x="20520" y="8340"/>
                </a:lnTo>
                <a:lnTo>
                  <a:pt x="20627" y="23155"/>
                </a:lnTo>
                <a:lnTo>
                  <a:pt x="17402" y="26380"/>
                </a:lnTo>
                <a:lnTo>
                  <a:pt x="22271" y="26380"/>
                </a:lnTo>
                <a:lnTo>
                  <a:pt x="22185" y="17372"/>
                </a:lnTo>
                <a:lnTo>
                  <a:pt x="22085" y="15702"/>
                </a:lnTo>
                <a:lnTo>
                  <a:pt x="21976" y="14061"/>
                </a:lnTo>
                <a:lnTo>
                  <a:pt x="21876" y="12976"/>
                </a:lnTo>
                <a:lnTo>
                  <a:pt x="21763" y="11751"/>
                </a:lnTo>
                <a:lnTo>
                  <a:pt x="21658" y="10614"/>
                </a:lnTo>
                <a:lnTo>
                  <a:pt x="21515" y="9366"/>
                </a:lnTo>
                <a:lnTo>
                  <a:pt x="21427" y="8804"/>
                </a:lnTo>
                <a:lnTo>
                  <a:pt x="21350" y="8340"/>
                </a:lnTo>
                <a:close/>
              </a:path>
              <a:path w="34289" h="126364">
                <a:moveTo>
                  <a:pt x="15770" y="0"/>
                </a:moveTo>
                <a:lnTo>
                  <a:pt x="11131" y="0"/>
                </a:lnTo>
                <a:lnTo>
                  <a:pt x="8335" y="2795"/>
                </a:lnTo>
                <a:lnTo>
                  <a:pt x="6517" y="5388"/>
                </a:lnTo>
                <a:lnTo>
                  <a:pt x="6261" y="6797"/>
                </a:lnTo>
                <a:lnTo>
                  <a:pt x="6226" y="23155"/>
                </a:lnTo>
                <a:lnTo>
                  <a:pt x="7777" y="24707"/>
                </a:lnTo>
                <a:lnTo>
                  <a:pt x="7132" y="10614"/>
                </a:lnTo>
                <a:lnTo>
                  <a:pt x="20216" y="10614"/>
                </a:lnTo>
                <a:lnTo>
                  <a:pt x="20429" y="9366"/>
                </a:lnTo>
                <a:lnTo>
                  <a:pt x="20520" y="8340"/>
                </a:lnTo>
                <a:lnTo>
                  <a:pt x="21350" y="8340"/>
                </a:lnTo>
                <a:lnTo>
                  <a:pt x="21231" y="7611"/>
                </a:lnTo>
                <a:lnTo>
                  <a:pt x="21109" y="7018"/>
                </a:lnTo>
                <a:lnTo>
                  <a:pt x="20514" y="4899"/>
                </a:lnTo>
                <a:lnTo>
                  <a:pt x="20026" y="3808"/>
                </a:lnTo>
                <a:lnTo>
                  <a:pt x="15770" y="0"/>
                </a:lnTo>
                <a:close/>
              </a:path>
              <a:path w="34289" h="126364">
                <a:moveTo>
                  <a:pt x="20170" y="10614"/>
                </a:moveTo>
                <a:lnTo>
                  <a:pt x="7132" y="10614"/>
                </a:lnTo>
                <a:lnTo>
                  <a:pt x="7223" y="11209"/>
                </a:lnTo>
                <a:lnTo>
                  <a:pt x="7306" y="11751"/>
                </a:lnTo>
                <a:lnTo>
                  <a:pt x="11724" y="15702"/>
                </a:lnTo>
                <a:lnTo>
                  <a:pt x="15792" y="15702"/>
                </a:lnTo>
                <a:lnTo>
                  <a:pt x="18517" y="12976"/>
                </a:lnTo>
                <a:lnTo>
                  <a:pt x="20170" y="10614"/>
                </a:lnTo>
                <a:close/>
              </a:path>
              <a:path w="34289" h="126364">
                <a:moveTo>
                  <a:pt x="20530" y="9366"/>
                </a:moveTo>
                <a:lnTo>
                  <a:pt x="20170" y="10614"/>
                </a:lnTo>
                <a:lnTo>
                  <a:pt x="18517" y="12976"/>
                </a:lnTo>
                <a:lnTo>
                  <a:pt x="15792" y="15702"/>
                </a:lnTo>
                <a:lnTo>
                  <a:pt x="20593" y="15702"/>
                </a:lnTo>
                <a:lnTo>
                  <a:pt x="20530" y="9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/>
          <p:nvPr/>
        </p:nvSpPr>
        <p:spPr>
          <a:xfrm>
            <a:off x="5084852" y="1513902"/>
            <a:ext cx="12625" cy="74119"/>
          </a:xfrm>
          <a:custGeom>
            <a:avLst/>
            <a:gdLst/>
            <a:ahLst/>
            <a:cxnLst/>
            <a:rect l="l" t="t" r="r" b="b"/>
            <a:pathLst>
              <a:path w="19685" h="115569">
                <a:moveTo>
                  <a:pt x="0" y="109700"/>
                </a:moveTo>
                <a:lnTo>
                  <a:pt x="0" y="115323"/>
                </a:lnTo>
                <a:lnTo>
                  <a:pt x="14400" y="115323"/>
                </a:lnTo>
                <a:lnTo>
                  <a:pt x="14400" y="112923"/>
                </a:lnTo>
                <a:lnTo>
                  <a:pt x="3223" y="112923"/>
                </a:lnTo>
                <a:lnTo>
                  <a:pt x="0" y="109700"/>
                </a:lnTo>
                <a:close/>
              </a:path>
              <a:path w="19685" h="115569">
                <a:moveTo>
                  <a:pt x="13196" y="100543"/>
                </a:moveTo>
                <a:lnTo>
                  <a:pt x="1718" y="100543"/>
                </a:lnTo>
                <a:lnTo>
                  <a:pt x="1389" y="101017"/>
                </a:lnTo>
                <a:lnTo>
                  <a:pt x="1287" y="101147"/>
                </a:lnTo>
                <a:lnTo>
                  <a:pt x="978" y="101747"/>
                </a:lnTo>
                <a:lnTo>
                  <a:pt x="665" y="102791"/>
                </a:lnTo>
                <a:lnTo>
                  <a:pt x="469" y="102791"/>
                </a:lnTo>
                <a:lnTo>
                  <a:pt x="242" y="103454"/>
                </a:lnTo>
                <a:lnTo>
                  <a:pt x="0" y="104058"/>
                </a:lnTo>
                <a:lnTo>
                  <a:pt x="0" y="109700"/>
                </a:lnTo>
                <a:lnTo>
                  <a:pt x="3223" y="112923"/>
                </a:lnTo>
                <a:lnTo>
                  <a:pt x="11177" y="112923"/>
                </a:lnTo>
                <a:lnTo>
                  <a:pt x="14400" y="109700"/>
                </a:lnTo>
                <a:lnTo>
                  <a:pt x="14400" y="109534"/>
                </a:lnTo>
                <a:lnTo>
                  <a:pt x="12985" y="109534"/>
                </a:lnTo>
                <a:lnTo>
                  <a:pt x="13384" y="108957"/>
                </a:lnTo>
                <a:lnTo>
                  <a:pt x="13736" y="108357"/>
                </a:lnTo>
                <a:lnTo>
                  <a:pt x="14024" y="107544"/>
                </a:lnTo>
                <a:lnTo>
                  <a:pt x="14106" y="107306"/>
                </a:lnTo>
                <a:lnTo>
                  <a:pt x="14157" y="107156"/>
                </a:lnTo>
                <a:lnTo>
                  <a:pt x="7200" y="105305"/>
                </a:lnTo>
                <a:lnTo>
                  <a:pt x="14400" y="105305"/>
                </a:lnTo>
                <a:lnTo>
                  <a:pt x="14400" y="102791"/>
                </a:lnTo>
                <a:lnTo>
                  <a:pt x="665" y="102791"/>
                </a:lnTo>
                <a:lnTo>
                  <a:pt x="688" y="102147"/>
                </a:lnTo>
                <a:lnTo>
                  <a:pt x="14400" y="102147"/>
                </a:lnTo>
                <a:lnTo>
                  <a:pt x="14400" y="101747"/>
                </a:lnTo>
                <a:lnTo>
                  <a:pt x="13196" y="100543"/>
                </a:lnTo>
                <a:close/>
              </a:path>
              <a:path w="19685" h="115569">
                <a:moveTo>
                  <a:pt x="14400" y="109700"/>
                </a:moveTo>
                <a:lnTo>
                  <a:pt x="11177" y="112923"/>
                </a:lnTo>
                <a:lnTo>
                  <a:pt x="14400" y="112923"/>
                </a:lnTo>
                <a:lnTo>
                  <a:pt x="14400" y="109700"/>
                </a:lnTo>
                <a:close/>
              </a:path>
              <a:path w="19685" h="115569">
                <a:moveTo>
                  <a:pt x="14400" y="107544"/>
                </a:moveTo>
                <a:lnTo>
                  <a:pt x="13840" y="108357"/>
                </a:lnTo>
                <a:lnTo>
                  <a:pt x="12985" y="109534"/>
                </a:lnTo>
                <a:lnTo>
                  <a:pt x="14400" y="109534"/>
                </a:lnTo>
                <a:lnTo>
                  <a:pt x="14400" y="107544"/>
                </a:lnTo>
                <a:close/>
              </a:path>
              <a:path w="19685" h="115569">
                <a:moveTo>
                  <a:pt x="14400" y="105305"/>
                </a:moveTo>
                <a:lnTo>
                  <a:pt x="7200" y="105305"/>
                </a:lnTo>
                <a:lnTo>
                  <a:pt x="14157" y="107156"/>
                </a:lnTo>
                <a:lnTo>
                  <a:pt x="13746" y="108357"/>
                </a:lnTo>
                <a:lnTo>
                  <a:pt x="14273" y="107544"/>
                </a:lnTo>
                <a:lnTo>
                  <a:pt x="14400" y="105305"/>
                </a:lnTo>
                <a:close/>
              </a:path>
              <a:path w="19685" h="115569">
                <a:moveTo>
                  <a:pt x="16905" y="82461"/>
                </a:moveTo>
                <a:lnTo>
                  <a:pt x="11177" y="82461"/>
                </a:lnTo>
                <a:lnTo>
                  <a:pt x="14400" y="85684"/>
                </a:lnTo>
                <a:lnTo>
                  <a:pt x="14400" y="107156"/>
                </a:lnTo>
                <a:lnTo>
                  <a:pt x="14852" y="105723"/>
                </a:lnTo>
                <a:lnTo>
                  <a:pt x="14955" y="105305"/>
                </a:lnTo>
                <a:lnTo>
                  <a:pt x="15061" y="103454"/>
                </a:lnTo>
                <a:lnTo>
                  <a:pt x="15167" y="100543"/>
                </a:lnTo>
                <a:lnTo>
                  <a:pt x="15287" y="98524"/>
                </a:lnTo>
                <a:lnTo>
                  <a:pt x="15445" y="96692"/>
                </a:lnTo>
                <a:lnTo>
                  <a:pt x="16309" y="88002"/>
                </a:lnTo>
                <a:lnTo>
                  <a:pt x="16810" y="83341"/>
                </a:lnTo>
                <a:lnTo>
                  <a:pt x="16905" y="82461"/>
                </a:lnTo>
                <a:close/>
              </a:path>
              <a:path w="19685" h="115569">
                <a:moveTo>
                  <a:pt x="724" y="101147"/>
                </a:moveTo>
                <a:lnTo>
                  <a:pt x="377" y="101370"/>
                </a:lnTo>
                <a:lnTo>
                  <a:pt x="0" y="101747"/>
                </a:lnTo>
                <a:lnTo>
                  <a:pt x="0" y="104058"/>
                </a:lnTo>
                <a:lnTo>
                  <a:pt x="242" y="103454"/>
                </a:lnTo>
                <a:lnTo>
                  <a:pt x="689" y="102147"/>
                </a:lnTo>
                <a:lnTo>
                  <a:pt x="724" y="101147"/>
                </a:lnTo>
                <a:close/>
              </a:path>
              <a:path w="19685" h="115569">
                <a:moveTo>
                  <a:pt x="978" y="101747"/>
                </a:moveTo>
                <a:lnTo>
                  <a:pt x="688" y="102147"/>
                </a:lnTo>
                <a:lnTo>
                  <a:pt x="665" y="102791"/>
                </a:lnTo>
                <a:lnTo>
                  <a:pt x="858" y="102147"/>
                </a:lnTo>
                <a:lnTo>
                  <a:pt x="978" y="101747"/>
                </a:lnTo>
                <a:close/>
              </a:path>
              <a:path w="19685" h="115569">
                <a:moveTo>
                  <a:pt x="11177" y="98524"/>
                </a:moveTo>
                <a:lnTo>
                  <a:pt x="3223" y="98524"/>
                </a:lnTo>
                <a:lnTo>
                  <a:pt x="729" y="101017"/>
                </a:lnTo>
                <a:lnTo>
                  <a:pt x="688" y="102147"/>
                </a:lnTo>
                <a:lnTo>
                  <a:pt x="1144" y="101370"/>
                </a:lnTo>
                <a:lnTo>
                  <a:pt x="1620" y="100685"/>
                </a:lnTo>
                <a:lnTo>
                  <a:pt x="1718" y="100543"/>
                </a:lnTo>
                <a:lnTo>
                  <a:pt x="13196" y="100543"/>
                </a:lnTo>
                <a:lnTo>
                  <a:pt x="11177" y="98524"/>
                </a:lnTo>
                <a:close/>
              </a:path>
              <a:path w="19685" h="115569">
                <a:moveTo>
                  <a:pt x="2342" y="83341"/>
                </a:moveTo>
                <a:lnTo>
                  <a:pt x="0" y="85684"/>
                </a:lnTo>
                <a:lnTo>
                  <a:pt x="0" y="101747"/>
                </a:lnTo>
                <a:lnTo>
                  <a:pt x="729" y="101017"/>
                </a:lnTo>
                <a:lnTo>
                  <a:pt x="845" y="98524"/>
                </a:lnTo>
                <a:lnTo>
                  <a:pt x="861" y="98211"/>
                </a:lnTo>
                <a:lnTo>
                  <a:pt x="981" y="96692"/>
                </a:lnTo>
                <a:lnTo>
                  <a:pt x="1667" y="89650"/>
                </a:lnTo>
                <a:lnTo>
                  <a:pt x="2342" y="83341"/>
                </a:lnTo>
                <a:close/>
              </a:path>
              <a:path w="19685" h="115569">
                <a:moveTo>
                  <a:pt x="14400" y="98524"/>
                </a:moveTo>
                <a:lnTo>
                  <a:pt x="11177" y="98524"/>
                </a:lnTo>
                <a:lnTo>
                  <a:pt x="14400" y="101747"/>
                </a:lnTo>
                <a:lnTo>
                  <a:pt x="14400" y="98524"/>
                </a:lnTo>
                <a:close/>
              </a:path>
              <a:path w="19685" h="115569">
                <a:moveTo>
                  <a:pt x="11177" y="82461"/>
                </a:moveTo>
                <a:lnTo>
                  <a:pt x="3223" y="82461"/>
                </a:lnTo>
                <a:lnTo>
                  <a:pt x="2342" y="83341"/>
                </a:lnTo>
                <a:lnTo>
                  <a:pt x="1667" y="89650"/>
                </a:lnTo>
                <a:lnTo>
                  <a:pt x="1034" y="96150"/>
                </a:lnTo>
                <a:lnTo>
                  <a:pt x="981" y="96692"/>
                </a:lnTo>
                <a:lnTo>
                  <a:pt x="861" y="98211"/>
                </a:lnTo>
                <a:lnTo>
                  <a:pt x="845" y="98524"/>
                </a:lnTo>
                <a:lnTo>
                  <a:pt x="729" y="101017"/>
                </a:lnTo>
                <a:lnTo>
                  <a:pt x="3223" y="98524"/>
                </a:lnTo>
                <a:lnTo>
                  <a:pt x="14400" y="98524"/>
                </a:lnTo>
                <a:lnTo>
                  <a:pt x="14400" y="85684"/>
                </a:lnTo>
                <a:lnTo>
                  <a:pt x="11177" y="82461"/>
                </a:lnTo>
                <a:close/>
              </a:path>
              <a:path w="19685" h="115569">
                <a:moveTo>
                  <a:pt x="5295" y="19625"/>
                </a:moveTo>
                <a:lnTo>
                  <a:pt x="4164" y="66318"/>
                </a:lnTo>
                <a:lnTo>
                  <a:pt x="2342" y="83341"/>
                </a:lnTo>
                <a:lnTo>
                  <a:pt x="3223" y="82461"/>
                </a:lnTo>
                <a:lnTo>
                  <a:pt x="16905" y="82461"/>
                </a:lnTo>
                <a:lnTo>
                  <a:pt x="18642" y="66318"/>
                </a:lnTo>
                <a:lnTo>
                  <a:pt x="19475" y="57523"/>
                </a:lnTo>
                <a:lnTo>
                  <a:pt x="19598" y="54969"/>
                </a:lnTo>
                <a:lnTo>
                  <a:pt x="19640" y="22823"/>
                </a:lnTo>
                <a:lnTo>
                  <a:pt x="8493" y="22823"/>
                </a:lnTo>
                <a:lnTo>
                  <a:pt x="5295" y="19625"/>
                </a:lnTo>
                <a:close/>
              </a:path>
              <a:path w="19685" h="115569">
                <a:moveTo>
                  <a:pt x="5288" y="13593"/>
                </a:moveTo>
                <a:lnTo>
                  <a:pt x="5295" y="19625"/>
                </a:lnTo>
                <a:lnTo>
                  <a:pt x="8493" y="22823"/>
                </a:lnTo>
                <a:lnTo>
                  <a:pt x="16446" y="22823"/>
                </a:lnTo>
                <a:lnTo>
                  <a:pt x="19644" y="19625"/>
                </a:lnTo>
                <a:lnTo>
                  <a:pt x="19647" y="16799"/>
                </a:lnTo>
                <a:lnTo>
                  <a:pt x="8493" y="16799"/>
                </a:lnTo>
                <a:lnTo>
                  <a:pt x="5288" y="13593"/>
                </a:lnTo>
                <a:close/>
              </a:path>
              <a:path w="19685" h="115569">
                <a:moveTo>
                  <a:pt x="19644" y="19625"/>
                </a:moveTo>
                <a:lnTo>
                  <a:pt x="16446" y="22823"/>
                </a:lnTo>
                <a:lnTo>
                  <a:pt x="19640" y="22823"/>
                </a:lnTo>
                <a:lnTo>
                  <a:pt x="19644" y="19625"/>
                </a:lnTo>
                <a:close/>
              </a:path>
              <a:path w="19685" h="115569">
                <a:moveTo>
                  <a:pt x="16446" y="2399"/>
                </a:moveTo>
                <a:lnTo>
                  <a:pt x="8493" y="2399"/>
                </a:lnTo>
                <a:lnTo>
                  <a:pt x="5270" y="5623"/>
                </a:lnTo>
                <a:lnTo>
                  <a:pt x="5288" y="13593"/>
                </a:lnTo>
                <a:lnTo>
                  <a:pt x="8493" y="16799"/>
                </a:lnTo>
                <a:lnTo>
                  <a:pt x="16446" y="16799"/>
                </a:lnTo>
                <a:lnTo>
                  <a:pt x="19652" y="13593"/>
                </a:lnTo>
                <a:lnTo>
                  <a:pt x="19662" y="5623"/>
                </a:lnTo>
                <a:lnTo>
                  <a:pt x="16446" y="2399"/>
                </a:lnTo>
                <a:close/>
              </a:path>
              <a:path w="19685" h="115569">
                <a:moveTo>
                  <a:pt x="19652" y="13593"/>
                </a:moveTo>
                <a:lnTo>
                  <a:pt x="16446" y="16799"/>
                </a:lnTo>
                <a:lnTo>
                  <a:pt x="19647" y="16799"/>
                </a:lnTo>
                <a:lnTo>
                  <a:pt x="19652" y="13593"/>
                </a:lnTo>
                <a:close/>
              </a:path>
              <a:path w="19685" h="115569">
                <a:moveTo>
                  <a:pt x="19669" y="0"/>
                </a:moveTo>
                <a:lnTo>
                  <a:pt x="5270" y="0"/>
                </a:lnTo>
                <a:lnTo>
                  <a:pt x="5270" y="5623"/>
                </a:lnTo>
                <a:lnTo>
                  <a:pt x="8493" y="2399"/>
                </a:lnTo>
                <a:lnTo>
                  <a:pt x="19666" y="2399"/>
                </a:lnTo>
                <a:lnTo>
                  <a:pt x="19669" y="0"/>
                </a:lnTo>
                <a:close/>
              </a:path>
              <a:path w="19685" h="115569">
                <a:moveTo>
                  <a:pt x="19666" y="2399"/>
                </a:moveTo>
                <a:lnTo>
                  <a:pt x="16446" y="2399"/>
                </a:lnTo>
                <a:lnTo>
                  <a:pt x="19669" y="5623"/>
                </a:lnTo>
                <a:lnTo>
                  <a:pt x="19666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3331" y="1687114"/>
            <a:ext cx="67435" cy="8130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6522" y="1856215"/>
            <a:ext cx="66780" cy="771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39530" y="2037307"/>
            <a:ext cx="73456" cy="883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40215" y="2189788"/>
            <a:ext cx="61888" cy="8428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51958" y="2361446"/>
            <a:ext cx="57895" cy="9314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54879" y="2532876"/>
            <a:ext cx="105712" cy="8870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39235" y="664708"/>
            <a:ext cx="99838" cy="874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52655" y="820075"/>
            <a:ext cx="89407" cy="7441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41042" y="995765"/>
            <a:ext cx="93094" cy="8595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562441" y="1683200"/>
            <a:ext cx="95863" cy="750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74034" y="1849931"/>
            <a:ext cx="84868" cy="8426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581943" y="2020382"/>
            <a:ext cx="63297" cy="8398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590960" y="2209597"/>
            <a:ext cx="70750" cy="7774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30626" y="659210"/>
            <a:ext cx="64969" cy="7863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046252" y="821092"/>
            <a:ext cx="65015" cy="831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41612" y="1001902"/>
            <a:ext cx="49946" cy="7672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048413" y="1168800"/>
            <a:ext cx="64005" cy="8607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53137" y="1333245"/>
            <a:ext cx="92965" cy="8151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66749" y="1510272"/>
            <a:ext cx="84718" cy="7673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65165" y="2369553"/>
            <a:ext cx="62259" cy="8109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063183" y="2541919"/>
            <a:ext cx="90857" cy="7856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03479" y="1007252"/>
            <a:ext cx="42428" cy="7445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976846" y="677400"/>
            <a:ext cx="54176" cy="524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990969" y="820499"/>
            <a:ext cx="52497" cy="7465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561676" y="1176040"/>
            <a:ext cx="64164" cy="809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569574" y="1354376"/>
            <a:ext cx="54865" cy="5901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551407" y="1509347"/>
            <a:ext cx="64576" cy="8238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614524" y="2361390"/>
            <a:ext cx="41294" cy="8970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621209" y="2539011"/>
            <a:ext cx="43296" cy="737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79285" y="1690196"/>
            <a:ext cx="45573" cy="55308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6078761" y="1846419"/>
            <a:ext cx="39095" cy="72896"/>
          </a:xfrm>
          <a:custGeom>
            <a:avLst/>
            <a:gdLst/>
            <a:ahLst/>
            <a:cxnLst/>
            <a:rect l="l" t="t" r="r" b="b"/>
            <a:pathLst>
              <a:path w="60960" h="113664">
                <a:moveTo>
                  <a:pt x="9917" y="90571"/>
                </a:moveTo>
                <a:lnTo>
                  <a:pt x="2248" y="92682"/>
                </a:lnTo>
                <a:lnTo>
                  <a:pt x="0" y="96655"/>
                </a:lnTo>
                <a:lnTo>
                  <a:pt x="952" y="100116"/>
                </a:lnTo>
                <a:lnTo>
                  <a:pt x="1070" y="100577"/>
                </a:lnTo>
                <a:lnTo>
                  <a:pt x="1197" y="101460"/>
                </a:lnTo>
                <a:lnTo>
                  <a:pt x="1789" y="106554"/>
                </a:lnTo>
                <a:lnTo>
                  <a:pt x="2309" y="108445"/>
                </a:lnTo>
                <a:lnTo>
                  <a:pt x="8662" y="113285"/>
                </a:lnTo>
                <a:lnTo>
                  <a:pt x="11218" y="113285"/>
                </a:lnTo>
                <a:lnTo>
                  <a:pt x="18267" y="112353"/>
                </a:lnTo>
                <a:lnTo>
                  <a:pt x="18014" y="112353"/>
                </a:lnTo>
                <a:lnTo>
                  <a:pt x="23308" y="111954"/>
                </a:lnTo>
                <a:lnTo>
                  <a:pt x="48499" y="101460"/>
                </a:lnTo>
                <a:lnTo>
                  <a:pt x="15724" y="101460"/>
                </a:lnTo>
                <a:lnTo>
                  <a:pt x="15601" y="101013"/>
                </a:lnTo>
                <a:lnTo>
                  <a:pt x="15397" y="100577"/>
                </a:lnTo>
                <a:lnTo>
                  <a:pt x="15139" y="100116"/>
                </a:lnTo>
                <a:lnTo>
                  <a:pt x="13261" y="98686"/>
                </a:lnTo>
                <a:lnTo>
                  <a:pt x="12678" y="98538"/>
                </a:lnTo>
                <a:lnTo>
                  <a:pt x="12957" y="98538"/>
                </a:lnTo>
                <a:lnTo>
                  <a:pt x="15308" y="98221"/>
                </a:lnTo>
                <a:lnTo>
                  <a:pt x="15235" y="97745"/>
                </a:lnTo>
                <a:lnTo>
                  <a:pt x="13880" y="92823"/>
                </a:lnTo>
                <a:lnTo>
                  <a:pt x="9917" y="90571"/>
                </a:lnTo>
                <a:close/>
              </a:path>
              <a:path w="60960" h="113664">
                <a:moveTo>
                  <a:pt x="45569" y="86343"/>
                </a:moveTo>
                <a:lnTo>
                  <a:pt x="45369" y="86499"/>
                </a:lnTo>
                <a:lnTo>
                  <a:pt x="41129" y="89068"/>
                </a:lnTo>
                <a:lnTo>
                  <a:pt x="39646" y="90016"/>
                </a:lnTo>
                <a:lnTo>
                  <a:pt x="20709" y="97745"/>
                </a:lnTo>
                <a:lnTo>
                  <a:pt x="20222" y="97745"/>
                </a:lnTo>
                <a:lnTo>
                  <a:pt x="16314" y="98041"/>
                </a:lnTo>
                <a:lnTo>
                  <a:pt x="16640" y="98041"/>
                </a:lnTo>
                <a:lnTo>
                  <a:pt x="15308" y="98221"/>
                </a:lnTo>
                <a:lnTo>
                  <a:pt x="15538" y="100116"/>
                </a:lnTo>
                <a:lnTo>
                  <a:pt x="15642" y="101013"/>
                </a:lnTo>
                <a:lnTo>
                  <a:pt x="15724" y="101460"/>
                </a:lnTo>
                <a:lnTo>
                  <a:pt x="48499" y="101460"/>
                </a:lnTo>
                <a:lnTo>
                  <a:pt x="49896" y="100577"/>
                </a:lnTo>
                <a:lnTo>
                  <a:pt x="55113" y="97443"/>
                </a:lnTo>
                <a:lnTo>
                  <a:pt x="57151" y="95857"/>
                </a:lnTo>
                <a:lnTo>
                  <a:pt x="60660" y="89361"/>
                </a:lnTo>
                <a:lnTo>
                  <a:pt x="60765" y="86668"/>
                </a:lnTo>
                <a:lnTo>
                  <a:pt x="47645" y="86668"/>
                </a:lnTo>
                <a:lnTo>
                  <a:pt x="46810" y="86499"/>
                </a:lnTo>
                <a:lnTo>
                  <a:pt x="45569" y="86343"/>
                </a:lnTo>
                <a:close/>
              </a:path>
              <a:path w="60960" h="113664">
                <a:moveTo>
                  <a:pt x="15308" y="98221"/>
                </a:moveTo>
                <a:lnTo>
                  <a:pt x="12957" y="98538"/>
                </a:lnTo>
                <a:lnTo>
                  <a:pt x="12678" y="98538"/>
                </a:lnTo>
                <a:lnTo>
                  <a:pt x="13261" y="98686"/>
                </a:lnTo>
                <a:lnTo>
                  <a:pt x="15139" y="100116"/>
                </a:lnTo>
                <a:lnTo>
                  <a:pt x="15641" y="101013"/>
                </a:lnTo>
                <a:lnTo>
                  <a:pt x="15372" y="98686"/>
                </a:lnTo>
                <a:lnTo>
                  <a:pt x="15308" y="98221"/>
                </a:lnTo>
                <a:close/>
              </a:path>
              <a:path w="60960" h="113664">
                <a:moveTo>
                  <a:pt x="46071" y="85220"/>
                </a:moveTo>
                <a:lnTo>
                  <a:pt x="46016" y="86170"/>
                </a:lnTo>
                <a:lnTo>
                  <a:pt x="45792" y="86170"/>
                </a:lnTo>
                <a:lnTo>
                  <a:pt x="45569" y="86343"/>
                </a:lnTo>
                <a:lnTo>
                  <a:pt x="46810" y="86499"/>
                </a:lnTo>
                <a:lnTo>
                  <a:pt x="47645" y="86668"/>
                </a:lnTo>
                <a:lnTo>
                  <a:pt x="46889" y="86170"/>
                </a:lnTo>
                <a:lnTo>
                  <a:pt x="46016" y="86170"/>
                </a:lnTo>
                <a:lnTo>
                  <a:pt x="46011" y="86027"/>
                </a:lnTo>
                <a:lnTo>
                  <a:pt x="46671" y="86027"/>
                </a:lnTo>
                <a:lnTo>
                  <a:pt x="46239" y="85471"/>
                </a:lnTo>
                <a:lnTo>
                  <a:pt x="46071" y="85220"/>
                </a:lnTo>
                <a:close/>
              </a:path>
              <a:path w="60960" h="113664">
                <a:moveTo>
                  <a:pt x="60837" y="84818"/>
                </a:moveTo>
                <a:lnTo>
                  <a:pt x="45962" y="84818"/>
                </a:lnTo>
                <a:lnTo>
                  <a:pt x="46071" y="85220"/>
                </a:lnTo>
                <a:lnTo>
                  <a:pt x="46239" y="85471"/>
                </a:lnTo>
                <a:lnTo>
                  <a:pt x="46671" y="86027"/>
                </a:lnTo>
                <a:lnTo>
                  <a:pt x="47645" y="86668"/>
                </a:lnTo>
                <a:lnTo>
                  <a:pt x="60765" y="86668"/>
                </a:lnTo>
                <a:lnTo>
                  <a:pt x="60837" y="84818"/>
                </a:lnTo>
                <a:close/>
              </a:path>
              <a:path w="60960" h="113664">
                <a:moveTo>
                  <a:pt x="39678" y="13910"/>
                </a:moveTo>
                <a:lnTo>
                  <a:pt x="39691" y="22062"/>
                </a:lnTo>
                <a:lnTo>
                  <a:pt x="39517" y="25722"/>
                </a:lnTo>
                <a:lnTo>
                  <a:pt x="39404" y="28121"/>
                </a:lnTo>
                <a:lnTo>
                  <a:pt x="34429" y="46391"/>
                </a:lnTo>
                <a:lnTo>
                  <a:pt x="31978" y="53397"/>
                </a:lnTo>
                <a:lnTo>
                  <a:pt x="28289" y="68018"/>
                </a:lnTo>
                <a:lnTo>
                  <a:pt x="27886" y="70846"/>
                </a:lnTo>
                <a:lnTo>
                  <a:pt x="27833" y="71211"/>
                </a:lnTo>
                <a:lnTo>
                  <a:pt x="27745" y="71812"/>
                </a:lnTo>
                <a:lnTo>
                  <a:pt x="27638" y="72546"/>
                </a:lnTo>
                <a:lnTo>
                  <a:pt x="27518" y="73369"/>
                </a:lnTo>
                <a:lnTo>
                  <a:pt x="27415" y="74071"/>
                </a:lnTo>
                <a:lnTo>
                  <a:pt x="27346" y="77584"/>
                </a:lnTo>
                <a:lnTo>
                  <a:pt x="31979" y="83856"/>
                </a:lnTo>
                <a:lnTo>
                  <a:pt x="33873" y="84438"/>
                </a:lnTo>
                <a:lnTo>
                  <a:pt x="40398" y="85471"/>
                </a:lnTo>
                <a:lnTo>
                  <a:pt x="42574" y="86027"/>
                </a:lnTo>
                <a:lnTo>
                  <a:pt x="42989" y="86027"/>
                </a:lnTo>
                <a:lnTo>
                  <a:pt x="45569" y="86343"/>
                </a:lnTo>
                <a:lnTo>
                  <a:pt x="45976" y="86027"/>
                </a:lnTo>
                <a:lnTo>
                  <a:pt x="45962" y="84818"/>
                </a:lnTo>
                <a:lnTo>
                  <a:pt x="60837" y="84818"/>
                </a:lnTo>
                <a:lnTo>
                  <a:pt x="60784" y="84438"/>
                </a:lnTo>
                <a:lnTo>
                  <a:pt x="59087" y="78215"/>
                </a:lnTo>
                <a:lnTo>
                  <a:pt x="57587" y="75976"/>
                </a:lnTo>
                <a:lnTo>
                  <a:pt x="54699" y="74071"/>
                </a:lnTo>
                <a:lnTo>
                  <a:pt x="42035" y="74071"/>
                </a:lnTo>
                <a:lnTo>
                  <a:pt x="41952" y="73369"/>
                </a:lnTo>
                <a:lnTo>
                  <a:pt x="41855" y="72990"/>
                </a:lnTo>
                <a:lnTo>
                  <a:pt x="40657" y="71367"/>
                </a:lnTo>
                <a:lnTo>
                  <a:pt x="40542" y="71211"/>
                </a:lnTo>
                <a:lnTo>
                  <a:pt x="39943" y="70846"/>
                </a:lnTo>
                <a:lnTo>
                  <a:pt x="42455" y="70846"/>
                </a:lnTo>
                <a:lnTo>
                  <a:pt x="42744" y="68268"/>
                </a:lnTo>
                <a:lnTo>
                  <a:pt x="50416" y="45394"/>
                </a:lnTo>
                <a:lnTo>
                  <a:pt x="51004" y="43881"/>
                </a:lnTo>
                <a:lnTo>
                  <a:pt x="54316" y="14786"/>
                </a:lnTo>
                <a:lnTo>
                  <a:pt x="41780" y="14786"/>
                </a:lnTo>
                <a:lnTo>
                  <a:pt x="39678" y="13910"/>
                </a:lnTo>
                <a:close/>
              </a:path>
              <a:path w="60960" h="113664">
                <a:moveTo>
                  <a:pt x="42399" y="71211"/>
                </a:moveTo>
                <a:lnTo>
                  <a:pt x="42309" y="71812"/>
                </a:lnTo>
                <a:lnTo>
                  <a:pt x="42198" y="72546"/>
                </a:lnTo>
                <a:lnTo>
                  <a:pt x="42153" y="72845"/>
                </a:lnTo>
                <a:lnTo>
                  <a:pt x="42035" y="74071"/>
                </a:lnTo>
                <a:lnTo>
                  <a:pt x="54699" y="74071"/>
                </a:lnTo>
                <a:lnTo>
                  <a:pt x="52840" y="72845"/>
                </a:lnTo>
                <a:lnTo>
                  <a:pt x="51364" y="72546"/>
                </a:lnTo>
                <a:lnTo>
                  <a:pt x="45371" y="71812"/>
                </a:lnTo>
                <a:lnTo>
                  <a:pt x="45107" y="71812"/>
                </a:lnTo>
                <a:lnTo>
                  <a:pt x="43367" y="71367"/>
                </a:lnTo>
                <a:lnTo>
                  <a:pt x="42399" y="71211"/>
                </a:lnTo>
                <a:close/>
              </a:path>
              <a:path w="60960" h="113664">
                <a:moveTo>
                  <a:pt x="40148" y="70846"/>
                </a:moveTo>
                <a:lnTo>
                  <a:pt x="39943" y="70846"/>
                </a:lnTo>
                <a:lnTo>
                  <a:pt x="40542" y="71211"/>
                </a:lnTo>
                <a:lnTo>
                  <a:pt x="41748" y="72845"/>
                </a:lnTo>
                <a:lnTo>
                  <a:pt x="41855" y="72990"/>
                </a:lnTo>
                <a:lnTo>
                  <a:pt x="41952" y="73369"/>
                </a:lnTo>
                <a:lnTo>
                  <a:pt x="42131" y="72990"/>
                </a:lnTo>
                <a:lnTo>
                  <a:pt x="42198" y="72546"/>
                </a:lnTo>
                <a:lnTo>
                  <a:pt x="42309" y="71812"/>
                </a:lnTo>
                <a:lnTo>
                  <a:pt x="42399" y="71211"/>
                </a:lnTo>
                <a:lnTo>
                  <a:pt x="40148" y="70846"/>
                </a:lnTo>
                <a:close/>
              </a:path>
              <a:path w="60960" h="113664">
                <a:moveTo>
                  <a:pt x="42454" y="70846"/>
                </a:moveTo>
                <a:lnTo>
                  <a:pt x="40148" y="70846"/>
                </a:lnTo>
                <a:lnTo>
                  <a:pt x="42399" y="71211"/>
                </a:lnTo>
                <a:lnTo>
                  <a:pt x="42454" y="70846"/>
                </a:lnTo>
                <a:close/>
              </a:path>
              <a:path w="60960" h="113664">
                <a:moveTo>
                  <a:pt x="43734" y="0"/>
                </a:moveTo>
                <a:lnTo>
                  <a:pt x="42455" y="0"/>
                </a:lnTo>
                <a:lnTo>
                  <a:pt x="37667" y="429"/>
                </a:lnTo>
                <a:lnTo>
                  <a:pt x="28565" y="429"/>
                </a:lnTo>
                <a:lnTo>
                  <a:pt x="1711" y="16827"/>
                </a:lnTo>
                <a:lnTo>
                  <a:pt x="1645" y="17113"/>
                </a:lnTo>
                <a:lnTo>
                  <a:pt x="1542" y="17561"/>
                </a:lnTo>
                <a:lnTo>
                  <a:pt x="1484" y="17813"/>
                </a:lnTo>
                <a:lnTo>
                  <a:pt x="2453" y="21325"/>
                </a:lnTo>
                <a:lnTo>
                  <a:pt x="5296" y="28121"/>
                </a:lnTo>
                <a:lnTo>
                  <a:pt x="6143" y="29479"/>
                </a:lnTo>
                <a:lnTo>
                  <a:pt x="8990" y="33596"/>
                </a:lnTo>
                <a:lnTo>
                  <a:pt x="11401" y="37478"/>
                </a:lnTo>
                <a:lnTo>
                  <a:pt x="15840" y="38516"/>
                </a:lnTo>
                <a:lnTo>
                  <a:pt x="22596" y="34321"/>
                </a:lnTo>
                <a:lnTo>
                  <a:pt x="23634" y="29881"/>
                </a:lnTo>
                <a:lnTo>
                  <a:pt x="21052" y="25722"/>
                </a:lnTo>
                <a:lnTo>
                  <a:pt x="18523" y="22062"/>
                </a:lnTo>
                <a:lnTo>
                  <a:pt x="18066" y="21325"/>
                </a:lnTo>
                <a:lnTo>
                  <a:pt x="17436" y="19828"/>
                </a:lnTo>
                <a:lnTo>
                  <a:pt x="15008" y="19828"/>
                </a:lnTo>
                <a:lnTo>
                  <a:pt x="15455" y="19438"/>
                </a:lnTo>
                <a:lnTo>
                  <a:pt x="16095" y="18534"/>
                </a:lnTo>
                <a:lnTo>
                  <a:pt x="16139" y="18343"/>
                </a:lnTo>
                <a:lnTo>
                  <a:pt x="16262" y="17813"/>
                </a:lnTo>
                <a:lnTo>
                  <a:pt x="16320" y="17561"/>
                </a:lnTo>
                <a:lnTo>
                  <a:pt x="16424" y="17113"/>
                </a:lnTo>
                <a:lnTo>
                  <a:pt x="16490" y="16827"/>
                </a:lnTo>
                <a:lnTo>
                  <a:pt x="21099" y="16827"/>
                </a:lnTo>
                <a:lnTo>
                  <a:pt x="24230" y="15741"/>
                </a:lnTo>
                <a:lnTo>
                  <a:pt x="27173" y="15074"/>
                </a:lnTo>
                <a:lnTo>
                  <a:pt x="29755" y="14786"/>
                </a:lnTo>
                <a:lnTo>
                  <a:pt x="39748" y="14786"/>
                </a:lnTo>
                <a:lnTo>
                  <a:pt x="39677" y="14395"/>
                </a:lnTo>
                <a:lnTo>
                  <a:pt x="39561" y="13910"/>
                </a:lnTo>
                <a:lnTo>
                  <a:pt x="39355" y="13589"/>
                </a:lnTo>
                <a:lnTo>
                  <a:pt x="54166" y="13589"/>
                </a:lnTo>
                <a:lnTo>
                  <a:pt x="53582" y="10369"/>
                </a:lnTo>
                <a:lnTo>
                  <a:pt x="53456" y="9673"/>
                </a:lnTo>
                <a:lnTo>
                  <a:pt x="52725" y="7763"/>
                </a:lnTo>
                <a:lnTo>
                  <a:pt x="49961" y="3450"/>
                </a:lnTo>
                <a:lnTo>
                  <a:pt x="48738" y="2085"/>
                </a:lnTo>
                <a:lnTo>
                  <a:pt x="43734" y="0"/>
                </a:lnTo>
                <a:close/>
              </a:path>
              <a:path w="60960" h="113664">
                <a:moveTo>
                  <a:pt x="16945" y="18534"/>
                </a:moveTo>
                <a:lnTo>
                  <a:pt x="16288" y="18829"/>
                </a:lnTo>
                <a:lnTo>
                  <a:pt x="15008" y="19828"/>
                </a:lnTo>
                <a:lnTo>
                  <a:pt x="17436" y="19828"/>
                </a:lnTo>
                <a:lnTo>
                  <a:pt x="17052" y="18829"/>
                </a:lnTo>
                <a:lnTo>
                  <a:pt x="16945" y="18534"/>
                </a:lnTo>
                <a:close/>
              </a:path>
              <a:path w="60960" h="113664">
                <a:moveTo>
                  <a:pt x="16537" y="17113"/>
                </a:moveTo>
                <a:lnTo>
                  <a:pt x="16320" y="17561"/>
                </a:lnTo>
                <a:lnTo>
                  <a:pt x="16262" y="17813"/>
                </a:lnTo>
                <a:lnTo>
                  <a:pt x="16139" y="18343"/>
                </a:lnTo>
                <a:lnTo>
                  <a:pt x="16095" y="18534"/>
                </a:lnTo>
                <a:lnTo>
                  <a:pt x="15487" y="19438"/>
                </a:lnTo>
                <a:lnTo>
                  <a:pt x="16288" y="18829"/>
                </a:lnTo>
                <a:lnTo>
                  <a:pt x="16923" y="18534"/>
                </a:lnTo>
                <a:lnTo>
                  <a:pt x="16730" y="17813"/>
                </a:lnTo>
                <a:lnTo>
                  <a:pt x="16660" y="17561"/>
                </a:lnTo>
                <a:lnTo>
                  <a:pt x="16537" y="17113"/>
                </a:lnTo>
                <a:close/>
              </a:path>
              <a:path w="60960" h="113664">
                <a:moveTo>
                  <a:pt x="21099" y="16827"/>
                </a:moveTo>
                <a:lnTo>
                  <a:pt x="16490" y="16827"/>
                </a:lnTo>
                <a:lnTo>
                  <a:pt x="16537" y="17113"/>
                </a:lnTo>
                <a:lnTo>
                  <a:pt x="16876" y="18343"/>
                </a:lnTo>
                <a:lnTo>
                  <a:pt x="16945" y="18534"/>
                </a:lnTo>
                <a:lnTo>
                  <a:pt x="19017" y="17561"/>
                </a:lnTo>
                <a:lnTo>
                  <a:pt x="21099" y="16827"/>
                </a:lnTo>
                <a:close/>
              </a:path>
              <a:path w="60960" h="113664">
                <a:moveTo>
                  <a:pt x="54166" y="13589"/>
                </a:moveTo>
                <a:lnTo>
                  <a:pt x="39355" y="13589"/>
                </a:lnTo>
                <a:lnTo>
                  <a:pt x="39678" y="13910"/>
                </a:lnTo>
                <a:lnTo>
                  <a:pt x="41780" y="14786"/>
                </a:lnTo>
                <a:lnTo>
                  <a:pt x="54316" y="14786"/>
                </a:lnTo>
                <a:lnTo>
                  <a:pt x="54224" y="13910"/>
                </a:lnTo>
                <a:lnTo>
                  <a:pt x="54166" y="13589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1" name="object 5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75885" y="2183686"/>
            <a:ext cx="46418" cy="9263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68092" y="2025406"/>
            <a:ext cx="52069" cy="7524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242338" y="2900820"/>
            <a:ext cx="45324" cy="8886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329411" y="2914249"/>
            <a:ext cx="49525" cy="86600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4440803" y="2924481"/>
            <a:ext cx="63530" cy="50091"/>
          </a:xfrm>
          <a:custGeom>
            <a:avLst/>
            <a:gdLst/>
            <a:ahLst/>
            <a:cxnLst/>
            <a:rect l="l" t="t" r="r" b="b"/>
            <a:pathLst>
              <a:path w="99059" h="78104">
                <a:moveTo>
                  <a:pt x="35814" y="68961"/>
                </a:moveTo>
                <a:lnTo>
                  <a:pt x="34112" y="64731"/>
                </a:lnTo>
                <a:lnTo>
                  <a:pt x="31788" y="63754"/>
                </a:lnTo>
                <a:lnTo>
                  <a:pt x="29743" y="62877"/>
                </a:lnTo>
                <a:lnTo>
                  <a:pt x="29235" y="62661"/>
                </a:lnTo>
                <a:lnTo>
                  <a:pt x="19583" y="58127"/>
                </a:lnTo>
                <a:lnTo>
                  <a:pt x="17741" y="57353"/>
                </a:lnTo>
                <a:lnTo>
                  <a:pt x="17741" y="65392"/>
                </a:lnTo>
                <a:lnTo>
                  <a:pt x="17614" y="65227"/>
                </a:lnTo>
                <a:lnTo>
                  <a:pt x="17068" y="64858"/>
                </a:lnTo>
                <a:lnTo>
                  <a:pt x="17068" y="77673"/>
                </a:lnTo>
                <a:lnTo>
                  <a:pt x="15290" y="77838"/>
                </a:lnTo>
                <a:lnTo>
                  <a:pt x="15951" y="77673"/>
                </a:lnTo>
                <a:lnTo>
                  <a:pt x="17068" y="77673"/>
                </a:lnTo>
                <a:lnTo>
                  <a:pt x="17068" y="64858"/>
                </a:lnTo>
                <a:lnTo>
                  <a:pt x="16903" y="64731"/>
                </a:lnTo>
                <a:lnTo>
                  <a:pt x="17576" y="65151"/>
                </a:lnTo>
                <a:lnTo>
                  <a:pt x="17741" y="65392"/>
                </a:lnTo>
                <a:lnTo>
                  <a:pt x="17741" y="57353"/>
                </a:lnTo>
                <a:lnTo>
                  <a:pt x="17373" y="57188"/>
                </a:lnTo>
                <a:lnTo>
                  <a:pt x="16840" y="57086"/>
                </a:lnTo>
                <a:lnTo>
                  <a:pt x="16840" y="64198"/>
                </a:lnTo>
                <a:lnTo>
                  <a:pt x="16700" y="63754"/>
                </a:lnTo>
                <a:lnTo>
                  <a:pt x="16484" y="63080"/>
                </a:lnTo>
                <a:lnTo>
                  <a:pt x="16789" y="63754"/>
                </a:lnTo>
                <a:lnTo>
                  <a:pt x="16840" y="64198"/>
                </a:lnTo>
                <a:lnTo>
                  <a:pt x="16840" y="57086"/>
                </a:lnTo>
                <a:lnTo>
                  <a:pt x="13195" y="56337"/>
                </a:lnTo>
                <a:lnTo>
                  <a:pt x="12369" y="56197"/>
                </a:lnTo>
                <a:lnTo>
                  <a:pt x="8089" y="55943"/>
                </a:lnTo>
                <a:lnTo>
                  <a:pt x="5384" y="56565"/>
                </a:lnTo>
                <a:lnTo>
                  <a:pt x="0" y="65227"/>
                </a:lnTo>
                <a:lnTo>
                  <a:pt x="254" y="65227"/>
                </a:lnTo>
                <a:lnTo>
                  <a:pt x="4940" y="74256"/>
                </a:lnTo>
                <a:lnTo>
                  <a:pt x="10426" y="77673"/>
                </a:lnTo>
                <a:lnTo>
                  <a:pt x="11887" y="78054"/>
                </a:lnTo>
                <a:lnTo>
                  <a:pt x="12839" y="78054"/>
                </a:lnTo>
                <a:lnTo>
                  <a:pt x="14389" y="78054"/>
                </a:lnTo>
                <a:lnTo>
                  <a:pt x="18072" y="78054"/>
                </a:lnTo>
                <a:lnTo>
                  <a:pt x="18453" y="77673"/>
                </a:lnTo>
                <a:lnTo>
                  <a:pt x="21285" y="74841"/>
                </a:lnTo>
                <a:lnTo>
                  <a:pt x="23368" y="75819"/>
                </a:lnTo>
                <a:lnTo>
                  <a:pt x="28473" y="78003"/>
                </a:lnTo>
                <a:lnTo>
                  <a:pt x="32702" y="76288"/>
                </a:lnTo>
                <a:lnTo>
                  <a:pt x="35725" y="69189"/>
                </a:lnTo>
                <a:lnTo>
                  <a:pt x="35814" y="68961"/>
                </a:lnTo>
                <a:close/>
              </a:path>
              <a:path w="99059" h="78104">
                <a:moveTo>
                  <a:pt x="36436" y="16471"/>
                </a:moveTo>
                <a:lnTo>
                  <a:pt x="35140" y="8902"/>
                </a:lnTo>
                <a:lnTo>
                  <a:pt x="35039" y="8597"/>
                </a:lnTo>
                <a:lnTo>
                  <a:pt x="34988" y="8407"/>
                </a:lnTo>
                <a:lnTo>
                  <a:pt x="34378" y="6527"/>
                </a:lnTo>
                <a:lnTo>
                  <a:pt x="34277" y="6184"/>
                </a:lnTo>
                <a:lnTo>
                  <a:pt x="31280" y="3695"/>
                </a:lnTo>
                <a:lnTo>
                  <a:pt x="31280" y="8610"/>
                </a:lnTo>
                <a:lnTo>
                  <a:pt x="31267" y="8902"/>
                </a:lnTo>
                <a:lnTo>
                  <a:pt x="31191" y="8407"/>
                </a:lnTo>
                <a:lnTo>
                  <a:pt x="31280" y="8610"/>
                </a:lnTo>
                <a:lnTo>
                  <a:pt x="31280" y="3695"/>
                </a:lnTo>
                <a:lnTo>
                  <a:pt x="28003" y="965"/>
                </a:lnTo>
                <a:lnTo>
                  <a:pt x="22136" y="0"/>
                </a:lnTo>
                <a:lnTo>
                  <a:pt x="21983" y="190"/>
                </a:lnTo>
                <a:lnTo>
                  <a:pt x="21983" y="17373"/>
                </a:lnTo>
                <a:lnTo>
                  <a:pt x="21640" y="15392"/>
                </a:lnTo>
                <a:lnTo>
                  <a:pt x="21831" y="16471"/>
                </a:lnTo>
                <a:lnTo>
                  <a:pt x="21907" y="16929"/>
                </a:lnTo>
                <a:lnTo>
                  <a:pt x="21983" y="17373"/>
                </a:lnTo>
                <a:lnTo>
                  <a:pt x="21983" y="190"/>
                </a:lnTo>
                <a:lnTo>
                  <a:pt x="21475" y="812"/>
                </a:lnTo>
                <a:lnTo>
                  <a:pt x="21475" y="14655"/>
                </a:lnTo>
                <a:lnTo>
                  <a:pt x="21348" y="14211"/>
                </a:lnTo>
                <a:lnTo>
                  <a:pt x="21272" y="13944"/>
                </a:lnTo>
                <a:lnTo>
                  <a:pt x="21412" y="14211"/>
                </a:lnTo>
                <a:lnTo>
                  <a:pt x="21475" y="14655"/>
                </a:lnTo>
                <a:lnTo>
                  <a:pt x="21475" y="812"/>
                </a:lnTo>
                <a:lnTo>
                  <a:pt x="16814" y="6527"/>
                </a:lnTo>
                <a:lnTo>
                  <a:pt x="16637" y="8407"/>
                </a:lnTo>
                <a:lnTo>
                  <a:pt x="16675" y="8902"/>
                </a:lnTo>
                <a:lnTo>
                  <a:pt x="17132" y="11658"/>
                </a:lnTo>
                <a:lnTo>
                  <a:pt x="17373" y="12458"/>
                </a:lnTo>
                <a:lnTo>
                  <a:pt x="17818" y="13627"/>
                </a:lnTo>
                <a:lnTo>
                  <a:pt x="17932" y="13944"/>
                </a:lnTo>
                <a:lnTo>
                  <a:pt x="18034" y="14211"/>
                </a:lnTo>
                <a:lnTo>
                  <a:pt x="20345" y="19202"/>
                </a:lnTo>
                <a:lnTo>
                  <a:pt x="21932" y="23444"/>
                </a:lnTo>
                <a:lnTo>
                  <a:pt x="22047" y="22796"/>
                </a:lnTo>
                <a:lnTo>
                  <a:pt x="22059" y="23444"/>
                </a:lnTo>
                <a:lnTo>
                  <a:pt x="21793" y="30353"/>
                </a:lnTo>
                <a:lnTo>
                  <a:pt x="21755" y="37642"/>
                </a:lnTo>
                <a:lnTo>
                  <a:pt x="24980" y="40868"/>
                </a:lnTo>
                <a:lnTo>
                  <a:pt x="32931" y="40868"/>
                </a:lnTo>
                <a:lnTo>
                  <a:pt x="36156" y="37642"/>
                </a:lnTo>
                <a:lnTo>
                  <a:pt x="36207" y="30353"/>
                </a:lnTo>
                <a:lnTo>
                  <a:pt x="36398" y="25323"/>
                </a:lnTo>
                <a:lnTo>
                  <a:pt x="36436" y="16471"/>
                </a:lnTo>
                <a:close/>
              </a:path>
              <a:path w="99059" h="78104">
                <a:moveTo>
                  <a:pt x="99034" y="48552"/>
                </a:moveTo>
                <a:lnTo>
                  <a:pt x="96456" y="44792"/>
                </a:lnTo>
                <a:lnTo>
                  <a:pt x="64160" y="38823"/>
                </a:lnTo>
                <a:lnTo>
                  <a:pt x="60083" y="42214"/>
                </a:lnTo>
                <a:lnTo>
                  <a:pt x="60083" y="58140"/>
                </a:lnTo>
                <a:lnTo>
                  <a:pt x="63296" y="61366"/>
                </a:lnTo>
                <a:lnTo>
                  <a:pt x="71259" y="61366"/>
                </a:lnTo>
                <a:lnTo>
                  <a:pt x="74485" y="58140"/>
                </a:lnTo>
                <a:lnTo>
                  <a:pt x="74485" y="55384"/>
                </a:lnTo>
                <a:lnTo>
                  <a:pt x="93827" y="58953"/>
                </a:lnTo>
                <a:lnTo>
                  <a:pt x="97586" y="56375"/>
                </a:lnTo>
                <a:lnTo>
                  <a:pt x="99034" y="48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6" name="object 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595732" y="2883630"/>
            <a:ext cx="61511" cy="10258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57880" y="2899583"/>
            <a:ext cx="162975" cy="12318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188082" y="2905380"/>
            <a:ext cx="116671" cy="11946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374559" y="2905055"/>
            <a:ext cx="56192" cy="9422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266408" y="3082848"/>
            <a:ext cx="47218" cy="8893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749309" y="2891649"/>
            <a:ext cx="196704" cy="30123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55853" y="3089132"/>
            <a:ext cx="65373" cy="7833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468854" y="3088030"/>
            <a:ext cx="73711" cy="57014"/>
          </a:xfrm>
          <a:custGeom>
            <a:avLst/>
            <a:gdLst/>
            <a:ahLst/>
            <a:cxnLst/>
            <a:rect l="l" t="t" r="r" b="b"/>
            <a:pathLst>
              <a:path w="114934" h="88900">
                <a:moveTo>
                  <a:pt x="26784" y="28016"/>
                </a:moveTo>
                <a:lnTo>
                  <a:pt x="26708" y="18300"/>
                </a:lnTo>
                <a:lnTo>
                  <a:pt x="26492" y="16700"/>
                </a:lnTo>
                <a:lnTo>
                  <a:pt x="26365" y="15786"/>
                </a:lnTo>
                <a:lnTo>
                  <a:pt x="26263" y="15087"/>
                </a:lnTo>
                <a:lnTo>
                  <a:pt x="26149" y="14262"/>
                </a:lnTo>
                <a:lnTo>
                  <a:pt x="26035" y="13411"/>
                </a:lnTo>
                <a:lnTo>
                  <a:pt x="23914" y="7975"/>
                </a:lnTo>
                <a:lnTo>
                  <a:pt x="23799" y="7670"/>
                </a:lnTo>
                <a:lnTo>
                  <a:pt x="23380" y="6616"/>
                </a:lnTo>
                <a:lnTo>
                  <a:pt x="22098" y="4635"/>
                </a:lnTo>
                <a:lnTo>
                  <a:pt x="18821" y="2768"/>
                </a:lnTo>
                <a:lnTo>
                  <a:pt x="18821" y="10401"/>
                </a:lnTo>
                <a:lnTo>
                  <a:pt x="17614" y="8229"/>
                </a:lnTo>
                <a:lnTo>
                  <a:pt x="17614" y="10401"/>
                </a:lnTo>
                <a:lnTo>
                  <a:pt x="17449" y="11201"/>
                </a:lnTo>
                <a:lnTo>
                  <a:pt x="17322" y="11747"/>
                </a:lnTo>
                <a:lnTo>
                  <a:pt x="17614" y="10401"/>
                </a:lnTo>
                <a:lnTo>
                  <a:pt x="17614" y="8229"/>
                </a:lnTo>
                <a:lnTo>
                  <a:pt x="17475" y="7975"/>
                </a:lnTo>
                <a:lnTo>
                  <a:pt x="17564" y="8902"/>
                </a:lnTo>
                <a:lnTo>
                  <a:pt x="17437" y="7975"/>
                </a:lnTo>
                <a:lnTo>
                  <a:pt x="17335" y="7670"/>
                </a:lnTo>
                <a:lnTo>
                  <a:pt x="17475" y="7975"/>
                </a:lnTo>
                <a:lnTo>
                  <a:pt x="18745" y="10261"/>
                </a:lnTo>
                <a:lnTo>
                  <a:pt x="18821" y="10401"/>
                </a:lnTo>
                <a:lnTo>
                  <a:pt x="18821" y="2768"/>
                </a:lnTo>
                <a:lnTo>
                  <a:pt x="15189" y="673"/>
                </a:lnTo>
                <a:lnTo>
                  <a:pt x="11861" y="368"/>
                </a:lnTo>
                <a:lnTo>
                  <a:pt x="11861" y="16700"/>
                </a:lnTo>
                <a:lnTo>
                  <a:pt x="11493" y="15786"/>
                </a:lnTo>
                <a:lnTo>
                  <a:pt x="11861" y="16700"/>
                </a:lnTo>
                <a:lnTo>
                  <a:pt x="11861" y="368"/>
                </a:lnTo>
                <a:lnTo>
                  <a:pt x="11493" y="330"/>
                </a:lnTo>
                <a:lnTo>
                  <a:pt x="11493" y="15773"/>
                </a:lnTo>
                <a:lnTo>
                  <a:pt x="11074" y="14681"/>
                </a:lnTo>
                <a:lnTo>
                  <a:pt x="11239" y="15087"/>
                </a:lnTo>
                <a:lnTo>
                  <a:pt x="11493" y="15773"/>
                </a:lnTo>
                <a:lnTo>
                  <a:pt x="11493" y="330"/>
                </a:lnTo>
                <a:lnTo>
                  <a:pt x="8128" y="0"/>
                </a:lnTo>
                <a:lnTo>
                  <a:pt x="2654" y="7340"/>
                </a:lnTo>
                <a:lnTo>
                  <a:pt x="2692" y="7975"/>
                </a:lnTo>
                <a:lnTo>
                  <a:pt x="10769" y="23507"/>
                </a:lnTo>
                <a:lnTo>
                  <a:pt x="12382" y="25704"/>
                </a:lnTo>
                <a:lnTo>
                  <a:pt x="12382" y="28016"/>
                </a:lnTo>
                <a:lnTo>
                  <a:pt x="11836" y="31826"/>
                </a:lnTo>
                <a:lnTo>
                  <a:pt x="9359" y="45783"/>
                </a:lnTo>
                <a:lnTo>
                  <a:pt x="8991" y="47929"/>
                </a:lnTo>
                <a:lnTo>
                  <a:pt x="8064" y="54470"/>
                </a:lnTo>
                <a:lnTo>
                  <a:pt x="10807" y="58115"/>
                </a:lnTo>
                <a:lnTo>
                  <a:pt x="18681" y="59232"/>
                </a:lnTo>
                <a:lnTo>
                  <a:pt x="22326" y="56502"/>
                </a:lnTo>
                <a:lnTo>
                  <a:pt x="23228" y="50177"/>
                </a:lnTo>
                <a:lnTo>
                  <a:pt x="26187" y="33401"/>
                </a:lnTo>
                <a:lnTo>
                  <a:pt x="26771" y="29235"/>
                </a:lnTo>
                <a:lnTo>
                  <a:pt x="26784" y="28016"/>
                </a:lnTo>
                <a:close/>
              </a:path>
              <a:path w="114934" h="88900">
                <a:moveTo>
                  <a:pt x="36512" y="68033"/>
                </a:moveTo>
                <a:lnTo>
                  <a:pt x="33401" y="60718"/>
                </a:lnTo>
                <a:lnTo>
                  <a:pt x="29171" y="59004"/>
                </a:lnTo>
                <a:lnTo>
                  <a:pt x="23799" y="61290"/>
                </a:lnTo>
                <a:lnTo>
                  <a:pt x="22059" y="61937"/>
                </a:lnTo>
                <a:lnTo>
                  <a:pt x="14833" y="64516"/>
                </a:lnTo>
                <a:lnTo>
                  <a:pt x="14833" y="77584"/>
                </a:lnTo>
                <a:lnTo>
                  <a:pt x="14630" y="78447"/>
                </a:lnTo>
                <a:lnTo>
                  <a:pt x="14541" y="78828"/>
                </a:lnTo>
                <a:lnTo>
                  <a:pt x="14478" y="75222"/>
                </a:lnTo>
                <a:lnTo>
                  <a:pt x="14541" y="75399"/>
                </a:lnTo>
                <a:lnTo>
                  <a:pt x="14630" y="75653"/>
                </a:lnTo>
                <a:lnTo>
                  <a:pt x="14744" y="76415"/>
                </a:lnTo>
                <a:lnTo>
                  <a:pt x="14833" y="77584"/>
                </a:lnTo>
                <a:lnTo>
                  <a:pt x="14833" y="64516"/>
                </a:lnTo>
                <a:lnTo>
                  <a:pt x="14401" y="64668"/>
                </a:lnTo>
                <a:lnTo>
                  <a:pt x="14401" y="75018"/>
                </a:lnTo>
                <a:lnTo>
                  <a:pt x="14287" y="74701"/>
                </a:lnTo>
                <a:lnTo>
                  <a:pt x="14236" y="80213"/>
                </a:lnTo>
                <a:lnTo>
                  <a:pt x="13436" y="80606"/>
                </a:lnTo>
                <a:lnTo>
                  <a:pt x="13157" y="80772"/>
                </a:lnTo>
                <a:lnTo>
                  <a:pt x="13360" y="80606"/>
                </a:lnTo>
                <a:lnTo>
                  <a:pt x="14236" y="80213"/>
                </a:lnTo>
                <a:lnTo>
                  <a:pt x="14236" y="74650"/>
                </a:lnTo>
                <a:lnTo>
                  <a:pt x="14071" y="74447"/>
                </a:lnTo>
                <a:lnTo>
                  <a:pt x="14325" y="74714"/>
                </a:lnTo>
                <a:lnTo>
                  <a:pt x="14401" y="75018"/>
                </a:lnTo>
                <a:lnTo>
                  <a:pt x="14401" y="64668"/>
                </a:lnTo>
                <a:lnTo>
                  <a:pt x="5994" y="67652"/>
                </a:lnTo>
                <a:lnTo>
                  <a:pt x="4140" y="68440"/>
                </a:lnTo>
                <a:lnTo>
                  <a:pt x="0" y="74701"/>
                </a:lnTo>
                <a:lnTo>
                  <a:pt x="25" y="77584"/>
                </a:lnTo>
                <a:lnTo>
                  <a:pt x="1485" y="81635"/>
                </a:lnTo>
                <a:lnTo>
                  <a:pt x="2057" y="82550"/>
                </a:lnTo>
                <a:lnTo>
                  <a:pt x="3111" y="83832"/>
                </a:lnTo>
                <a:lnTo>
                  <a:pt x="4064" y="84797"/>
                </a:lnTo>
                <a:lnTo>
                  <a:pt x="6629" y="87896"/>
                </a:lnTo>
                <a:lnTo>
                  <a:pt x="11163" y="88328"/>
                </a:lnTo>
                <a:lnTo>
                  <a:pt x="17297" y="83261"/>
                </a:lnTo>
                <a:lnTo>
                  <a:pt x="17360" y="82550"/>
                </a:lnTo>
                <a:lnTo>
                  <a:pt x="17449" y="81635"/>
                </a:lnTo>
                <a:lnTo>
                  <a:pt x="17538" y="80772"/>
                </a:lnTo>
                <a:lnTo>
                  <a:pt x="17589" y="80213"/>
                </a:lnTo>
                <a:lnTo>
                  <a:pt x="17691" y="79082"/>
                </a:lnTo>
                <a:lnTo>
                  <a:pt x="17716" y="78828"/>
                </a:lnTo>
                <a:lnTo>
                  <a:pt x="17589" y="78828"/>
                </a:lnTo>
                <a:lnTo>
                  <a:pt x="17754" y="78778"/>
                </a:lnTo>
                <a:lnTo>
                  <a:pt x="27190" y="75399"/>
                </a:lnTo>
                <a:lnTo>
                  <a:pt x="29070" y="74701"/>
                </a:lnTo>
                <a:lnTo>
                  <a:pt x="29667" y="74447"/>
                </a:lnTo>
                <a:lnTo>
                  <a:pt x="34810" y="72263"/>
                </a:lnTo>
                <a:lnTo>
                  <a:pt x="36512" y="68033"/>
                </a:lnTo>
                <a:close/>
              </a:path>
              <a:path w="114934" h="88900">
                <a:moveTo>
                  <a:pt x="114706" y="56261"/>
                </a:moveTo>
                <a:lnTo>
                  <a:pt x="110426" y="48298"/>
                </a:lnTo>
                <a:lnTo>
                  <a:pt x="109601" y="47485"/>
                </a:lnTo>
                <a:lnTo>
                  <a:pt x="102806" y="40436"/>
                </a:lnTo>
                <a:lnTo>
                  <a:pt x="100533" y="38481"/>
                </a:lnTo>
                <a:lnTo>
                  <a:pt x="94322" y="36042"/>
                </a:lnTo>
                <a:lnTo>
                  <a:pt x="92087" y="35687"/>
                </a:lnTo>
                <a:lnTo>
                  <a:pt x="85763" y="35687"/>
                </a:lnTo>
                <a:lnTo>
                  <a:pt x="78917" y="36347"/>
                </a:lnTo>
                <a:lnTo>
                  <a:pt x="78917" y="50152"/>
                </a:lnTo>
                <a:lnTo>
                  <a:pt x="78714" y="50431"/>
                </a:lnTo>
                <a:lnTo>
                  <a:pt x="78867" y="50152"/>
                </a:lnTo>
                <a:lnTo>
                  <a:pt x="78917" y="36347"/>
                </a:lnTo>
                <a:lnTo>
                  <a:pt x="64604" y="48298"/>
                </a:lnTo>
                <a:lnTo>
                  <a:pt x="64477" y="49606"/>
                </a:lnTo>
                <a:lnTo>
                  <a:pt x="64427" y="50152"/>
                </a:lnTo>
                <a:lnTo>
                  <a:pt x="64338" y="50825"/>
                </a:lnTo>
                <a:lnTo>
                  <a:pt x="63665" y="54635"/>
                </a:lnTo>
                <a:lnTo>
                  <a:pt x="66281" y="58369"/>
                </a:lnTo>
                <a:lnTo>
                  <a:pt x="74117" y="59740"/>
                </a:lnTo>
                <a:lnTo>
                  <a:pt x="77851" y="57124"/>
                </a:lnTo>
                <a:lnTo>
                  <a:pt x="78536" y="53213"/>
                </a:lnTo>
                <a:lnTo>
                  <a:pt x="78663" y="52514"/>
                </a:lnTo>
                <a:lnTo>
                  <a:pt x="78790" y="51320"/>
                </a:lnTo>
                <a:lnTo>
                  <a:pt x="78803" y="51015"/>
                </a:lnTo>
                <a:lnTo>
                  <a:pt x="78828" y="50825"/>
                </a:lnTo>
                <a:lnTo>
                  <a:pt x="78879" y="50431"/>
                </a:lnTo>
                <a:lnTo>
                  <a:pt x="78841" y="50825"/>
                </a:lnTo>
                <a:lnTo>
                  <a:pt x="85813" y="50152"/>
                </a:lnTo>
                <a:lnTo>
                  <a:pt x="90855" y="50152"/>
                </a:lnTo>
                <a:lnTo>
                  <a:pt x="92570" y="50825"/>
                </a:lnTo>
                <a:lnTo>
                  <a:pt x="94030" y="52082"/>
                </a:lnTo>
                <a:lnTo>
                  <a:pt x="99555" y="57797"/>
                </a:lnTo>
                <a:lnTo>
                  <a:pt x="100571" y="58813"/>
                </a:lnTo>
                <a:lnTo>
                  <a:pt x="104965" y="62611"/>
                </a:lnTo>
                <a:lnTo>
                  <a:pt x="109512" y="62280"/>
                </a:lnTo>
                <a:lnTo>
                  <a:pt x="114706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4" name="object 6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614046" y="3072032"/>
            <a:ext cx="57193" cy="9614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005344" y="3076225"/>
            <a:ext cx="156754" cy="11691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219120" y="3074219"/>
            <a:ext cx="170344" cy="11646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451367" y="3072212"/>
            <a:ext cx="374460" cy="12236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872352" y="3080862"/>
            <a:ext cx="50761" cy="8893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279384" y="3245361"/>
            <a:ext cx="50663" cy="91844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4372763" y="3256598"/>
            <a:ext cx="30136" cy="75340"/>
          </a:xfrm>
          <a:custGeom>
            <a:avLst/>
            <a:gdLst/>
            <a:ahLst/>
            <a:cxnLst/>
            <a:rect l="l" t="t" r="r" b="b"/>
            <a:pathLst>
              <a:path w="46990" h="117475">
                <a:moveTo>
                  <a:pt x="15496" y="87790"/>
                </a:moveTo>
                <a:lnTo>
                  <a:pt x="10947" y="89559"/>
                </a:lnTo>
                <a:lnTo>
                  <a:pt x="11196" y="89559"/>
                </a:lnTo>
                <a:lnTo>
                  <a:pt x="9164" y="94180"/>
                </a:lnTo>
                <a:lnTo>
                  <a:pt x="2466" y="111301"/>
                </a:lnTo>
                <a:lnTo>
                  <a:pt x="5784" y="116385"/>
                </a:lnTo>
                <a:lnTo>
                  <a:pt x="8307" y="117331"/>
                </a:lnTo>
                <a:lnTo>
                  <a:pt x="11259" y="117331"/>
                </a:lnTo>
                <a:lnTo>
                  <a:pt x="12876" y="117011"/>
                </a:lnTo>
                <a:lnTo>
                  <a:pt x="15137" y="116673"/>
                </a:lnTo>
                <a:lnTo>
                  <a:pt x="17783" y="115846"/>
                </a:lnTo>
                <a:lnTo>
                  <a:pt x="29964" y="111653"/>
                </a:lnTo>
                <a:lnTo>
                  <a:pt x="32178" y="110736"/>
                </a:lnTo>
                <a:lnTo>
                  <a:pt x="17123" y="110736"/>
                </a:lnTo>
                <a:lnTo>
                  <a:pt x="17062" y="107317"/>
                </a:lnTo>
                <a:lnTo>
                  <a:pt x="14173" y="102891"/>
                </a:lnTo>
                <a:lnTo>
                  <a:pt x="10050" y="102891"/>
                </a:lnTo>
                <a:lnTo>
                  <a:pt x="12519" y="102397"/>
                </a:lnTo>
                <a:lnTo>
                  <a:pt x="14265" y="101827"/>
                </a:lnTo>
                <a:lnTo>
                  <a:pt x="22822" y="98893"/>
                </a:lnTo>
                <a:lnTo>
                  <a:pt x="24203" y="95754"/>
                </a:lnTo>
                <a:lnTo>
                  <a:pt x="24139" y="94493"/>
                </a:lnTo>
                <a:lnTo>
                  <a:pt x="22795" y="91039"/>
                </a:lnTo>
                <a:lnTo>
                  <a:pt x="20948" y="90187"/>
                </a:lnTo>
                <a:lnTo>
                  <a:pt x="15496" y="87790"/>
                </a:lnTo>
                <a:close/>
              </a:path>
              <a:path w="46990" h="117475">
                <a:moveTo>
                  <a:pt x="22822" y="98893"/>
                </a:moveTo>
                <a:lnTo>
                  <a:pt x="14265" y="101827"/>
                </a:lnTo>
                <a:lnTo>
                  <a:pt x="12439" y="102397"/>
                </a:lnTo>
                <a:lnTo>
                  <a:pt x="13851" y="102397"/>
                </a:lnTo>
                <a:lnTo>
                  <a:pt x="17062" y="107317"/>
                </a:lnTo>
                <a:lnTo>
                  <a:pt x="17123" y="110736"/>
                </a:lnTo>
                <a:lnTo>
                  <a:pt x="17281" y="110182"/>
                </a:lnTo>
                <a:lnTo>
                  <a:pt x="17990" y="108571"/>
                </a:lnTo>
                <a:lnTo>
                  <a:pt x="22127" y="100459"/>
                </a:lnTo>
                <a:lnTo>
                  <a:pt x="22611" y="99372"/>
                </a:lnTo>
                <a:lnTo>
                  <a:pt x="22720" y="99126"/>
                </a:lnTo>
                <a:lnTo>
                  <a:pt x="22822" y="98893"/>
                </a:lnTo>
                <a:close/>
              </a:path>
              <a:path w="46990" h="117475">
                <a:moveTo>
                  <a:pt x="29471" y="95620"/>
                </a:moveTo>
                <a:lnTo>
                  <a:pt x="22822" y="98893"/>
                </a:lnTo>
                <a:lnTo>
                  <a:pt x="22127" y="100459"/>
                </a:lnTo>
                <a:lnTo>
                  <a:pt x="17990" y="108571"/>
                </a:lnTo>
                <a:lnTo>
                  <a:pt x="17281" y="110182"/>
                </a:lnTo>
                <a:lnTo>
                  <a:pt x="17085" y="110736"/>
                </a:lnTo>
                <a:lnTo>
                  <a:pt x="32178" y="110736"/>
                </a:lnTo>
                <a:lnTo>
                  <a:pt x="44116" y="97924"/>
                </a:lnTo>
                <a:lnTo>
                  <a:pt x="29714" y="97924"/>
                </a:lnTo>
                <a:lnTo>
                  <a:pt x="29631" y="97429"/>
                </a:lnTo>
                <a:lnTo>
                  <a:pt x="29506" y="96094"/>
                </a:lnTo>
                <a:lnTo>
                  <a:pt x="29471" y="95620"/>
                </a:lnTo>
                <a:close/>
              </a:path>
              <a:path w="46990" h="117475">
                <a:moveTo>
                  <a:pt x="13851" y="102397"/>
                </a:moveTo>
                <a:lnTo>
                  <a:pt x="13231" y="102397"/>
                </a:lnTo>
                <a:lnTo>
                  <a:pt x="9890" y="102891"/>
                </a:lnTo>
                <a:lnTo>
                  <a:pt x="14173" y="102891"/>
                </a:lnTo>
                <a:lnTo>
                  <a:pt x="13851" y="102397"/>
                </a:lnTo>
                <a:close/>
              </a:path>
              <a:path w="46990" h="117475">
                <a:moveTo>
                  <a:pt x="43855" y="94792"/>
                </a:moveTo>
                <a:lnTo>
                  <a:pt x="30552" y="94792"/>
                </a:lnTo>
                <a:lnTo>
                  <a:pt x="29917" y="96094"/>
                </a:lnTo>
                <a:lnTo>
                  <a:pt x="29819" y="96521"/>
                </a:lnTo>
                <a:lnTo>
                  <a:pt x="29714" y="97924"/>
                </a:lnTo>
                <a:lnTo>
                  <a:pt x="44116" y="97924"/>
                </a:lnTo>
                <a:lnTo>
                  <a:pt x="44007" y="96094"/>
                </a:lnTo>
                <a:lnTo>
                  <a:pt x="43892" y="95239"/>
                </a:lnTo>
                <a:lnTo>
                  <a:pt x="43855" y="94792"/>
                </a:lnTo>
                <a:close/>
              </a:path>
              <a:path w="46990" h="117475">
                <a:moveTo>
                  <a:pt x="30482" y="94936"/>
                </a:moveTo>
                <a:lnTo>
                  <a:pt x="29991" y="95239"/>
                </a:lnTo>
                <a:lnTo>
                  <a:pt x="29471" y="95620"/>
                </a:lnTo>
                <a:lnTo>
                  <a:pt x="29506" y="96094"/>
                </a:lnTo>
                <a:lnTo>
                  <a:pt x="29631" y="97429"/>
                </a:lnTo>
                <a:lnTo>
                  <a:pt x="29737" y="96874"/>
                </a:lnTo>
                <a:lnTo>
                  <a:pt x="29851" y="96382"/>
                </a:lnTo>
                <a:lnTo>
                  <a:pt x="29917" y="96094"/>
                </a:lnTo>
                <a:lnTo>
                  <a:pt x="30482" y="94936"/>
                </a:lnTo>
                <a:close/>
              </a:path>
              <a:path w="46990" h="117475">
                <a:moveTo>
                  <a:pt x="45568" y="13798"/>
                </a:moveTo>
                <a:lnTo>
                  <a:pt x="30887" y="13798"/>
                </a:lnTo>
                <a:lnTo>
                  <a:pt x="31024" y="14368"/>
                </a:lnTo>
                <a:lnTo>
                  <a:pt x="31080" y="14599"/>
                </a:lnTo>
                <a:lnTo>
                  <a:pt x="31191" y="15059"/>
                </a:lnTo>
                <a:lnTo>
                  <a:pt x="31270" y="15457"/>
                </a:lnTo>
                <a:lnTo>
                  <a:pt x="31505" y="17402"/>
                </a:lnTo>
                <a:lnTo>
                  <a:pt x="31924" y="21258"/>
                </a:lnTo>
                <a:lnTo>
                  <a:pt x="32046" y="26882"/>
                </a:lnTo>
                <a:lnTo>
                  <a:pt x="31741" y="28820"/>
                </a:lnTo>
                <a:lnTo>
                  <a:pt x="31636" y="29484"/>
                </a:lnTo>
                <a:lnTo>
                  <a:pt x="31594" y="29748"/>
                </a:lnTo>
                <a:lnTo>
                  <a:pt x="31255" y="30996"/>
                </a:lnTo>
                <a:lnTo>
                  <a:pt x="30428" y="33402"/>
                </a:lnTo>
                <a:lnTo>
                  <a:pt x="28601" y="38263"/>
                </a:lnTo>
                <a:lnTo>
                  <a:pt x="27032" y="42749"/>
                </a:lnTo>
                <a:lnTo>
                  <a:pt x="21221" y="68141"/>
                </a:lnTo>
                <a:lnTo>
                  <a:pt x="22219" y="75740"/>
                </a:lnTo>
                <a:lnTo>
                  <a:pt x="23353" y="80102"/>
                </a:lnTo>
                <a:lnTo>
                  <a:pt x="25506" y="85186"/>
                </a:lnTo>
                <a:lnTo>
                  <a:pt x="26272" y="86376"/>
                </a:lnTo>
                <a:lnTo>
                  <a:pt x="28371" y="89237"/>
                </a:lnTo>
                <a:lnTo>
                  <a:pt x="28568" y="89559"/>
                </a:lnTo>
                <a:lnTo>
                  <a:pt x="29471" y="95620"/>
                </a:lnTo>
                <a:lnTo>
                  <a:pt x="30406" y="94936"/>
                </a:lnTo>
                <a:lnTo>
                  <a:pt x="30552" y="94792"/>
                </a:lnTo>
                <a:lnTo>
                  <a:pt x="43855" y="94792"/>
                </a:lnTo>
                <a:lnTo>
                  <a:pt x="43735" y="93282"/>
                </a:lnTo>
                <a:lnTo>
                  <a:pt x="38445" y="78624"/>
                </a:lnTo>
                <a:lnTo>
                  <a:pt x="38207" y="78249"/>
                </a:lnTo>
                <a:lnTo>
                  <a:pt x="37143" y="75740"/>
                </a:lnTo>
                <a:lnTo>
                  <a:pt x="36305" y="72516"/>
                </a:lnTo>
                <a:lnTo>
                  <a:pt x="35741" y="68141"/>
                </a:lnTo>
                <a:lnTo>
                  <a:pt x="35738" y="64707"/>
                </a:lnTo>
                <a:lnTo>
                  <a:pt x="35960" y="62887"/>
                </a:lnTo>
                <a:lnTo>
                  <a:pt x="36051" y="62148"/>
                </a:lnTo>
                <a:lnTo>
                  <a:pt x="36197" y="61368"/>
                </a:lnTo>
                <a:lnTo>
                  <a:pt x="36435" y="60371"/>
                </a:lnTo>
                <a:lnTo>
                  <a:pt x="36537" y="59827"/>
                </a:lnTo>
                <a:lnTo>
                  <a:pt x="38360" y="53724"/>
                </a:lnTo>
                <a:lnTo>
                  <a:pt x="42295" y="42749"/>
                </a:lnTo>
                <a:lnTo>
                  <a:pt x="43874" y="38557"/>
                </a:lnTo>
                <a:lnTo>
                  <a:pt x="45123" y="34951"/>
                </a:lnTo>
                <a:lnTo>
                  <a:pt x="45544" y="33402"/>
                </a:lnTo>
                <a:lnTo>
                  <a:pt x="45661" y="32971"/>
                </a:lnTo>
                <a:lnTo>
                  <a:pt x="46625" y="26882"/>
                </a:lnTo>
                <a:lnTo>
                  <a:pt x="46562" y="22682"/>
                </a:lnTo>
                <a:lnTo>
                  <a:pt x="45764" y="15457"/>
                </a:lnTo>
                <a:lnTo>
                  <a:pt x="45663" y="14599"/>
                </a:lnTo>
                <a:lnTo>
                  <a:pt x="45568" y="13798"/>
                </a:lnTo>
                <a:close/>
              </a:path>
              <a:path w="46990" h="117475">
                <a:moveTo>
                  <a:pt x="34446" y="0"/>
                </a:moveTo>
                <a:lnTo>
                  <a:pt x="16099" y="0"/>
                </a:lnTo>
                <a:lnTo>
                  <a:pt x="11391" y="744"/>
                </a:lnTo>
                <a:lnTo>
                  <a:pt x="6918" y="2128"/>
                </a:lnTo>
                <a:lnTo>
                  <a:pt x="2176" y="5882"/>
                </a:lnTo>
                <a:lnTo>
                  <a:pt x="918" y="7967"/>
                </a:lnTo>
                <a:lnTo>
                  <a:pt x="0" y="12908"/>
                </a:lnTo>
                <a:lnTo>
                  <a:pt x="71" y="13798"/>
                </a:lnTo>
                <a:lnTo>
                  <a:pt x="157" y="14368"/>
                </a:lnTo>
                <a:lnTo>
                  <a:pt x="261" y="15059"/>
                </a:lnTo>
                <a:lnTo>
                  <a:pt x="4930" y="29484"/>
                </a:lnTo>
                <a:lnTo>
                  <a:pt x="6586" y="33887"/>
                </a:lnTo>
                <a:lnTo>
                  <a:pt x="10737" y="35770"/>
                </a:lnTo>
                <a:lnTo>
                  <a:pt x="18182" y="32971"/>
                </a:lnTo>
                <a:lnTo>
                  <a:pt x="20064" y="28820"/>
                </a:lnTo>
                <a:lnTo>
                  <a:pt x="18081" y="23587"/>
                </a:lnTo>
                <a:lnTo>
                  <a:pt x="16464" y="19631"/>
                </a:lnTo>
                <a:lnTo>
                  <a:pt x="16065" y="18572"/>
                </a:lnTo>
                <a:lnTo>
                  <a:pt x="15214" y="15457"/>
                </a:lnTo>
                <a:lnTo>
                  <a:pt x="13281" y="15457"/>
                </a:lnTo>
                <a:lnTo>
                  <a:pt x="13784" y="15059"/>
                </a:lnTo>
                <a:lnTo>
                  <a:pt x="14091" y="14599"/>
                </a:lnTo>
                <a:lnTo>
                  <a:pt x="14575" y="13798"/>
                </a:lnTo>
                <a:lnTo>
                  <a:pt x="14646" y="12908"/>
                </a:lnTo>
                <a:lnTo>
                  <a:pt x="45463" y="12908"/>
                </a:lnTo>
                <a:lnTo>
                  <a:pt x="45312" y="11621"/>
                </a:lnTo>
                <a:lnTo>
                  <a:pt x="44712" y="8987"/>
                </a:lnTo>
                <a:lnTo>
                  <a:pt x="41720" y="3943"/>
                </a:lnTo>
                <a:lnTo>
                  <a:pt x="39616" y="2128"/>
                </a:lnTo>
                <a:lnTo>
                  <a:pt x="34446" y="0"/>
                </a:lnTo>
                <a:close/>
              </a:path>
              <a:path w="46990" h="117475">
                <a:moveTo>
                  <a:pt x="14675" y="13096"/>
                </a:moveTo>
                <a:lnTo>
                  <a:pt x="14575" y="13798"/>
                </a:lnTo>
                <a:lnTo>
                  <a:pt x="14091" y="14599"/>
                </a:lnTo>
                <a:lnTo>
                  <a:pt x="13784" y="15059"/>
                </a:lnTo>
                <a:lnTo>
                  <a:pt x="13281" y="15457"/>
                </a:lnTo>
                <a:lnTo>
                  <a:pt x="14527" y="15059"/>
                </a:lnTo>
                <a:lnTo>
                  <a:pt x="15106" y="15059"/>
                </a:lnTo>
                <a:lnTo>
                  <a:pt x="14781" y="13798"/>
                </a:lnTo>
                <a:lnTo>
                  <a:pt x="14675" y="13096"/>
                </a:lnTo>
                <a:close/>
              </a:path>
              <a:path w="46990" h="117475">
                <a:moveTo>
                  <a:pt x="15106" y="15059"/>
                </a:moveTo>
                <a:lnTo>
                  <a:pt x="14527" y="15059"/>
                </a:lnTo>
                <a:lnTo>
                  <a:pt x="13281" y="15457"/>
                </a:lnTo>
                <a:lnTo>
                  <a:pt x="15214" y="15457"/>
                </a:lnTo>
                <a:lnTo>
                  <a:pt x="15106" y="15059"/>
                </a:lnTo>
                <a:close/>
              </a:path>
              <a:path w="46990" h="117475">
                <a:moveTo>
                  <a:pt x="45463" y="12908"/>
                </a:moveTo>
                <a:lnTo>
                  <a:pt x="14646" y="12908"/>
                </a:lnTo>
                <a:lnTo>
                  <a:pt x="14675" y="13096"/>
                </a:lnTo>
                <a:lnTo>
                  <a:pt x="14781" y="13798"/>
                </a:lnTo>
                <a:lnTo>
                  <a:pt x="14928" y="14368"/>
                </a:lnTo>
                <a:lnTo>
                  <a:pt x="14987" y="14599"/>
                </a:lnTo>
                <a:lnTo>
                  <a:pt x="15106" y="15059"/>
                </a:lnTo>
                <a:lnTo>
                  <a:pt x="14527" y="15059"/>
                </a:lnTo>
                <a:lnTo>
                  <a:pt x="15968" y="14599"/>
                </a:lnTo>
                <a:lnTo>
                  <a:pt x="17429" y="14368"/>
                </a:lnTo>
                <a:lnTo>
                  <a:pt x="31438" y="14368"/>
                </a:lnTo>
                <a:lnTo>
                  <a:pt x="30693" y="13798"/>
                </a:lnTo>
                <a:lnTo>
                  <a:pt x="45568" y="13798"/>
                </a:lnTo>
                <a:lnTo>
                  <a:pt x="45463" y="12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1" name="object 71"/>
          <p:cNvSpPr/>
          <p:nvPr/>
        </p:nvSpPr>
        <p:spPr>
          <a:xfrm>
            <a:off x="4459153" y="3266209"/>
            <a:ext cx="63123" cy="59050"/>
          </a:xfrm>
          <a:custGeom>
            <a:avLst/>
            <a:gdLst/>
            <a:ahLst/>
            <a:cxnLst/>
            <a:rect l="l" t="t" r="r" b="b"/>
            <a:pathLst>
              <a:path w="98425" h="92075">
                <a:moveTo>
                  <a:pt x="21666" y="89255"/>
                </a:moveTo>
                <a:lnTo>
                  <a:pt x="11353" y="89255"/>
                </a:lnTo>
                <a:lnTo>
                  <a:pt x="3276" y="89255"/>
                </a:lnTo>
                <a:lnTo>
                  <a:pt x="4965" y="91033"/>
                </a:lnTo>
                <a:lnTo>
                  <a:pt x="6705" y="91452"/>
                </a:lnTo>
                <a:lnTo>
                  <a:pt x="9563" y="91617"/>
                </a:lnTo>
                <a:lnTo>
                  <a:pt x="14757" y="91617"/>
                </a:lnTo>
                <a:lnTo>
                  <a:pt x="18732" y="91859"/>
                </a:lnTo>
                <a:lnTo>
                  <a:pt x="21666" y="89255"/>
                </a:lnTo>
                <a:close/>
              </a:path>
              <a:path w="98425" h="92075">
                <a:moveTo>
                  <a:pt x="33007" y="22288"/>
                </a:moveTo>
                <a:lnTo>
                  <a:pt x="32575" y="15951"/>
                </a:lnTo>
                <a:lnTo>
                  <a:pt x="32448" y="14122"/>
                </a:lnTo>
                <a:lnTo>
                  <a:pt x="32334" y="12458"/>
                </a:lnTo>
                <a:lnTo>
                  <a:pt x="32219" y="11366"/>
                </a:lnTo>
                <a:lnTo>
                  <a:pt x="31965" y="9728"/>
                </a:lnTo>
                <a:lnTo>
                  <a:pt x="31838" y="8890"/>
                </a:lnTo>
                <a:lnTo>
                  <a:pt x="31762" y="8318"/>
                </a:lnTo>
                <a:lnTo>
                  <a:pt x="31292" y="7569"/>
                </a:lnTo>
                <a:lnTo>
                  <a:pt x="29794" y="5118"/>
                </a:lnTo>
                <a:lnTo>
                  <a:pt x="29794" y="13284"/>
                </a:lnTo>
                <a:lnTo>
                  <a:pt x="29540" y="12750"/>
                </a:lnTo>
                <a:lnTo>
                  <a:pt x="29629" y="12903"/>
                </a:lnTo>
                <a:lnTo>
                  <a:pt x="29794" y="13284"/>
                </a:lnTo>
                <a:lnTo>
                  <a:pt x="29794" y="5118"/>
                </a:lnTo>
                <a:lnTo>
                  <a:pt x="28549" y="3073"/>
                </a:lnTo>
                <a:lnTo>
                  <a:pt x="26682" y="1803"/>
                </a:lnTo>
                <a:lnTo>
                  <a:pt x="21259" y="0"/>
                </a:lnTo>
                <a:lnTo>
                  <a:pt x="17678" y="0"/>
                </a:lnTo>
                <a:lnTo>
                  <a:pt x="13068" y="4622"/>
                </a:lnTo>
                <a:lnTo>
                  <a:pt x="12522" y="6743"/>
                </a:lnTo>
                <a:lnTo>
                  <a:pt x="12623" y="8318"/>
                </a:lnTo>
                <a:lnTo>
                  <a:pt x="12738" y="9728"/>
                </a:lnTo>
                <a:lnTo>
                  <a:pt x="13106" y="11366"/>
                </a:lnTo>
                <a:lnTo>
                  <a:pt x="13233" y="11950"/>
                </a:lnTo>
                <a:lnTo>
                  <a:pt x="13335" y="12458"/>
                </a:lnTo>
                <a:lnTo>
                  <a:pt x="13855" y="13576"/>
                </a:lnTo>
                <a:lnTo>
                  <a:pt x="16967" y="19773"/>
                </a:lnTo>
                <a:lnTo>
                  <a:pt x="18567" y="23228"/>
                </a:lnTo>
                <a:lnTo>
                  <a:pt x="18580" y="22288"/>
                </a:lnTo>
                <a:lnTo>
                  <a:pt x="18656" y="23418"/>
                </a:lnTo>
                <a:lnTo>
                  <a:pt x="18630" y="24053"/>
                </a:lnTo>
                <a:lnTo>
                  <a:pt x="18529" y="27152"/>
                </a:lnTo>
                <a:lnTo>
                  <a:pt x="17767" y="40538"/>
                </a:lnTo>
                <a:lnTo>
                  <a:pt x="17653" y="42583"/>
                </a:lnTo>
                <a:lnTo>
                  <a:pt x="17564" y="45516"/>
                </a:lnTo>
                <a:lnTo>
                  <a:pt x="17449" y="49022"/>
                </a:lnTo>
                <a:lnTo>
                  <a:pt x="20561" y="52349"/>
                </a:lnTo>
                <a:lnTo>
                  <a:pt x="28511" y="52603"/>
                </a:lnTo>
                <a:lnTo>
                  <a:pt x="31838" y="49491"/>
                </a:lnTo>
                <a:lnTo>
                  <a:pt x="31851" y="49022"/>
                </a:lnTo>
                <a:lnTo>
                  <a:pt x="31965" y="45516"/>
                </a:lnTo>
                <a:lnTo>
                  <a:pt x="32080" y="42583"/>
                </a:lnTo>
                <a:lnTo>
                  <a:pt x="32943" y="27152"/>
                </a:lnTo>
                <a:lnTo>
                  <a:pt x="32994" y="25628"/>
                </a:lnTo>
                <a:lnTo>
                  <a:pt x="33007" y="22288"/>
                </a:lnTo>
                <a:close/>
              </a:path>
              <a:path w="98425" h="92075">
                <a:moveTo>
                  <a:pt x="33464" y="85471"/>
                </a:moveTo>
                <a:lnTo>
                  <a:pt x="33121" y="77965"/>
                </a:lnTo>
                <a:lnTo>
                  <a:pt x="33096" y="77533"/>
                </a:lnTo>
                <a:lnTo>
                  <a:pt x="32778" y="77241"/>
                </a:lnTo>
                <a:lnTo>
                  <a:pt x="29730" y="74460"/>
                </a:lnTo>
                <a:lnTo>
                  <a:pt x="23901" y="74726"/>
                </a:lnTo>
                <a:lnTo>
                  <a:pt x="22580" y="74726"/>
                </a:lnTo>
                <a:lnTo>
                  <a:pt x="22580" y="81470"/>
                </a:lnTo>
                <a:lnTo>
                  <a:pt x="22364" y="85178"/>
                </a:lnTo>
                <a:lnTo>
                  <a:pt x="22313" y="85877"/>
                </a:lnTo>
                <a:lnTo>
                  <a:pt x="22580" y="81470"/>
                </a:lnTo>
                <a:lnTo>
                  <a:pt x="22580" y="74726"/>
                </a:lnTo>
                <a:lnTo>
                  <a:pt x="11785" y="74726"/>
                </a:lnTo>
                <a:lnTo>
                  <a:pt x="7289" y="74942"/>
                </a:lnTo>
                <a:lnTo>
                  <a:pt x="5334" y="75298"/>
                </a:lnTo>
                <a:lnTo>
                  <a:pt x="0" y="80899"/>
                </a:lnTo>
                <a:lnTo>
                  <a:pt x="101" y="85877"/>
                </a:lnTo>
                <a:lnTo>
                  <a:pt x="3251" y="89230"/>
                </a:lnTo>
                <a:lnTo>
                  <a:pt x="11684" y="89128"/>
                </a:lnTo>
                <a:lnTo>
                  <a:pt x="21971" y="88988"/>
                </a:lnTo>
                <a:lnTo>
                  <a:pt x="30378" y="88874"/>
                </a:lnTo>
                <a:lnTo>
                  <a:pt x="33464" y="85471"/>
                </a:lnTo>
                <a:close/>
              </a:path>
              <a:path w="98425" h="92075">
                <a:moveTo>
                  <a:pt x="98336" y="61061"/>
                </a:moveTo>
                <a:lnTo>
                  <a:pt x="98183" y="60794"/>
                </a:lnTo>
                <a:lnTo>
                  <a:pt x="96164" y="57226"/>
                </a:lnTo>
                <a:lnTo>
                  <a:pt x="90766" y="55727"/>
                </a:lnTo>
                <a:lnTo>
                  <a:pt x="78333" y="51612"/>
                </a:lnTo>
                <a:lnTo>
                  <a:pt x="75412" y="50800"/>
                </a:lnTo>
                <a:lnTo>
                  <a:pt x="72974" y="50749"/>
                </a:lnTo>
                <a:lnTo>
                  <a:pt x="72974" y="61518"/>
                </a:lnTo>
                <a:lnTo>
                  <a:pt x="72821" y="61760"/>
                </a:lnTo>
                <a:lnTo>
                  <a:pt x="72885" y="60794"/>
                </a:lnTo>
                <a:lnTo>
                  <a:pt x="72910" y="61061"/>
                </a:lnTo>
                <a:lnTo>
                  <a:pt x="72974" y="61518"/>
                </a:lnTo>
                <a:lnTo>
                  <a:pt x="72974" y="50749"/>
                </a:lnTo>
                <a:lnTo>
                  <a:pt x="66535" y="50571"/>
                </a:lnTo>
                <a:lnTo>
                  <a:pt x="63296" y="51155"/>
                </a:lnTo>
                <a:lnTo>
                  <a:pt x="58978" y="56540"/>
                </a:lnTo>
                <a:lnTo>
                  <a:pt x="58483" y="58559"/>
                </a:lnTo>
                <a:lnTo>
                  <a:pt x="58572" y="62509"/>
                </a:lnTo>
                <a:lnTo>
                  <a:pt x="58674" y="63195"/>
                </a:lnTo>
                <a:lnTo>
                  <a:pt x="58762" y="63830"/>
                </a:lnTo>
                <a:lnTo>
                  <a:pt x="58864" y="64541"/>
                </a:lnTo>
                <a:lnTo>
                  <a:pt x="58915" y="68859"/>
                </a:lnTo>
                <a:lnTo>
                  <a:pt x="62115" y="72059"/>
                </a:lnTo>
                <a:lnTo>
                  <a:pt x="70065" y="72059"/>
                </a:lnTo>
                <a:lnTo>
                  <a:pt x="73266" y="68859"/>
                </a:lnTo>
                <a:lnTo>
                  <a:pt x="73291" y="65239"/>
                </a:lnTo>
                <a:lnTo>
                  <a:pt x="75565" y="65874"/>
                </a:lnTo>
                <a:lnTo>
                  <a:pt x="85039" y="69011"/>
                </a:lnTo>
                <a:lnTo>
                  <a:pt x="86588" y="69507"/>
                </a:lnTo>
                <a:lnTo>
                  <a:pt x="92316" y="71094"/>
                </a:lnTo>
                <a:lnTo>
                  <a:pt x="96278" y="68859"/>
                </a:lnTo>
                <a:lnTo>
                  <a:pt x="98247" y="61760"/>
                </a:lnTo>
                <a:lnTo>
                  <a:pt x="98336" y="61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2" name="object 7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622066" y="3240429"/>
            <a:ext cx="45764" cy="9350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752710" y="3237040"/>
            <a:ext cx="186696" cy="12898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008307" y="3249505"/>
            <a:ext cx="112276" cy="116625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5177388" y="3329414"/>
            <a:ext cx="33801" cy="45611"/>
          </a:xfrm>
          <a:custGeom>
            <a:avLst/>
            <a:gdLst/>
            <a:ahLst/>
            <a:cxnLst/>
            <a:rect l="l" t="t" r="r" b="b"/>
            <a:pathLst>
              <a:path w="52705" h="71120">
                <a:moveTo>
                  <a:pt x="46125" y="6489"/>
                </a:moveTo>
                <a:lnTo>
                  <a:pt x="38684" y="6489"/>
                </a:lnTo>
                <a:lnTo>
                  <a:pt x="38913" y="7026"/>
                </a:lnTo>
                <a:lnTo>
                  <a:pt x="39000" y="7214"/>
                </a:lnTo>
                <a:lnTo>
                  <a:pt x="39552" y="8050"/>
                </a:lnTo>
                <a:lnTo>
                  <a:pt x="41729" y="11090"/>
                </a:lnTo>
                <a:lnTo>
                  <a:pt x="42588" y="12354"/>
                </a:lnTo>
                <a:lnTo>
                  <a:pt x="44780" y="15671"/>
                </a:lnTo>
                <a:lnTo>
                  <a:pt x="43939" y="19791"/>
                </a:lnTo>
                <a:lnTo>
                  <a:pt x="43868" y="20138"/>
                </a:lnTo>
                <a:lnTo>
                  <a:pt x="38614" y="23610"/>
                </a:lnTo>
                <a:lnTo>
                  <a:pt x="37518" y="24384"/>
                </a:lnTo>
                <a:lnTo>
                  <a:pt x="37619" y="33006"/>
                </a:lnTo>
                <a:lnTo>
                  <a:pt x="37718" y="35280"/>
                </a:lnTo>
                <a:lnTo>
                  <a:pt x="37816" y="36446"/>
                </a:lnTo>
                <a:lnTo>
                  <a:pt x="37866" y="39400"/>
                </a:lnTo>
                <a:lnTo>
                  <a:pt x="37284" y="41694"/>
                </a:lnTo>
                <a:lnTo>
                  <a:pt x="34589" y="46447"/>
                </a:lnTo>
                <a:lnTo>
                  <a:pt x="31239" y="51061"/>
                </a:lnTo>
                <a:lnTo>
                  <a:pt x="28971" y="54335"/>
                </a:lnTo>
                <a:lnTo>
                  <a:pt x="28545" y="54756"/>
                </a:lnTo>
                <a:lnTo>
                  <a:pt x="26426" y="55761"/>
                </a:lnTo>
                <a:lnTo>
                  <a:pt x="23285" y="55996"/>
                </a:lnTo>
                <a:lnTo>
                  <a:pt x="9132" y="55996"/>
                </a:lnTo>
                <a:lnTo>
                  <a:pt x="2974" y="56457"/>
                </a:lnTo>
                <a:lnTo>
                  <a:pt x="0" y="59912"/>
                </a:lnTo>
                <a:lnTo>
                  <a:pt x="492" y="66492"/>
                </a:lnTo>
                <a:lnTo>
                  <a:pt x="593" y="67843"/>
                </a:lnTo>
                <a:lnTo>
                  <a:pt x="4048" y="70817"/>
                </a:lnTo>
                <a:lnTo>
                  <a:pt x="9524" y="70407"/>
                </a:lnTo>
                <a:lnTo>
                  <a:pt x="25941" y="70407"/>
                </a:lnTo>
                <a:lnTo>
                  <a:pt x="29754" y="70121"/>
                </a:lnTo>
                <a:lnTo>
                  <a:pt x="37400" y="66492"/>
                </a:lnTo>
                <a:lnTo>
                  <a:pt x="39465" y="64455"/>
                </a:lnTo>
                <a:lnTo>
                  <a:pt x="43365" y="58869"/>
                </a:lnTo>
                <a:lnTo>
                  <a:pt x="47242" y="53529"/>
                </a:lnTo>
                <a:lnTo>
                  <a:pt x="50673" y="47480"/>
                </a:lnTo>
                <a:lnTo>
                  <a:pt x="52313" y="41009"/>
                </a:lnTo>
                <a:lnTo>
                  <a:pt x="52197" y="35551"/>
                </a:lnTo>
                <a:lnTo>
                  <a:pt x="52171" y="35280"/>
                </a:lnTo>
                <a:lnTo>
                  <a:pt x="52047" y="33006"/>
                </a:lnTo>
                <a:lnTo>
                  <a:pt x="46842" y="7214"/>
                </a:lnTo>
                <a:lnTo>
                  <a:pt x="46125" y="6489"/>
                </a:lnTo>
                <a:close/>
              </a:path>
              <a:path w="52705" h="71120">
                <a:moveTo>
                  <a:pt x="30510" y="0"/>
                </a:moveTo>
                <a:lnTo>
                  <a:pt x="28385" y="365"/>
                </a:lnTo>
                <a:lnTo>
                  <a:pt x="24223" y="5543"/>
                </a:lnTo>
                <a:lnTo>
                  <a:pt x="24183" y="8050"/>
                </a:lnTo>
                <a:lnTo>
                  <a:pt x="24946" y="10899"/>
                </a:lnTo>
                <a:lnTo>
                  <a:pt x="25001" y="11090"/>
                </a:lnTo>
                <a:lnTo>
                  <a:pt x="26328" y="14232"/>
                </a:lnTo>
                <a:lnTo>
                  <a:pt x="27035" y="15304"/>
                </a:lnTo>
                <a:lnTo>
                  <a:pt x="30242" y="19791"/>
                </a:lnTo>
                <a:lnTo>
                  <a:pt x="32766" y="23610"/>
                </a:lnTo>
                <a:lnTo>
                  <a:pt x="37232" y="24523"/>
                </a:lnTo>
                <a:lnTo>
                  <a:pt x="37340" y="22791"/>
                </a:lnTo>
                <a:lnTo>
                  <a:pt x="36290" y="18823"/>
                </a:lnTo>
                <a:lnTo>
                  <a:pt x="34575" y="15304"/>
                </a:lnTo>
                <a:lnTo>
                  <a:pt x="33530" y="14232"/>
                </a:lnTo>
                <a:lnTo>
                  <a:pt x="35715" y="14232"/>
                </a:lnTo>
                <a:lnTo>
                  <a:pt x="38394" y="10899"/>
                </a:lnTo>
                <a:lnTo>
                  <a:pt x="38830" y="9517"/>
                </a:lnTo>
                <a:lnTo>
                  <a:pt x="38817" y="7026"/>
                </a:lnTo>
                <a:lnTo>
                  <a:pt x="38684" y="6489"/>
                </a:lnTo>
                <a:lnTo>
                  <a:pt x="46125" y="6489"/>
                </a:lnTo>
                <a:lnTo>
                  <a:pt x="41906" y="2225"/>
                </a:lnTo>
                <a:lnTo>
                  <a:pt x="39844" y="1285"/>
                </a:lnTo>
                <a:lnTo>
                  <a:pt x="35990" y="365"/>
                </a:lnTo>
                <a:lnTo>
                  <a:pt x="34748" y="181"/>
                </a:lnTo>
                <a:lnTo>
                  <a:pt x="30510" y="0"/>
                </a:lnTo>
                <a:close/>
              </a:path>
              <a:path w="52705" h="71120">
                <a:moveTo>
                  <a:pt x="39535" y="14232"/>
                </a:moveTo>
                <a:lnTo>
                  <a:pt x="33530" y="14232"/>
                </a:lnTo>
                <a:lnTo>
                  <a:pt x="34575" y="15304"/>
                </a:lnTo>
                <a:lnTo>
                  <a:pt x="36290" y="18823"/>
                </a:lnTo>
                <a:lnTo>
                  <a:pt x="37340" y="22791"/>
                </a:lnTo>
                <a:lnTo>
                  <a:pt x="37431" y="23610"/>
                </a:lnTo>
                <a:lnTo>
                  <a:pt x="37518" y="24384"/>
                </a:lnTo>
                <a:lnTo>
                  <a:pt x="38614" y="23610"/>
                </a:lnTo>
                <a:lnTo>
                  <a:pt x="43868" y="20138"/>
                </a:lnTo>
                <a:lnTo>
                  <a:pt x="44780" y="15671"/>
                </a:lnTo>
                <a:lnTo>
                  <a:pt x="44154" y="14725"/>
                </a:lnTo>
                <a:lnTo>
                  <a:pt x="28318" y="14725"/>
                </a:lnTo>
                <a:lnTo>
                  <a:pt x="39535" y="14232"/>
                </a:lnTo>
                <a:close/>
              </a:path>
              <a:path w="52705" h="71120">
                <a:moveTo>
                  <a:pt x="38913" y="7026"/>
                </a:moveTo>
                <a:lnTo>
                  <a:pt x="38830" y="9517"/>
                </a:lnTo>
                <a:lnTo>
                  <a:pt x="38394" y="10899"/>
                </a:lnTo>
                <a:lnTo>
                  <a:pt x="35715" y="14232"/>
                </a:lnTo>
                <a:lnTo>
                  <a:pt x="39535" y="14232"/>
                </a:lnTo>
                <a:lnTo>
                  <a:pt x="28318" y="14725"/>
                </a:lnTo>
                <a:lnTo>
                  <a:pt x="44154" y="14725"/>
                </a:lnTo>
                <a:lnTo>
                  <a:pt x="42588" y="12354"/>
                </a:lnTo>
                <a:lnTo>
                  <a:pt x="41729" y="11090"/>
                </a:lnTo>
                <a:lnTo>
                  <a:pt x="39552" y="8050"/>
                </a:lnTo>
                <a:lnTo>
                  <a:pt x="39000" y="7214"/>
                </a:lnTo>
                <a:lnTo>
                  <a:pt x="38913" y="7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6" name="object 7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267234" y="3247445"/>
            <a:ext cx="176427" cy="11822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490808" y="3251217"/>
            <a:ext cx="152712" cy="11313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716532" y="3257081"/>
            <a:ext cx="33393" cy="94888"/>
          </a:xfrm>
          <a:custGeom>
            <a:avLst/>
            <a:gdLst/>
            <a:ahLst/>
            <a:cxnLst/>
            <a:rect l="l" t="t" r="r" b="b"/>
            <a:pathLst>
              <a:path w="52069" h="147954">
                <a:moveTo>
                  <a:pt x="37180" y="96071"/>
                </a:moveTo>
                <a:lnTo>
                  <a:pt x="37053" y="98541"/>
                </a:lnTo>
                <a:lnTo>
                  <a:pt x="36951" y="98925"/>
                </a:lnTo>
                <a:lnTo>
                  <a:pt x="36867" y="99390"/>
                </a:lnTo>
                <a:lnTo>
                  <a:pt x="36230" y="100684"/>
                </a:lnTo>
                <a:lnTo>
                  <a:pt x="34565" y="103370"/>
                </a:lnTo>
                <a:lnTo>
                  <a:pt x="31679" y="107727"/>
                </a:lnTo>
                <a:lnTo>
                  <a:pt x="30001" y="110448"/>
                </a:lnTo>
                <a:lnTo>
                  <a:pt x="29045" y="111881"/>
                </a:lnTo>
                <a:lnTo>
                  <a:pt x="26869" y="115023"/>
                </a:lnTo>
                <a:lnTo>
                  <a:pt x="24166" y="118431"/>
                </a:lnTo>
                <a:lnTo>
                  <a:pt x="23318" y="119614"/>
                </a:lnTo>
                <a:lnTo>
                  <a:pt x="20891" y="123927"/>
                </a:lnTo>
                <a:lnTo>
                  <a:pt x="19522" y="126531"/>
                </a:lnTo>
                <a:lnTo>
                  <a:pt x="16963" y="131715"/>
                </a:lnTo>
                <a:lnTo>
                  <a:pt x="16092" y="134249"/>
                </a:lnTo>
                <a:lnTo>
                  <a:pt x="16210" y="136681"/>
                </a:lnTo>
                <a:lnTo>
                  <a:pt x="16866" y="141102"/>
                </a:lnTo>
                <a:lnTo>
                  <a:pt x="18087" y="142562"/>
                </a:lnTo>
                <a:lnTo>
                  <a:pt x="20152" y="144170"/>
                </a:lnTo>
                <a:lnTo>
                  <a:pt x="22694" y="147228"/>
                </a:lnTo>
                <a:lnTo>
                  <a:pt x="27233" y="147646"/>
                </a:lnTo>
                <a:lnTo>
                  <a:pt x="33350" y="142562"/>
                </a:lnTo>
                <a:lnTo>
                  <a:pt x="33767" y="138022"/>
                </a:lnTo>
                <a:lnTo>
                  <a:pt x="32653" y="136681"/>
                </a:lnTo>
                <a:lnTo>
                  <a:pt x="30768" y="136681"/>
                </a:lnTo>
                <a:lnTo>
                  <a:pt x="30655" y="135917"/>
                </a:lnTo>
                <a:lnTo>
                  <a:pt x="30537" y="135125"/>
                </a:lnTo>
                <a:lnTo>
                  <a:pt x="30480" y="134744"/>
                </a:lnTo>
                <a:lnTo>
                  <a:pt x="30407" y="134249"/>
                </a:lnTo>
                <a:lnTo>
                  <a:pt x="29846" y="133573"/>
                </a:lnTo>
                <a:lnTo>
                  <a:pt x="29406" y="133215"/>
                </a:lnTo>
                <a:lnTo>
                  <a:pt x="32289" y="133215"/>
                </a:lnTo>
                <a:lnTo>
                  <a:pt x="38468" y="123569"/>
                </a:lnTo>
                <a:lnTo>
                  <a:pt x="41018" y="119886"/>
                </a:lnTo>
                <a:lnTo>
                  <a:pt x="42147" y="118191"/>
                </a:lnTo>
                <a:lnTo>
                  <a:pt x="44115" y="115023"/>
                </a:lnTo>
                <a:lnTo>
                  <a:pt x="47134" y="110448"/>
                </a:lnTo>
                <a:lnTo>
                  <a:pt x="49175" y="107121"/>
                </a:lnTo>
                <a:lnTo>
                  <a:pt x="50256" y="104924"/>
                </a:lnTo>
                <a:lnTo>
                  <a:pt x="51629" y="99762"/>
                </a:lnTo>
                <a:lnTo>
                  <a:pt x="42006" y="99762"/>
                </a:lnTo>
                <a:lnTo>
                  <a:pt x="40818" y="99390"/>
                </a:lnTo>
                <a:lnTo>
                  <a:pt x="39675" y="98925"/>
                </a:lnTo>
                <a:lnTo>
                  <a:pt x="38798" y="98541"/>
                </a:lnTo>
                <a:lnTo>
                  <a:pt x="37689" y="97387"/>
                </a:lnTo>
                <a:lnTo>
                  <a:pt x="37180" y="96071"/>
                </a:lnTo>
                <a:close/>
              </a:path>
              <a:path w="52069" h="147954">
                <a:moveTo>
                  <a:pt x="30216" y="133875"/>
                </a:moveTo>
                <a:lnTo>
                  <a:pt x="30407" y="134249"/>
                </a:lnTo>
                <a:lnTo>
                  <a:pt x="30480" y="134744"/>
                </a:lnTo>
                <a:lnTo>
                  <a:pt x="30537" y="135125"/>
                </a:lnTo>
                <a:lnTo>
                  <a:pt x="30655" y="135917"/>
                </a:lnTo>
                <a:lnTo>
                  <a:pt x="30768" y="136681"/>
                </a:lnTo>
                <a:lnTo>
                  <a:pt x="31032" y="135917"/>
                </a:lnTo>
                <a:lnTo>
                  <a:pt x="31360" y="135125"/>
                </a:lnTo>
                <a:lnTo>
                  <a:pt x="30631" y="134249"/>
                </a:lnTo>
                <a:lnTo>
                  <a:pt x="30216" y="133875"/>
                </a:lnTo>
                <a:close/>
              </a:path>
              <a:path w="52069" h="147954">
                <a:moveTo>
                  <a:pt x="31360" y="135125"/>
                </a:moveTo>
                <a:lnTo>
                  <a:pt x="31095" y="135735"/>
                </a:lnTo>
                <a:lnTo>
                  <a:pt x="30768" y="136681"/>
                </a:lnTo>
                <a:lnTo>
                  <a:pt x="32653" y="136681"/>
                </a:lnTo>
                <a:lnTo>
                  <a:pt x="31360" y="135125"/>
                </a:lnTo>
                <a:close/>
              </a:path>
              <a:path w="52069" h="147954">
                <a:moveTo>
                  <a:pt x="32289" y="133215"/>
                </a:moveTo>
                <a:lnTo>
                  <a:pt x="29406" y="133215"/>
                </a:lnTo>
                <a:lnTo>
                  <a:pt x="30216" y="133875"/>
                </a:lnTo>
                <a:lnTo>
                  <a:pt x="30631" y="134249"/>
                </a:lnTo>
                <a:lnTo>
                  <a:pt x="31360" y="135125"/>
                </a:lnTo>
                <a:lnTo>
                  <a:pt x="31526" y="134744"/>
                </a:lnTo>
                <a:lnTo>
                  <a:pt x="32289" y="133215"/>
                </a:lnTo>
                <a:close/>
              </a:path>
              <a:path w="52069" h="147954">
                <a:moveTo>
                  <a:pt x="46285" y="14442"/>
                </a:moveTo>
                <a:lnTo>
                  <a:pt x="28716" y="14442"/>
                </a:lnTo>
                <a:lnTo>
                  <a:pt x="30456" y="15995"/>
                </a:lnTo>
                <a:lnTo>
                  <a:pt x="32471" y="18896"/>
                </a:lnTo>
                <a:lnTo>
                  <a:pt x="33243" y="21021"/>
                </a:lnTo>
                <a:lnTo>
                  <a:pt x="34524" y="27291"/>
                </a:lnTo>
                <a:lnTo>
                  <a:pt x="34565" y="31593"/>
                </a:lnTo>
                <a:lnTo>
                  <a:pt x="34145" y="34436"/>
                </a:lnTo>
                <a:lnTo>
                  <a:pt x="23720" y="57818"/>
                </a:lnTo>
                <a:lnTo>
                  <a:pt x="21163" y="63019"/>
                </a:lnTo>
                <a:lnTo>
                  <a:pt x="15509" y="85789"/>
                </a:lnTo>
                <a:lnTo>
                  <a:pt x="15388" y="87759"/>
                </a:lnTo>
                <a:lnTo>
                  <a:pt x="15277" y="88610"/>
                </a:lnTo>
                <a:lnTo>
                  <a:pt x="15178" y="91553"/>
                </a:lnTo>
                <a:lnTo>
                  <a:pt x="15501" y="93060"/>
                </a:lnTo>
                <a:lnTo>
                  <a:pt x="18056" y="97387"/>
                </a:lnTo>
                <a:lnTo>
                  <a:pt x="18225" y="97387"/>
                </a:lnTo>
                <a:lnTo>
                  <a:pt x="19856" y="98209"/>
                </a:lnTo>
                <a:lnTo>
                  <a:pt x="25388" y="99762"/>
                </a:lnTo>
                <a:lnTo>
                  <a:pt x="36684" y="99762"/>
                </a:lnTo>
                <a:lnTo>
                  <a:pt x="36867" y="99390"/>
                </a:lnTo>
                <a:lnTo>
                  <a:pt x="36951" y="98925"/>
                </a:lnTo>
                <a:lnTo>
                  <a:pt x="37053" y="98541"/>
                </a:lnTo>
                <a:lnTo>
                  <a:pt x="37180" y="96071"/>
                </a:lnTo>
                <a:lnTo>
                  <a:pt x="51796" y="96071"/>
                </a:lnTo>
                <a:lnTo>
                  <a:pt x="51752" y="93823"/>
                </a:lnTo>
                <a:lnTo>
                  <a:pt x="50379" y="90280"/>
                </a:lnTo>
                <a:lnTo>
                  <a:pt x="29585" y="90280"/>
                </a:lnTo>
                <a:lnTo>
                  <a:pt x="29589" y="89222"/>
                </a:lnTo>
                <a:lnTo>
                  <a:pt x="29458" y="88610"/>
                </a:lnTo>
                <a:lnTo>
                  <a:pt x="29380" y="88242"/>
                </a:lnTo>
                <a:lnTo>
                  <a:pt x="27931" y="85789"/>
                </a:lnTo>
                <a:lnTo>
                  <a:pt x="27836" y="85629"/>
                </a:lnTo>
                <a:lnTo>
                  <a:pt x="27393" y="85361"/>
                </a:lnTo>
                <a:lnTo>
                  <a:pt x="30025" y="85361"/>
                </a:lnTo>
                <a:lnTo>
                  <a:pt x="39098" y="59681"/>
                </a:lnTo>
                <a:lnTo>
                  <a:pt x="41403" y="55312"/>
                </a:lnTo>
                <a:lnTo>
                  <a:pt x="49121" y="31593"/>
                </a:lnTo>
                <a:lnTo>
                  <a:pt x="49015" y="27291"/>
                </a:lnTo>
                <a:lnTo>
                  <a:pt x="48950" y="25961"/>
                </a:lnTo>
                <a:lnTo>
                  <a:pt x="46994" y="16394"/>
                </a:lnTo>
                <a:lnTo>
                  <a:pt x="46403" y="14766"/>
                </a:lnTo>
                <a:lnTo>
                  <a:pt x="46285" y="14442"/>
                </a:lnTo>
                <a:close/>
              </a:path>
              <a:path w="52069" h="147954">
                <a:moveTo>
                  <a:pt x="51796" y="96071"/>
                </a:moveTo>
                <a:lnTo>
                  <a:pt x="37180" y="96071"/>
                </a:lnTo>
                <a:lnTo>
                  <a:pt x="37689" y="97387"/>
                </a:lnTo>
                <a:lnTo>
                  <a:pt x="38798" y="98541"/>
                </a:lnTo>
                <a:lnTo>
                  <a:pt x="39675" y="98925"/>
                </a:lnTo>
                <a:lnTo>
                  <a:pt x="40818" y="99390"/>
                </a:lnTo>
                <a:lnTo>
                  <a:pt x="42006" y="99762"/>
                </a:lnTo>
                <a:lnTo>
                  <a:pt x="51629" y="99762"/>
                </a:lnTo>
                <a:lnTo>
                  <a:pt x="51728" y="99390"/>
                </a:lnTo>
                <a:lnTo>
                  <a:pt x="51796" y="96071"/>
                </a:lnTo>
                <a:close/>
              </a:path>
              <a:path w="52069" h="147954">
                <a:moveTo>
                  <a:pt x="44200" y="85361"/>
                </a:moveTo>
                <a:lnTo>
                  <a:pt x="30025" y="85361"/>
                </a:lnTo>
                <a:lnTo>
                  <a:pt x="29994" y="85629"/>
                </a:lnTo>
                <a:lnTo>
                  <a:pt x="29891" y="86511"/>
                </a:lnTo>
                <a:lnTo>
                  <a:pt x="29807" y="87759"/>
                </a:lnTo>
                <a:lnTo>
                  <a:pt x="29709" y="89222"/>
                </a:lnTo>
                <a:lnTo>
                  <a:pt x="29585" y="90280"/>
                </a:lnTo>
                <a:lnTo>
                  <a:pt x="50379" y="90280"/>
                </a:lnTo>
                <a:lnTo>
                  <a:pt x="49733" y="88610"/>
                </a:lnTo>
                <a:lnTo>
                  <a:pt x="48095" y="86906"/>
                </a:lnTo>
                <a:lnTo>
                  <a:pt x="45549" y="85789"/>
                </a:lnTo>
                <a:lnTo>
                  <a:pt x="44200" y="85361"/>
                </a:lnTo>
                <a:close/>
              </a:path>
              <a:path w="52069" h="147954">
                <a:moveTo>
                  <a:pt x="30025" y="85361"/>
                </a:moveTo>
                <a:lnTo>
                  <a:pt x="27393" y="85361"/>
                </a:lnTo>
                <a:lnTo>
                  <a:pt x="27836" y="85629"/>
                </a:lnTo>
                <a:lnTo>
                  <a:pt x="29380" y="88242"/>
                </a:lnTo>
                <a:lnTo>
                  <a:pt x="29589" y="89222"/>
                </a:lnTo>
                <a:lnTo>
                  <a:pt x="29750" y="88610"/>
                </a:lnTo>
                <a:lnTo>
                  <a:pt x="29865" y="86906"/>
                </a:lnTo>
                <a:lnTo>
                  <a:pt x="29975" y="85789"/>
                </a:lnTo>
                <a:lnTo>
                  <a:pt x="30025" y="85361"/>
                </a:lnTo>
                <a:close/>
              </a:path>
              <a:path w="52069" h="147954">
                <a:moveTo>
                  <a:pt x="31521" y="0"/>
                </a:moveTo>
                <a:lnTo>
                  <a:pt x="16349" y="0"/>
                </a:lnTo>
                <a:lnTo>
                  <a:pt x="10293" y="1130"/>
                </a:lnTo>
                <a:lnTo>
                  <a:pt x="302" y="12419"/>
                </a:lnTo>
                <a:lnTo>
                  <a:pt x="183" y="13070"/>
                </a:lnTo>
                <a:lnTo>
                  <a:pt x="60" y="14442"/>
                </a:lnTo>
                <a:lnTo>
                  <a:pt x="0" y="16394"/>
                </a:lnTo>
                <a:lnTo>
                  <a:pt x="378" y="21021"/>
                </a:lnTo>
                <a:lnTo>
                  <a:pt x="688" y="22960"/>
                </a:lnTo>
                <a:lnTo>
                  <a:pt x="2027" y="30509"/>
                </a:lnTo>
                <a:lnTo>
                  <a:pt x="2941" y="36102"/>
                </a:lnTo>
                <a:lnTo>
                  <a:pt x="3038" y="36711"/>
                </a:lnTo>
                <a:lnTo>
                  <a:pt x="6732" y="39385"/>
                </a:lnTo>
                <a:lnTo>
                  <a:pt x="14584" y="38127"/>
                </a:lnTo>
                <a:lnTo>
                  <a:pt x="17257" y="34436"/>
                </a:lnTo>
                <a:lnTo>
                  <a:pt x="16231" y="28115"/>
                </a:lnTo>
                <a:lnTo>
                  <a:pt x="14968" y="21021"/>
                </a:lnTo>
                <a:lnTo>
                  <a:pt x="14659" y="19084"/>
                </a:lnTo>
                <a:lnTo>
                  <a:pt x="14594" y="15378"/>
                </a:lnTo>
                <a:lnTo>
                  <a:pt x="13799" y="15378"/>
                </a:lnTo>
                <a:lnTo>
                  <a:pt x="14509" y="14766"/>
                </a:lnTo>
                <a:lnTo>
                  <a:pt x="14578" y="14442"/>
                </a:lnTo>
                <a:lnTo>
                  <a:pt x="46285" y="14442"/>
                </a:lnTo>
                <a:lnTo>
                  <a:pt x="45601" y="12560"/>
                </a:lnTo>
                <a:lnTo>
                  <a:pt x="40761" y="5587"/>
                </a:lnTo>
                <a:lnTo>
                  <a:pt x="36685" y="1946"/>
                </a:lnTo>
                <a:lnTo>
                  <a:pt x="31521" y="0"/>
                </a:lnTo>
                <a:close/>
              </a:path>
              <a:path w="52069" h="147954">
                <a:moveTo>
                  <a:pt x="14583" y="14766"/>
                </a:moveTo>
                <a:lnTo>
                  <a:pt x="14091" y="15126"/>
                </a:lnTo>
                <a:lnTo>
                  <a:pt x="13799" y="15378"/>
                </a:lnTo>
                <a:lnTo>
                  <a:pt x="14590" y="15126"/>
                </a:lnTo>
                <a:lnTo>
                  <a:pt x="14583" y="14766"/>
                </a:lnTo>
                <a:close/>
              </a:path>
              <a:path w="52069" h="147954">
                <a:moveTo>
                  <a:pt x="14590" y="15126"/>
                </a:moveTo>
                <a:lnTo>
                  <a:pt x="13799" y="15378"/>
                </a:lnTo>
                <a:lnTo>
                  <a:pt x="14594" y="15378"/>
                </a:lnTo>
                <a:lnTo>
                  <a:pt x="14590" y="15126"/>
                </a:lnTo>
                <a:close/>
              </a:path>
              <a:path w="52069" h="147954">
                <a:moveTo>
                  <a:pt x="17454" y="14442"/>
                </a:moveTo>
                <a:lnTo>
                  <a:pt x="14578" y="14442"/>
                </a:lnTo>
                <a:lnTo>
                  <a:pt x="14590" y="15126"/>
                </a:lnTo>
                <a:lnTo>
                  <a:pt x="15719" y="14766"/>
                </a:lnTo>
                <a:lnTo>
                  <a:pt x="17454" y="14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263920" y="3589427"/>
            <a:ext cx="312321" cy="99742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693122" y="3597851"/>
            <a:ext cx="264469" cy="90925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5033621" y="3610192"/>
            <a:ext cx="88372" cy="50091"/>
          </a:xfrm>
          <a:custGeom>
            <a:avLst/>
            <a:gdLst/>
            <a:ahLst/>
            <a:cxnLst/>
            <a:rect l="l" t="t" r="r" b="b"/>
            <a:pathLst>
              <a:path w="137794" h="78104">
                <a:moveTo>
                  <a:pt x="58229" y="63652"/>
                </a:moveTo>
                <a:lnTo>
                  <a:pt x="58153" y="62979"/>
                </a:lnTo>
                <a:lnTo>
                  <a:pt x="57962" y="61658"/>
                </a:lnTo>
                <a:lnTo>
                  <a:pt x="57912" y="61341"/>
                </a:lnTo>
                <a:lnTo>
                  <a:pt x="57086" y="55740"/>
                </a:lnTo>
                <a:lnTo>
                  <a:pt x="53416" y="53035"/>
                </a:lnTo>
                <a:lnTo>
                  <a:pt x="46215" y="54102"/>
                </a:lnTo>
                <a:lnTo>
                  <a:pt x="30314" y="56692"/>
                </a:lnTo>
                <a:lnTo>
                  <a:pt x="31915" y="50342"/>
                </a:lnTo>
                <a:lnTo>
                  <a:pt x="37871" y="24003"/>
                </a:lnTo>
                <a:lnTo>
                  <a:pt x="39839" y="24879"/>
                </a:lnTo>
                <a:lnTo>
                  <a:pt x="47269" y="22021"/>
                </a:lnTo>
                <a:lnTo>
                  <a:pt x="48818" y="18503"/>
                </a:lnTo>
                <a:lnTo>
                  <a:pt x="48920" y="18288"/>
                </a:lnTo>
                <a:lnTo>
                  <a:pt x="48971" y="17487"/>
                </a:lnTo>
                <a:lnTo>
                  <a:pt x="47688" y="14147"/>
                </a:lnTo>
                <a:lnTo>
                  <a:pt x="47294" y="12788"/>
                </a:lnTo>
                <a:lnTo>
                  <a:pt x="39255" y="2705"/>
                </a:lnTo>
                <a:lnTo>
                  <a:pt x="39255" y="10350"/>
                </a:lnTo>
                <a:lnTo>
                  <a:pt x="39141" y="10972"/>
                </a:lnTo>
                <a:lnTo>
                  <a:pt x="39116" y="11188"/>
                </a:lnTo>
                <a:lnTo>
                  <a:pt x="39090" y="11379"/>
                </a:lnTo>
                <a:lnTo>
                  <a:pt x="38658" y="11963"/>
                </a:lnTo>
                <a:lnTo>
                  <a:pt x="38963" y="11379"/>
                </a:lnTo>
                <a:lnTo>
                  <a:pt x="39039" y="11188"/>
                </a:lnTo>
                <a:lnTo>
                  <a:pt x="39255" y="10350"/>
                </a:lnTo>
                <a:lnTo>
                  <a:pt x="39255" y="2705"/>
                </a:lnTo>
                <a:lnTo>
                  <a:pt x="37630" y="1447"/>
                </a:lnTo>
                <a:lnTo>
                  <a:pt x="36512" y="914"/>
                </a:lnTo>
                <a:lnTo>
                  <a:pt x="33959" y="342"/>
                </a:lnTo>
                <a:lnTo>
                  <a:pt x="33959" y="18503"/>
                </a:lnTo>
                <a:lnTo>
                  <a:pt x="33845" y="18110"/>
                </a:lnTo>
                <a:lnTo>
                  <a:pt x="33959" y="18503"/>
                </a:lnTo>
                <a:lnTo>
                  <a:pt x="33959" y="342"/>
                </a:lnTo>
                <a:lnTo>
                  <a:pt x="32486" y="0"/>
                </a:lnTo>
                <a:lnTo>
                  <a:pt x="30886" y="228"/>
                </a:lnTo>
                <a:lnTo>
                  <a:pt x="30886" y="14579"/>
                </a:lnTo>
                <a:lnTo>
                  <a:pt x="30505" y="14147"/>
                </a:lnTo>
                <a:lnTo>
                  <a:pt x="30073" y="13804"/>
                </a:lnTo>
                <a:lnTo>
                  <a:pt x="30543" y="14147"/>
                </a:lnTo>
                <a:lnTo>
                  <a:pt x="30886" y="14579"/>
                </a:lnTo>
                <a:lnTo>
                  <a:pt x="30886" y="228"/>
                </a:lnTo>
                <a:lnTo>
                  <a:pt x="24015" y="18872"/>
                </a:lnTo>
                <a:lnTo>
                  <a:pt x="23914" y="20053"/>
                </a:lnTo>
                <a:lnTo>
                  <a:pt x="17500" y="48590"/>
                </a:lnTo>
                <a:lnTo>
                  <a:pt x="16014" y="54584"/>
                </a:lnTo>
                <a:lnTo>
                  <a:pt x="18364" y="58483"/>
                </a:lnTo>
                <a:lnTo>
                  <a:pt x="18554" y="58534"/>
                </a:lnTo>
                <a:lnTo>
                  <a:pt x="17094" y="58750"/>
                </a:lnTo>
                <a:lnTo>
                  <a:pt x="14376" y="58750"/>
                </a:lnTo>
                <a:lnTo>
                  <a:pt x="14376" y="63182"/>
                </a:lnTo>
                <a:lnTo>
                  <a:pt x="13538" y="61658"/>
                </a:lnTo>
                <a:lnTo>
                  <a:pt x="14274" y="62979"/>
                </a:lnTo>
                <a:lnTo>
                  <a:pt x="14376" y="63182"/>
                </a:lnTo>
                <a:lnTo>
                  <a:pt x="14376" y="58750"/>
                </a:lnTo>
                <a:lnTo>
                  <a:pt x="6680" y="58750"/>
                </a:lnTo>
                <a:lnTo>
                  <a:pt x="5664" y="58889"/>
                </a:lnTo>
                <a:lnTo>
                  <a:pt x="4267" y="59385"/>
                </a:lnTo>
                <a:lnTo>
                  <a:pt x="0" y="63652"/>
                </a:lnTo>
                <a:lnTo>
                  <a:pt x="12" y="63906"/>
                </a:lnTo>
                <a:lnTo>
                  <a:pt x="139" y="67043"/>
                </a:lnTo>
                <a:lnTo>
                  <a:pt x="2425" y="71386"/>
                </a:lnTo>
                <a:lnTo>
                  <a:pt x="3238" y="72059"/>
                </a:lnTo>
                <a:lnTo>
                  <a:pt x="5562" y="73647"/>
                </a:lnTo>
                <a:lnTo>
                  <a:pt x="8648" y="75565"/>
                </a:lnTo>
                <a:lnTo>
                  <a:pt x="12280" y="78041"/>
                </a:lnTo>
                <a:lnTo>
                  <a:pt x="16764" y="77203"/>
                </a:lnTo>
                <a:lnTo>
                  <a:pt x="19558" y="73101"/>
                </a:lnTo>
                <a:lnTo>
                  <a:pt x="18465" y="73101"/>
                </a:lnTo>
                <a:lnTo>
                  <a:pt x="19672" y="72923"/>
                </a:lnTo>
                <a:lnTo>
                  <a:pt x="25450" y="72059"/>
                </a:lnTo>
                <a:lnTo>
                  <a:pt x="47955" y="68414"/>
                </a:lnTo>
                <a:lnTo>
                  <a:pt x="55537" y="67271"/>
                </a:lnTo>
                <a:lnTo>
                  <a:pt x="58229" y="63652"/>
                </a:lnTo>
                <a:close/>
              </a:path>
              <a:path w="137794" h="78104">
                <a:moveTo>
                  <a:pt x="137528" y="46215"/>
                </a:moveTo>
                <a:lnTo>
                  <a:pt x="135750" y="42011"/>
                </a:lnTo>
                <a:lnTo>
                  <a:pt x="131229" y="40170"/>
                </a:lnTo>
                <a:lnTo>
                  <a:pt x="123863" y="36436"/>
                </a:lnTo>
                <a:lnTo>
                  <a:pt x="121640" y="35534"/>
                </a:lnTo>
                <a:lnTo>
                  <a:pt x="112788" y="34772"/>
                </a:lnTo>
                <a:lnTo>
                  <a:pt x="106857" y="35941"/>
                </a:lnTo>
                <a:lnTo>
                  <a:pt x="100380" y="41109"/>
                </a:lnTo>
                <a:lnTo>
                  <a:pt x="99504" y="43002"/>
                </a:lnTo>
                <a:lnTo>
                  <a:pt x="97840" y="48285"/>
                </a:lnTo>
                <a:lnTo>
                  <a:pt x="97701" y="48691"/>
                </a:lnTo>
                <a:lnTo>
                  <a:pt x="95885" y="52590"/>
                </a:lnTo>
                <a:lnTo>
                  <a:pt x="97434" y="56883"/>
                </a:lnTo>
                <a:lnTo>
                  <a:pt x="104648" y="60248"/>
                </a:lnTo>
                <a:lnTo>
                  <a:pt x="108927" y="58686"/>
                </a:lnTo>
                <a:lnTo>
                  <a:pt x="111112" y="54000"/>
                </a:lnTo>
                <a:lnTo>
                  <a:pt x="111506" y="52832"/>
                </a:lnTo>
                <a:lnTo>
                  <a:pt x="112331" y="50215"/>
                </a:lnTo>
                <a:lnTo>
                  <a:pt x="112483" y="49885"/>
                </a:lnTo>
                <a:lnTo>
                  <a:pt x="112052" y="50215"/>
                </a:lnTo>
                <a:lnTo>
                  <a:pt x="112471" y="49885"/>
                </a:lnTo>
                <a:lnTo>
                  <a:pt x="114884" y="49403"/>
                </a:lnTo>
                <a:lnTo>
                  <a:pt x="117843" y="49657"/>
                </a:lnTo>
                <a:lnTo>
                  <a:pt x="119189" y="50215"/>
                </a:lnTo>
                <a:lnTo>
                  <a:pt x="124307" y="52832"/>
                </a:lnTo>
                <a:lnTo>
                  <a:pt x="125310" y="53314"/>
                </a:lnTo>
                <a:lnTo>
                  <a:pt x="130327" y="55346"/>
                </a:lnTo>
                <a:lnTo>
                  <a:pt x="134531" y="53581"/>
                </a:lnTo>
                <a:lnTo>
                  <a:pt x="136029" y="49885"/>
                </a:lnTo>
                <a:lnTo>
                  <a:pt x="136118" y="49657"/>
                </a:lnTo>
                <a:lnTo>
                  <a:pt x="136220" y="49403"/>
                </a:lnTo>
                <a:lnTo>
                  <a:pt x="137528" y="46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2" name="object 8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239179" y="3588827"/>
            <a:ext cx="1059331" cy="9326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357042" y="3579573"/>
            <a:ext cx="351380" cy="9372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764067" y="3602161"/>
            <a:ext cx="72783" cy="6446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885617" y="3615730"/>
            <a:ext cx="40225" cy="46241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983559" y="3597621"/>
            <a:ext cx="135375" cy="6740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163564" y="3593861"/>
            <a:ext cx="241818" cy="72384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451430" y="3582816"/>
            <a:ext cx="56774" cy="75508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7568092" y="3616821"/>
            <a:ext cx="58236" cy="31358"/>
          </a:xfrm>
          <a:custGeom>
            <a:avLst/>
            <a:gdLst/>
            <a:ahLst/>
            <a:cxnLst/>
            <a:rect l="l" t="t" r="r" b="b"/>
            <a:pathLst>
              <a:path w="90804" h="48895">
                <a:moveTo>
                  <a:pt x="90424" y="37236"/>
                </a:moveTo>
                <a:lnTo>
                  <a:pt x="88366" y="34201"/>
                </a:lnTo>
                <a:lnTo>
                  <a:pt x="85966" y="30645"/>
                </a:lnTo>
                <a:lnTo>
                  <a:pt x="81483" y="29781"/>
                </a:lnTo>
                <a:lnTo>
                  <a:pt x="77609" y="32410"/>
                </a:lnTo>
                <a:lnTo>
                  <a:pt x="75996" y="33705"/>
                </a:lnTo>
                <a:lnTo>
                  <a:pt x="76314" y="33705"/>
                </a:lnTo>
                <a:lnTo>
                  <a:pt x="74993" y="34201"/>
                </a:lnTo>
                <a:lnTo>
                  <a:pt x="26809" y="34201"/>
                </a:lnTo>
                <a:lnTo>
                  <a:pt x="16662" y="33705"/>
                </a:lnTo>
                <a:lnTo>
                  <a:pt x="13296" y="36779"/>
                </a:lnTo>
                <a:lnTo>
                  <a:pt x="13068" y="41706"/>
                </a:lnTo>
                <a:lnTo>
                  <a:pt x="12966" y="44043"/>
                </a:lnTo>
                <a:lnTo>
                  <a:pt x="12941" y="44716"/>
                </a:lnTo>
                <a:lnTo>
                  <a:pt x="16179" y="48260"/>
                </a:lnTo>
                <a:lnTo>
                  <a:pt x="19989" y="48260"/>
                </a:lnTo>
                <a:lnTo>
                  <a:pt x="26276" y="48590"/>
                </a:lnTo>
                <a:lnTo>
                  <a:pt x="73787" y="48590"/>
                </a:lnTo>
                <a:lnTo>
                  <a:pt x="76898" y="48425"/>
                </a:lnTo>
                <a:lnTo>
                  <a:pt x="78105" y="48260"/>
                </a:lnTo>
                <a:lnTo>
                  <a:pt x="78511" y="48260"/>
                </a:lnTo>
                <a:lnTo>
                  <a:pt x="82638" y="46710"/>
                </a:lnTo>
                <a:lnTo>
                  <a:pt x="83667" y="46012"/>
                </a:lnTo>
                <a:lnTo>
                  <a:pt x="86118" y="44043"/>
                </a:lnTo>
                <a:lnTo>
                  <a:pt x="89560" y="41706"/>
                </a:lnTo>
                <a:lnTo>
                  <a:pt x="90424" y="37236"/>
                </a:lnTo>
                <a:close/>
              </a:path>
              <a:path w="90804" h="48895">
                <a:moveTo>
                  <a:pt x="90754" y="14706"/>
                </a:moveTo>
                <a:lnTo>
                  <a:pt x="90639" y="11557"/>
                </a:lnTo>
                <a:lnTo>
                  <a:pt x="90538" y="8877"/>
                </a:lnTo>
                <a:lnTo>
                  <a:pt x="90525" y="8432"/>
                </a:lnTo>
                <a:lnTo>
                  <a:pt x="75069" y="0"/>
                </a:lnTo>
                <a:lnTo>
                  <a:pt x="14782" y="0"/>
                </a:lnTo>
                <a:lnTo>
                  <a:pt x="14782" y="9448"/>
                </a:lnTo>
                <a:lnTo>
                  <a:pt x="14643" y="9448"/>
                </a:lnTo>
                <a:lnTo>
                  <a:pt x="14592" y="8432"/>
                </a:lnTo>
                <a:lnTo>
                  <a:pt x="14414" y="7772"/>
                </a:lnTo>
                <a:lnTo>
                  <a:pt x="14312" y="7353"/>
                </a:lnTo>
                <a:lnTo>
                  <a:pt x="14274" y="7226"/>
                </a:lnTo>
                <a:lnTo>
                  <a:pt x="14528" y="7785"/>
                </a:lnTo>
                <a:lnTo>
                  <a:pt x="14592" y="8432"/>
                </a:lnTo>
                <a:lnTo>
                  <a:pt x="14706" y="8877"/>
                </a:lnTo>
                <a:lnTo>
                  <a:pt x="14782" y="9448"/>
                </a:lnTo>
                <a:lnTo>
                  <a:pt x="14782" y="0"/>
                </a:lnTo>
                <a:lnTo>
                  <a:pt x="11518" y="0"/>
                </a:lnTo>
                <a:lnTo>
                  <a:pt x="5664" y="419"/>
                </a:lnTo>
                <a:lnTo>
                  <a:pt x="0" y="6121"/>
                </a:lnTo>
                <a:lnTo>
                  <a:pt x="25" y="9448"/>
                </a:lnTo>
                <a:lnTo>
                  <a:pt x="393" y="11214"/>
                </a:lnTo>
                <a:lnTo>
                  <a:pt x="469" y="11557"/>
                </a:lnTo>
                <a:lnTo>
                  <a:pt x="546" y="11938"/>
                </a:lnTo>
                <a:lnTo>
                  <a:pt x="977" y="12890"/>
                </a:lnTo>
                <a:lnTo>
                  <a:pt x="3556" y="18199"/>
                </a:lnTo>
                <a:lnTo>
                  <a:pt x="5422" y="22377"/>
                </a:lnTo>
                <a:lnTo>
                  <a:pt x="9690" y="24003"/>
                </a:lnTo>
                <a:lnTo>
                  <a:pt x="16941" y="20751"/>
                </a:lnTo>
                <a:lnTo>
                  <a:pt x="18567" y="16484"/>
                </a:lnTo>
                <a:lnTo>
                  <a:pt x="17856" y="14909"/>
                </a:lnTo>
                <a:lnTo>
                  <a:pt x="17767" y="14706"/>
                </a:lnTo>
                <a:lnTo>
                  <a:pt x="16179" y="11252"/>
                </a:lnTo>
                <a:lnTo>
                  <a:pt x="16332" y="11557"/>
                </a:lnTo>
                <a:lnTo>
                  <a:pt x="17767" y="14706"/>
                </a:lnTo>
                <a:lnTo>
                  <a:pt x="70319" y="14706"/>
                </a:lnTo>
                <a:lnTo>
                  <a:pt x="69049" y="15773"/>
                </a:lnTo>
                <a:lnTo>
                  <a:pt x="68249" y="16484"/>
                </a:lnTo>
                <a:lnTo>
                  <a:pt x="64262" y="20485"/>
                </a:lnTo>
                <a:lnTo>
                  <a:pt x="64274" y="25044"/>
                </a:lnTo>
                <a:lnTo>
                  <a:pt x="69900" y="30657"/>
                </a:lnTo>
                <a:lnTo>
                  <a:pt x="74460" y="30657"/>
                </a:lnTo>
                <a:lnTo>
                  <a:pt x="78105" y="27000"/>
                </a:lnTo>
                <a:lnTo>
                  <a:pt x="79070" y="26162"/>
                </a:lnTo>
                <a:lnTo>
                  <a:pt x="84099" y="21945"/>
                </a:lnTo>
                <a:lnTo>
                  <a:pt x="85229" y="20967"/>
                </a:lnTo>
                <a:lnTo>
                  <a:pt x="89281" y="16903"/>
                </a:lnTo>
                <a:lnTo>
                  <a:pt x="90030" y="15773"/>
                </a:lnTo>
                <a:lnTo>
                  <a:pt x="90754" y="14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0" name="object 9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710954" y="3591659"/>
            <a:ext cx="152117" cy="7778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217383" y="3927821"/>
            <a:ext cx="198517" cy="10554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546798" y="3939808"/>
            <a:ext cx="269364" cy="10058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988593" y="3931981"/>
            <a:ext cx="112284" cy="13170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261907" y="3949572"/>
            <a:ext cx="107956" cy="9222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530289" y="3940890"/>
            <a:ext cx="296892" cy="120215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992620" y="3942959"/>
            <a:ext cx="130945" cy="12135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297420" y="3925990"/>
            <a:ext cx="80344" cy="135664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529234" y="3959785"/>
            <a:ext cx="116596" cy="64019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817881" y="3959067"/>
            <a:ext cx="239599" cy="75227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149238" y="3936745"/>
            <a:ext cx="430093" cy="100235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322131" y="4457062"/>
            <a:ext cx="106623" cy="118304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346607" y="4631521"/>
            <a:ext cx="114113" cy="106471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345840" y="4803120"/>
            <a:ext cx="130758" cy="12147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4343104" y="4981350"/>
            <a:ext cx="118693" cy="12058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348104" y="5145854"/>
            <a:ext cx="116499" cy="12301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341962" y="5323103"/>
            <a:ext cx="115949" cy="123306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350401" y="5499532"/>
            <a:ext cx="135773" cy="29121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4360570" y="5839453"/>
            <a:ext cx="121268" cy="12718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4358467" y="6010263"/>
            <a:ext cx="152901" cy="120297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374905" y="6194983"/>
            <a:ext cx="141454" cy="107751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372985" y="6360582"/>
            <a:ext cx="161199" cy="12996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5526215" y="4287391"/>
            <a:ext cx="121058" cy="118897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031833" y="4292034"/>
            <a:ext cx="119714" cy="12404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537578" y="4471325"/>
            <a:ext cx="99838" cy="87404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550997" y="4626693"/>
            <a:ext cx="89407" cy="74412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539386" y="4802382"/>
            <a:ext cx="93094" cy="85952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560783" y="5489818"/>
            <a:ext cx="95863" cy="75073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952211" y="4284158"/>
            <a:ext cx="103885" cy="116226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572377" y="5656549"/>
            <a:ext cx="84868" cy="84261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580286" y="5827000"/>
            <a:ext cx="63297" cy="83987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589304" y="6016215"/>
            <a:ext cx="70725" cy="7774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6028969" y="4465828"/>
            <a:ext cx="64968" cy="78633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044594" y="4627709"/>
            <a:ext cx="65015" cy="83127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39954" y="4808520"/>
            <a:ext cx="49946" cy="7672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6046755" y="4975418"/>
            <a:ext cx="64005" cy="8607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6051480" y="5139863"/>
            <a:ext cx="92964" cy="8151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6065039" y="5316890"/>
            <a:ext cx="84770" cy="76733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6063509" y="6176172"/>
            <a:ext cx="62258" cy="81091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6061525" y="6348537"/>
            <a:ext cx="90857" cy="78569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5560018" y="4982657"/>
            <a:ext cx="64165" cy="80903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567916" y="5160993"/>
            <a:ext cx="54865" cy="5901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5549749" y="5315965"/>
            <a:ext cx="64576" cy="8238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619551" y="6345629"/>
            <a:ext cx="43296" cy="7374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6077627" y="5496812"/>
            <a:ext cx="45573" cy="55309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6077103" y="5653038"/>
            <a:ext cx="39095" cy="72896"/>
          </a:xfrm>
          <a:custGeom>
            <a:avLst/>
            <a:gdLst/>
            <a:ahLst/>
            <a:cxnLst/>
            <a:rect l="l" t="t" r="r" b="b"/>
            <a:pathLst>
              <a:path w="60960" h="113665">
                <a:moveTo>
                  <a:pt x="9916" y="90568"/>
                </a:moveTo>
                <a:lnTo>
                  <a:pt x="2249" y="92680"/>
                </a:lnTo>
                <a:lnTo>
                  <a:pt x="0" y="96654"/>
                </a:lnTo>
                <a:lnTo>
                  <a:pt x="952" y="100115"/>
                </a:lnTo>
                <a:lnTo>
                  <a:pt x="1070" y="100577"/>
                </a:lnTo>
                <a:lnTo>
                  <a:pt x="1196" y="101459"/>
                </a:lnTo>
                <a:lnTo>
                  <a:pt x="1788" y="106554"/>
                </a:lnTo>
                <a:lnTo>
                  <a:pt x="2309" y="108444"/>
                </a:lnTo>
                <a:lnTo>
                  <a:pt x="8663" y="113285"/>
                </a:lnTo>
                <a:lnTo>
                  <a:pt x="11219" y="113285"/>
                </a:lnTo>
                <a:lnTo>
                  <a:pt x="18267" y="112353"/>
                </a:lnTo>
                <a:lnTo>
                  <a:pt x="17997" y="112353"/>
                </a:lnTo>
                <a:lnTo>
                  <a:pt x="23307" y="111953"/>
                </a:lnTo>
                <a:lnTo>
                  <a:pt x="48499" y="101459"/>
                </a:lnTo>
                <a:lnTo>
                  <a:pt x="15725" y="101459"/>
                </a:lnTo>
                <a:lnTo>
                  <a:pt x="15602" y="101011"/>
                </a:lnTo>
                <a:lnTo>
                  <a:pt x="15398" y="100577"/>
                </a:lnTo>
                <a:lnTo>
                  <a:pt x="15139" y="100115"/>
                </a:lnTo>
                <a:lnTo>
                  <a:pt x="13262" y="98685"/>
                </a:lnTo>
                <a:lnTo>
                  <a:pt x="12677" y="98536"/>
                </a:lnTo>
                <a:lnTo>
                  <a:pt x="12954" y="98536"/>
                </a:lnTo>
                <a:lnTo>
                  <a:pt x="15308" y="98222"/>
                </a:lnTo>
                <a:lnTo>
                  <a:pt x="15235" y="97744"/>
                </a:lnTo>
                <a:lnTo>
                  <a:pt x="13880" y="92821"/>
                </a:lnTo>
                <a:lnTo>
                  <a:pt x="9916" y="90568"/>
                </a:lnTo>
                <a:close/>
              </a:path>
              <a:path w="60960" h="113665">
                <a:moveTo>
                  <a:pt x="45569" y="86342"/>
                </a:moveTo>
                <a:lnTo>
                  <a:pt x="45368" y="86498"/>
                </a:lnTo>
                <a:lnTo>
                  <a:pt x="41911" y="88573"/>
                </a:lnTo>
                <a:lnTo>
                  <a:pt x="39647" y="90015"/>
                </a:lnTo>
                <a:lnTo>
                  <a:pt x="20708" y="97744"/>
                </a:lnTo>
                <a:lnTo>
                  <a:pt x="20222" y="97744"/>
                </a:lnTo>
                <a:lnTo>
                  <a:pt x="17154" y="97976"/>
                </a:lnTo>
                <a:lnTo>
                  <a:pt x="15308" y="98222"/>
                </a:lnTo>
                <a:lnTo>
                  <a:pt x="15537" y="100115"/>
                </a:lnTo>
                <a:lnTo>
                  <a:pt x="15641" y="101011"/>
                </a:lnTo>
                <a:lnTo>
                  <a:pt x="15725" y="101459"/>
                </a:lnTo>
                <a:lnTo>
                  <a:pt x="48499" y="101459"/>
                </a:lnTo>
                <a:lnTo>
                  <a:pt x="49893" y="100577"/>
                </a:lnTo>
                <a:lnTo>
                  <a:pt x="55113" y="97442"/>
                </a:lnTo>
                <a:lnTo>
                  <a:pt x="57151" y="95855"/>
                </a:lnTo>
                <a:lnTo>
                  <a:pt x="60659" y="89359"/>
                </a:lnTo>
                <a:lnTo>
                  <a:pt x="60765" y="86667"/>
                </a:lnTo>
                <a:lnTo>
                  <a:pt x="47644" y="86667"/>
                </a:lnTo>
                <a:lnTo>
                  <a:pt x="46809" y="86498"/>
                </a:lnTo>
                <a:lnTo>
                  <a:pt x="45569" y="86342"/>
                </a:lnTo>
                <a:close/>
              </a:path>
              <a:path w="60960" h="113665">
                <a:moveTo>
                  <a:pt x="15308" y="98222"/>
                </a:moveTo>
                <a:lnTo>
                  <a:pt x="12954" y="98536"/>
                </a:lnTo>
                <a:lnTo>
                  <a:pt x="12677" y="98536"/>
                </a:lnTo>
                <a:lnTo>
                  <a:pt x="13262" y="98685"/>
                </a:lnTo>
                <a:lnTo>
                  <a:pt x="15139" y="100115"/>
                </a:lnTo>
                <a:lnTo>
                  <a:pt x="15642" y="101011"/>
                </a:lnTo>
                <a:lnTo>
                  <a:pt x="15371" y="98685"/>
                </a:lnTo>
                <a:lnTo>
                  <a:pt x="15308" y="98222"/>
                </a:lnTo>
                <a:close/>
              </a:path>
              <a:path w="60960" h="113665">
                <a:moveTo>
                  <a:pt x="46072" y="85219"/>
                </a:moveTo>
                <a:lnTo>
                  <a:pt x="46016" y="86169"/>
                </a:lnTo>
                <a:lnTo>
                  <a:pt x="45791" y="86169"/>
                </a:lnTo>
                <a:lnTo>
                  <a:pt x="45569" y="86342"/>
                </a:lnTo>
                <a:lnTo>
                  <a:pt x="46809" y="86498"/>
                </a:lnTo>
                <a:lnTo>
                  <a:pt x="47644" y="86667"/>
                </a:lnTo>
                <a:lnTo>
                  <a:pt x="46890" y="86169"/>
                </a:lnTo>
                <a:lnTo>
                  <a:pt x="46016" y="86169"/>
                </a:lnTo>
                <a:lnTo>
                  <a:pt x="46010" y="86025"/>
                </a:lnTo>
                <a:lnTo>
                  <a:pt x="46672" y="86025"/>
                </a:lnTo>
                <a:lnTo>
                  <a:pt x="46240" y="85469"/>
                </a:lnTo>
                <a:lnTo>
                  <a:pt x="46072" y="85219"/>
                </a:lnTo>
                <a:close/>
              </a:path>
              <a:path w="60960" h="113665">
                <a:moveTo>
                  <a:pt x="60837" y="84816"/>
                </a:moveTo>
                <a:lnTo>
                  <a:pt x="45961" y="84816"/>
                </a:lnTo>
                <a:lnTo>
                  <a:pt x="46072" y="85219"/>
                </a:lnTo>
                <a:lnTo>
                  <a:pt x="46240" y="85469"/>
                </a:lnTo>
                <a:lnTo>
                  <a:pt x="46672" y="86025"/>
                </a:lnTo>
                <a:lnTo>
                  <a:pt x="47644" y="86667"/>
                </a:lnTo>
                <a:lnTo>
                  <a:pt x="60765" y="86667"/>
                </a:lnTo>
                <a:lnTo>
                  <a:pt x="60837" y="84816"/>
                </a:lnTo>
                <a:close/>
              </a:path>
              <a:path w="60960" h="113665">
                <a:moveTo>
                  <a:pt x="39676" y="13909"/>
                </a:moveTo>
                <a:lnTo>
                  <a:pt x="39691" y="22061"/>
                </a:lnTo>
                <a:lnTo>
                  <a:pt x="39517" y="25722"/>
                </a:lnTo>
                <a:lnTo>
                  <a:pt x="39403" y="28120"/>
                </a:lnTo>
                <a:lnTo>
                  <a:pt x="34429" y="46390"/>
                </a:lnTo>
                <a:lnTo>
                  <a:pt x="31977" y="53395"/>
                </a:lnTo>
                <a:lnTo>
                  <a:pt x="28289" y="68017"/>
                </a:lnTo>
                <a:lnTo>
                  <a:pt x="27887" y="70844"/>
                </a:lnTo>
                <a:lnTo>
                  <a:pt x="27834" y="71209"/>
                </a:lnTo>
                <a:lnTo>
                  <a:pt x="27746" y="71810"/>
                </a:lnTo>
                <a:lnTo>
                  <a:pt x="27639" y="72544"/>
                </a:lnTo>
                <a:lnTo>
                  <a:pt x="27519" y="73369"/>
                </a:lnTo>
                <a:lnTo>
                  <a:pt x="27416" y="74071"/>
                </a:lnTo>
                <a:lnTo>
                  <a:pt x="27346" y="77583"/>
                </a:lnTo>
                <a:lnTo>
                  <a:pt x="31979" y="83856"/>
                </a:lnTo>
                <a:lnTo>
                  <a:pt x="33872" y="84437"/>
                </a:lnTo>
                <a:lnTo>
                  <a:pt x="40399" y="85469"/>
                </a:lnTo>
                <a:lnTo>
                  <a:pt x="42581" y="86025"/>
                </a:lnTo>
                <a:lnTo>
                  <a:pt x="42988" y="86025"/>
                </a:lnTo>
                <a:lnTo>
                  <a:pt x="45569" y="86342"/>
                </a:lnTo>
                <a:lnTo>
                  <a:pt x="45976" y="86025"/>
                </a:lnTo>
                <a:lnTo>
                  <a:pt x="45961" y="84816"/>
                </a:lnTo>
                <a:lnTo>
                  <a:pt x="60837" y="84816"/>
                </a:lnTo>
                <a:lnTo>
                  <a:pt x="60784" y="84437"/>
                </a:lnTo>
                <a:lnTo>
                  <a:pt x="59087" y="78215"/>
                </a:lnTo>
                <a:lnTo>
                  <a:pt x="57588" y="75975"/>
                </a:lnTo>
                <a:lnTo>
                  <a:pt x="54701" y="74071"/>
                </a:lnTo>
                <a:lnTo>
                  <a:pt x="42035" y="74071"/>
                </a:lnTo>
                <a:lnTo>
                  <a:pt x="41953" y="73369"/>
                </a:lnTo>
                <a:lnTo>
                  <a:pt x="41856" y="72989"/>
                </a:lnTo>
                <a:lnTo>
                  <a:pt x="40657" y="71366"/>
                </a:lnTo>
                <a:lnTo>
                  <a:pt x="40541" y="71209"/>
                </a:lnTo>
                <a:lnTo>
                  <a:pt x="39940" y="70844"/>
                </a:lnTo>
                <a:lnTo>
                  <a:pt x="42455" y="70844"/>
                </a:lnTo>
                <a:lnTo>
                  <a:pt x="42743" y="68267"/>
                </a:lnTo>
                <a:lnTo>
                  <a:pt x="50415" y="45394"/>
                </a:lnTo>
                <a:lnTo>
                  <a:pt x="51003" y="43881"/>
                </a:lnTo>
                <a:lnTo>
                  <a:pt x="54317" y="14785"/>
                </a:lnTo>
                <a:lnTo>
                  <a:pt x="41780" y="14785"/>
                </a:lnTo>
                <a:lnTo>
                  <a:pt x="39676" y="13909"/>
                </a:lnTo>
                <a:close/>
              </a:path>
              <a:path w="60960" h="113665">
                <a:moveTo>
                  <a:pt x="42399" y="71209"/>
                </a:moveTo>
                <a:lnTo>
                  <a:pt x="42309" y="71810"/>
                </a:lnTo>
                <a:lnTo>
                  <a:pt x="42198" y="72544"/>
                </a:lnTo>
                <a:lnTo>
                  <a:pt x="42153" y="72844"/>
                </a:lnTo>
                <a:lnTo>
                  <a:pt x="42035" y="74071"/>
                </a:lnTo>
                <a:lnTo>
                  <a:pt x="54701" y="74071"/>
                </a:lnTo>
                <a:lnTo>
                  <a:pt x="52840" y="72844"/>
                </a:lnTo>
                <a:lnTo>
                  <a:pt x="51365" y="72544"/>
                </a:lnTo>
                <a:lnTo>
                  <a:pt x="45372" y="71810"/>
                </a:lnTo>
                <a:lnTo>
                  <a:pt x="45115" y="71810"/>
                </a:lnTo>
                <a:lnTo>
                  <a:pt x="43367" y="71366"/>
                </a:lnTo>
                <a:lnTo>
                  <a:pt x="42399" y="71209"/>
                </a:lnTo>
                <a:close/>
              </a:path>
              <a:path w="60960" h="113665">
                <a:moveTo>
                  <a:pt x="40146" y="70844"/>
                </a:moveTo>
                <a:lnTo>
                  <a:pt x="39940" y="70844"/>
                </a:lnTo>
                <a:lnTo>
                  <a:pt x="40541" y="71209"/>
                </a:lnTo>
                <a:lnTo>
                  <a:pt x="41749" y="72844"/>
                </a:lnTo>
                <a:lnTo>
                  <a:pt x="41856" y="72989"/>
                </a:lnTo>
                <a:lnTo>
                  <a:pt x="41953" y="73369"/>
                </a:lnTo>
                <a:lnTo>
                  <a:pt x="42131" y="72989"/>
                </a:lnTo>
                <a:lnTo>
                  <a:pt x="42198" y="72544"/>
                </a:lnTo>
                <a:lnTo>
                  <a:pt x="42309" y="71810"/>
                </a:lnTo>
                <a:lnTo>
                  <a:pt x="42399" y="71209"/>
                </a:lnTo>
                <a:lnTo>
                  <a:pt x="40146" y="70844"/>
                </a:lnTo>
                <a:close/>
              </a:path>
              <a:path w="60960" h="113665">
                <a:moveTo>
                  <a:pt x="42454" y="70844"/>
                </a:moveTo>
                <a:lnTo>
                  <a:pt x="40146" y="70844"/>
                </a:lnTo>
                <a:lnTo>
                  <a:pt x="42399" y="71209"/>
                </a:lnTo>
                <a:lnTo>
                  <a:pt x="42454" y="70844"/>
                </a:lnTo>
                <a:close/>
              </a:path>
              <a:path w="60960" h="113665">
                <a:moveTo>
                  <a:pt x="43734" y="0"/>
                </a:moveTo>
                <a:lnTo>
                  <a:pt x="42456" y="0"/>
                </a:lnTo>
                <a:lnTo>
                  <a:pt x="37661" y="427"/>
                </a:lnTo>
                <a:lnTo>
                  <a:pt x="28565" y="427"/>
                </a:lnTo>
                <a:lnTo>
                  <a:pt x="1645" y="17111"/>
                </a:lnTo>
                <a:lnTo>
                  <a:pt x="1542" y="17560"/>
                </a:lnTo>
                <a:lnTo>
                  <a:pt x="8989" y="33595"/>
                </a:lnTo>
                <a:lnTo>
                  <a:pt x="11401" y="37477"/>
                </a:lnTo>
                <a:lnTo>
                  <a:pt x="15840" y="38515"/>
                </a:lnTo>
                <a:lnTo>
                  <a:pt x="22596" y="34320"/>
                </a:lnTo>
                <a:lnTo>
                  <a:pt x="23635" y="29881"/>
                </a:lnTo>
                <a:lnTo>
                  <a:pt x="21052" y="25722"/>
                </a:lnTo>
                <a:lnTo>
                  <a:pt x="18523" y="22061"/>
                </a:lnTo>
                <a:lnTo>
                  <a:pt x="18065" y="21323"/>
                </a:lnTo>
                <a:lnTo>
                  <a:pt x="17435" y="19827"/>
                </a:lnTo>
                <a:lnTo>
                  <a:pt x="15009" y="19827"/>
                </a:lnTo>
                <a:lnTo>
                  <a:pt x="15456" y="19437"/>
                </a:lnTo>
                <a:lnTo>
                  <a:pt x="16096" y="18533"/>
                </a:lnTo>
                <a:lnTo>
                  <a:pt x="16140" y="18341"/>
                </a:lnTo>
                <a:lnTo>
                  <a:pt x="16263" y="17811"/>
                </a:lnTo>
                <a:lnTo>
                  <a:pt x="16321" y="17560"/>
                </a:lnTo>
                <a:lnTo>
                  <a:pt x="16424" y="17111"/>
                </a:lnTo>
                <a:lnTo>
                  <a:pt x="16490" y="16826"/>
                </a:lnTo>
                <a:lnTo>
                  <a:pt x="21098" y="16826"/>
                </a:lnTo>
                <a:lnTo>
                  <a:pt x="24229" y="15741"/>
                </a:lnTo>
                <a:lnTo>
                  <a:pt x="27172" y="15074"/>
                </a:lnTo>
                <a:lnTo>
                  <a:pt x="29755" y="14785"/>
                </a:lnTo>
                <a:lnTo>
                  <a:pt x="39748" y="14785"/>
                </a:lnTo>
                <a:lnTo>
                  <a:pt x="39678" y="14394"/>
                </a:lnTo>
                <a:lnTo>
                  <a:pt x="39561" y="13909"/>
                </a:lnTo>
                <a:lnTo>
                  <a:pt x="39355" y="13587"/>
                </a:lnTo>
                <a:lnTo>
                  <a:pt x="54167" y="13587"/>
                </a:lnTo>
                <a:lnTo>
                  <a:pt x="48736" y="2084"/>
                </a:lnTo>
                <a:lnTo>
                  <a:pt x="43734" y="0"/>
                </a:lnTo>
                <a:close/>
              </a:path>
              <a:path w="60960" h="113665">
                <a:moveTo>
                  <a:pt x="16946" y="18533"/>
                </a:moveTo>
                <a:lnTo>
                  <a:pt x="16289" y="18826"/>
                </a:lnTo>
                <a:lnTo>
                  <a:pt x="15009" y="19827"/>
                </a:lnTo>
                <a:lnTo>
                  <a:pt x="17435" y="19827"/>
                </a:lnTo>
                <a:lnTo>
                  <a:pt x="17272" y="19437"/>
                </a:lnTo>
                <a:lnTo>
                  <a:pt x="17052" y="18826"/>
                </a:lnTo>
                <a:lnTo>
                  <a:pt x="16946" y="18533"/>
                </a:lnTo>
                <a:close/>
              </a:path>
              <a:path w="60960" h="113665">
                <a:moveTo>
                  <a:pt x="16537" y="17111"/>
                </a:moveTo>
                <a:lnTo>
                  <a:pt x="16321" y="17560"/>
                </a:lnTo>
                <a:lnTo>
                  <a:pt x="16263" y="17811"/>
                </a:lnTo>
                <a:lnTo>
                  <a:pt x="16140" y="18341"/>
                </a:lnTo>
                <a:lnTo>
                  <a:pt x="16096" y="18533"/>
                </a:lnTo>
                <a:lnTo>
                  <a:pt x="15488" y="19437"/>
                </a:lnTo>
                <a:lnTo>
                  <a:pt x="16289" y="18826"/>
                </a:lnTo>
                <a:lnTo>
                  <a:pt x="16920" y="18533"/>
                </a:lnTo>
                <a:lnTo>
                  <a:pt x="16731" y="17811"/>
                </a:lnTo>
                <a:lnTo>
                  <a:pt x="16661" y="17560"/>
                </a:lnTo>
                <a:lnTo>
                  <a:pt x="16537" y="17111"/>
                </a:lnTo>
                <a:close/>
              </a:path>
              <a:path w="60960" h="113665">
                <a:moveTo>
                  <a:pt x="21098" y="16826"/>
                </a:moveTo>
                <a:lnTo>
                  <a:pt x="16490" y="16826"/>
                </a:lnTo>
                <a:lnTo>
                  <a:pt x="16537" y="17111"/>
                </a:lnTo>
                <a:lnTo>
                  <a:pt x="16877" y="18341"/>
                </a:lnTo>
                <a:lnTo>
                  <a:pt x="16946" y="18533"/>
                </a:lnTo>
                <a:lnTo>
                  <a:pt x="19014" y="17560"/>
                </a:lnTo>
                <a:lnTo>
                  <a:pt x="21098" y="16826"/>
                </a:lnTo>
                <a:close/>
              </a:path>
              <a:path w="60960" h="113665">
                <a:moveTo>
                  <a:pt x="54167" y="13587"/>
                </a:moveTo>
                <a:lnTo>
                  <a:pt x="39355" y="13587"/>
                </a:lnTo>
                <a:lnTo>
                  <a:pt x="39676" y="13909"/>
                </a:lnTo>
                <a:lnTo>
                  <a:pt x="41780" y="14785"/>
                </a:lnTo>
                <a:lnTo>
                  <a:pt x="54317" y="14785"/>
                </a:lnTo>
                <a:lnTo>
                  <a:pt x="54225" y="13909"/>
                </a:lnTo>
                <a:lnTo>
                  <a:pt x="54167" y="1358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36" name="object 136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979538" y="4461374"/>
            <a:ext cx="41810" cy="78733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982123" y="4985236"/>
            <a:ext cx="85483" cy="77856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992239" y="5157044"/>
            <a:ext cx="92092" cy="8216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4994444" y="5323855"/>
            <a:ext cx="97004" cy="91517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5013299" y="5504079"/>
            <a:ext cx="52992" cy="78095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5022182" y="5654831"/>
            <a:ext cx="46480" cy="88379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5028757" y="6346736"/>
            <a:ext cx="52868" cy="8793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4974469" y="4635131"/>
            <a:ext cx="52637" cy="8447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4982102" y="4828860"/>
            <a:ext cx="42473" cy="50333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022093" y="5840433"/>
            <a:ext cx="48110" cy="89634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022093" y="6019906"/>
            <a:ext cx="56715" cy="76693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5015929" y="6176881"/>
            <a:ext cx="50505" cy="93804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5612868" y="6168007"/>
            <a:ext cx="41295" cy="89707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074228" y="5990304"/>
            <a:ext cx="46418" cy="92629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6066435" y="5832024"/>
            <a:ext cx="52068" cy="75241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4717992" y="4393791"/>
            <a:ext cx="9366" cy="2062694"/>
          </a:xfrm>
          <a:custGeom>
            <a:avLst/>
            <a:gdLst/>
            <a:ahLst/>
            <a:cxnLst/>
            <a:rect l="l" t="t" r="r" b="b"/>
            <a:pathLst>
              <a:path w="14605" h="3216275">
                <a:moveTo>
                  <a:pt x="0" y="3210635"/>
                </a:moveTo>
                <a:lnTo>
                  <a:pt x="0" y="3216258"/>
                </a:lnTo>
                <a:lnTo>
                  <a:pt x="14399" y="3216258"/>
                </a:lnTo>
                <a:lnTo>
                  <a:pt x="14399" y="3213858"/>
                </a:lnTo>
                <a:lnTo>
                  <a:pt x="3223" y="3213858"/>
                </a:lnTo>
                <a:lnTo>
                  <a:pt x="0" y="3210635"/>
                </a:lnTo>
                <a:close/>
              </a:path>
              <a:path w="14605" h="3216275">
                <a:moveTo>
                  <a:pt x="11175" y="3199458"/>
                </a:moveTo>
                <a:lnTo>
                  <a:pt x="3223" y="3199458"/>
                </a:lnTo>
                <a:lnTo>
                  <a:pt x="0" y="3202682"/>
                </a:lnTo>
                <a:lnTo>
                  <a:pt x="0" y="3210635"/>
                </a:lnTo>
                <a:lnTo>
                  <a:pt x="3223" y="3213858"/>
                </a:lnTo>
                <a:lnTo>
                  <a:pt x="11175" y="3213858"/>
                </a:lnTo>
                <a:lnTo>
                  <a:pt x="14399" y="3210635"/>
                </a:lnTo>
                <a:lnTo>
                  <a:pt x="14399" y="3202682"/>
                </a:lnTo>
                <a:lnTo>
                  <a:pt x="11175" y="3199458"/>
                </a:lnTo>
                <a:close/>
              </a:path>
              <a:path w="14605" h="3216275">
                <a:moveTo>
                  <a:pt x="14399" y="3210635"/>
                </a:moveTo>
                <a:lnTo>
                  <a:pt x="11175" y="3213858"/>
                </a:lnTo>
                <a:lnTo>
                  <a:pt x="14399" y="3213858"/>
                </a:lnTo>
                <a:lnTo>
                  <a:pt x="14399" y="3210635"/>
                </a:lnTo>
                <a:close/>
              </a:path>
              <a:path w="14605" h="3216275">
                <a:moveTo>
                  <a:pt x="11175" y="3182057"/>
                </a:moveTo>
                <a:lnTo>
                  <a:pt x="3223" y="3182057"/>
                </a:lnTo>
                <a:lnTo>
                  <a:pt x="0" y="3185281"/>
                </a:lnTo>
                <a:lnTo>
                  <a:pt x="0" y="3202682"/>
                </a:lnTo>
                <a:lnTo>
                  <a:pt x="3223" y="3199458"/>
                </a:lnTo>
                <a:lnTo>
                  <a:pt x="14399" y="3199458"/>
                </a:lnTo>
                <a:lnTo>
                  <a:pt x="14399" y="3185281"/>
                </a:lnTo>
                <a:lnTo>
                  <a:pt x="11175" y="3182057"/>
                </a:lnTo>
                <a:close/>
              </a:path>
              <a:path w="14605" h="3216275">
                <a:moveTo>
                  <a:pt x="14399" y="3199458"/>
                </a:moveTo>
                <a:lnTo>
                  <a:pt x="11175" y="3199458"/>
                </a:lnTo>
                <a:lnTo>
                  <a:pt x="14399" y="3202682"/>
                </a:lnTo>
                <a:lnTo>
                  <a:pt x="14399" y="3199458"/>
                </a:lnTo>
                <a:close/>
              </a:path>
              <a:path w="14605" h="3216275">
                <a:moveTo>
                  <a:pt x="11175" y="0"/>
                </a:moveTo>
                <a:lnTo>
                  <a:pt x="3223" y="0"/>
                </a:lnTo>
                <a:lnTo>
                  <a:pt x="0" y="3223"/>
                </a:lnTo>
                <a:lnTo>
                  <a:pt x="0" y="3185281"/>
                </a:lnTo>
                <a:lnTo>
                  <a:pt x="3223" y="3182057"/>
                </a:lnTo>
                <a:lnTo>
                  <a:pt x="14399" y="3182057"/>
                </a:lnTo>
                <a:lnTo>
                  <a:pt x="14399" y="3223"/>
                </a:lnTo>
                <a:lnTo>
                  <a:pt x="11175" y="0"/>
                </a:lnTo>
                <a:close/>
              </a:path>
              <a:path w="14605" h="3216275">
                <a:moveTo>
                  <a:pt x="14399" y="3182057"/>
                </a:moveTo>
                <a:lnTo>
                  <a:pt x="11175" y="3182057"/>
                </a:lnTo>
                <a:lnTo>
                  <a:pt x="14399" y="3185281"/>
                </a:lnTo>
                <a:lnTo>
                  <a:pt x="14399" y="3182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2" name="object 152"/>
          <p:cNvSpPr/>
          <p:nvPr/>
        </p:nvSpPr>
        <p:spPr>
          <a:xfrm>
            <a:off x="5263974" y="4206343"/>
            <a:ext cx="9366" cy="2264688"/>
          </a:xfrm>
          <a:custGeom>
            <a:avLst/>
            <a:gdLst/>
            <a:ahLst/>
            <a:cxnLst/>
            <a:rect l="l" t="t" r="r" b="b"/>
            <a:pathLst>
              <a:path w="14605" h="3531234">
                <a:moveTo>
                  <a:pt x="0" y="3525586"/>
                </a:moveTo>
                <a:lnTo>
                  <a:pt x="0" y="3531210"/>
                </a:lnTo>
                <a:lnTo>
                  <a:pt x="14399" y="3531210"/>
                </a:lnTo>
                <a:lnTo>
                  <a:pt x="14399" y="3528810"/>
                </a:lnTo>
                <a:lnTo>
                  <a:pt x="3223" y="3528810"/>
                </a:lnTo>
                <a:lnTo>
                  <a:pt x="0" y="3525586"/>
                </a:lnTo>
                <a:close/>
              </a:path>
              <a:path w="14605" h="3531234">
                <a:moveTo>
                  <a:pt x="11175" y="3514410"/>
                </a:moveTo>
                <a:lnTo>
                  <a:pt x="3223" y="3514410"/>
                </a:lnTo>
                <a:lnTo>
                  <a:pt x="0" y="3517633"/>
                </a:lnTo>
                <a:lnTo>
                  <a:pt x="0" y="3525586"/>
                </a:lnTo>
                <a:lnTo>
                  <a:pt x="3223" y="3528810"/>
                </a:lnTo>
                <a:lnTo>
                  <a:pt x="11175" y="3528810"/>
                </a:lnTo>
                <a:lnTo>
                  <a:pt x="14399" y="3525586"/>
                </a:lnTo>
                <a:lnTo>
                  <a:pt x="14399" y="3517633"/>
                </a:lnTo>
                <a:lnTo>
                  <a:pt x="11175" y="3514410"/>
                </a:lnTo>
                <a:close/>
              </a:path>
              <a:path w="14605" h="3531234">
                <a:moveTo>
                  <a:pt x="14399" y="3525586"/>
                </a:moveTo>
                <a:lnTo>
                  <a:pt x="11175" y="3528810"/>
                </a:lnTo>
                <a:lnTo>
                  <a:pt x="14399" y="3528810"/>
                </a:lnTo>
                <a:lnTo>
                  <a:pt x="14399" y="3525586"/>
                </a:lnTo>
                <a:close/>
              </a:path>
              <a:path w="14605" h="3531234">
                <a:moveTo>
                  <a:pt x="11175" y="3502195"/>
                </a:moveTo>
                <a:lnTo>
                  <a:pt x="3223" y="3502195"/>
                </a:lnTo>
                <a:lnTo>
                  <a:pt x="0" y="3505419"/>
                </a:lnTo>
                <a:lnTo>
                  <a:pt x="0" y="3517633"/>
                </a:lnTo>
                <a:lnTo>
                  <a:pt x="3223" y="3514410"/>
                </a:lnTo>
                <a:lnTo>
                  <a:pt x="14399" y="3514410"/>
                </a:lnTo>
                <a:lnTo>
                  <a:pt x="14399" y="3505419"/>
                </a:lnTo>
                <a:lnTo>
                  <a:pt x="11175" y="3502195"/>
                </a:lnTo>
                <a:close/>
              </a:path>
              <a:path w="14605" h="3531234">
                <a:moveTo>
                  <a:pt x="14399" y="3514410"/>
                </a:moveTo>
                <a:lnTo>
                  <a:pt x="11175" y="3514410"/>
                </a:lnTo>
                <a:lnTo>
                  <a:pt x="14399" y="3517633"/>
                </a:lnTo>
                <a:lnTo>
                  <a:pt x="14399" y="3514410"/>
                </a:lnTo>
                <a:close/>
              </a:path>
              <a:path w="14605" h="3531234">
                <a:moveTo>
                  <a:pt x="0" y="18345"/>
                </a:moveTo>
                <a:lnTo>
                  <a:pt x="0" y="3505419"/>
                </a:lnTo>
                <a:lnTo>
                  <a:pt x="3223" y="3502195"/>
                </a:lnTo>
                <a:lnTo>
                  <a:pt x="14399" y="3502195"/>
                </a:lnTo>
                <a:lnTo>
                  <a:pt x="14399" y="21568"/>
                </a:lnTo>
                <a:lnTo>
                  <a:pt x="3223" y="21568"/>
                </a:lnTo>
                <a:lnTo>
                  <a:pt x="0" y="18345"/>
                </a:lnTo>
                <a:close/>
              </a:path>
              <a:path w="14605" h="3531234">
                <a:moveTo>
                  <a:pt x="14399" y="3502195"/>
                </a:moveTo>
                <a:lnTo>
                  <a:pt x="11175" y="3502195"/>
                </a:lnTo>
                <a:lnTo>
                  <a:pt x="14399" y="3505419"/>
                </a:lnTo>
                <a:lnTo>
                  <a:pt x="14399" y="3502195"/>
                </a:lnTo>
                <a:close/>
              </a:path>
              <a:path w="14605" h="3531234">
                <a:moveTo>
                  <a:pt x="0" y="13576"/>
                </a:moveTo>
                <a:lnTo>
                  <a:pt x="0" y="18345"/>
                </a:lnTo>
                <a:lnTo>
                  <a:pt x="3223" y="21568"/>
                </a:lnTo>
                <a:lnTo>
                  <a:pt x="11175" y="21568"/>
                </a:lnTo>
                <a:lnTo>
                  <a:pt x="14399" y="1834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3531234">
                <a:moveTo>
                  <a:pt x="14399" y="18345"/>
                </a:moveTo>
                <a:lnTo>
                  <a:pt x="11175" y="21568"/>
                </a:lnTo>
                <a:lnTo>
                  <a:pt x="14399" y="21568"/>
                </a:lnTo>
                <a:lnTo>
                  <a:pt x="14399" y="18345"/>
                </a:lnTo>
                <a:close/>
              </a:path>
              <a:path w="14605" h="353123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3531234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3531234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3531234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3" name="object 153"/>
          <p:cNvSpPr/>
          <p:nvPr/>
        </p:nvSpPr>
        <p:spPr>
          <a:xfrm>
            <a:off x="5807848" y="4217110"/>
            <a:ext cx="9366" cy="2240253"/>
          </a:xfrm>
          <a:custGeom>
            <a:avLst/>
            <a:gdLst/>
            <a:ahLst/>
            <a:cxnLst/>
            <a:rect l="l" t="t" r="r" b="b"/>
            <a:pathLst>
              <a:path w="14604" h="3493134">
                <a:moveTo>
                  <a:pt x="0" y="3487045"/>
                </a:moveTo>
                <a:lnTo>
                  <a:pt x="0" y="3492668"/>
                </a:lnTo>
                <a:lnTo>
                  <a:pt x="14400" y="3492668"/>
                </a:lnTo>
                <a:lnTo>
                  <a:pt x="14400" y="3490268"/>
                </a:lnTo>
                <a:lnTo>
                  <a:pt x="3224" y="3490268"/>
                </a:lnTo>
                <a:lnTo>
                  <a:pt x="0" y="3487045"/>
                </a:lnTo>
                <a:close/>
              </a:path>
              <a:path w="14604" h="3493134">
                <a:moveTo>
                  <a:pt x="11177" y="3475868"/>
                </a:moveTo>
                <a:lnTo>
                  <a:pt x="3224" y="3475868"/>
                </a:lnTo>
                <a:lnTo>
                  <a:pt x="0" y="3479092"/>
                </a:lnTo>
                <a:lnTo>
                  <a:pt x="0" y="3487045"/>
                </a:lnTo>
                <a:lnTo>
                  <a:pt x="3224" y="3490268"/>
                </a:lnTo>
                <a:lnTo>
                  <a:pt x="11177" y="3490268"/>
                </a:lnTo>
                <a:lnTo>
                  <a:pt x="14400" y="3487045"/>
                </a:lnTo>
                <a:lnTo>
                  <a:pt x="14400" y="3479092"/>
                </a:lnTo>
                <a:lnTo>
                  <a:pt x="11177" y="3475868"/>
                </a:lnTo>
                <a:close/>
              </a:path>
              <a:path w="14604" h="3493134">
                <a:moveTo>
                  <a:pt x="14400" y="3487045"/>
                </a:moveTo>
                <a:lnTo>
                  <a:pt x="11177" y="3490268"/>
                </a:lnTo>
                <a:lnTo>
                  <a:pt x="14400" y="3490268"/>
                </a:lnTo>
                <a:lnTo>
                  <a:pt x="14400" y="3487045"/>
                </a:lnTo>
                <a:close/>
              </a:path>
              <a:path w="14604" h="3493134">
                <a:moveTo>
                  <a:pt x="11177" y="3440982"/>
                </a:moveTo>
                <a:lnTo>
                  <a:pt x="3224" y="3440982"/>
                </a:lnTo>
                <a:lnTo>
                  <a:pt x="0" y="3444206"/>
                </a:lnTo>
                <a:lnTo>
                  <a:pt x="0" y="3479092"/>
                </a:lnTo>
                <a:lnTo>
                  <a:pt x="3224" y="3475868"/>
                </a:lnTo>
                <a:lnTo>
                  <a:pt x="14400" y="3475868"/>
                </a:lnTo>
                <a:lnTo>
                  <a:pt x="14400" y="3444206"/>
                </a:lnTo>
                <a:lnTo>
                  <a:pt x="11177" y="3440982"/>
                </a:lnTo>
                <a:close/>
              </a:path>
              <a:path w="14604" h="3493134">
                <a:moveTo>
                  <a:pt x="14400" y="3475868"/>
                </a:moveTo>
                <a:lnTo>
                  <a:pt x="11177" y="3475868"/>
                </a:lnTo>
                <a:lnTo>
                  <a:pt x="14400" y="3479092"/>
                </a:lnTo>
                <a:lnTo>
                  <a:pt x="14400" y="3475868"/>
                </a:lnTo>
                <a:close/>
              </a:path>
              <a:path w="14604" h="3493134">
                <a:moveTo>
                  <a:pt x="11177" y="0"/>
                </a:moveTo>
                <a:lnTo>
                  <a:pt x="3224" y="0"/>
                </a:lnTo>
                <a:lnTo>
                  <a:pt x="0" y="3223"/>
                </a:lnTo>
                <a:lnTo>
                  <a:pt x="0" y="3444206"/>
                </a:lnTo>
                <a:lnTo>
                  <a:pt x="3224" y="3440982"/>
                </a:lnTo>
                <a:lnTo>
                  <a:pt x="14400" y="3440982"/>
                </a:lnTo>
                <a:lnTo>
                  <a:pt x="14400" y="3223"/>
                </a:lnTo>
                <a:lnTo>
                  <a:pt x="11177" y="0"/>
                </a:lnTo>
                <a:close/>
              </a:path>
              <a:path w="14604" h="3493134">
                <a:moveTo>
                  <a:pt x="14400" y="3440982"/>
                </a:moveTo>
                <a:lnTo>
                  <a:pt x="11177" y="3440982"/>
                </a:lnTo>
                <a:lnTo>
                  <a:pt x="14400" y="3444206"/>
                </a:lnTo>
                <a:lnTo>
                  <a:pt x="14400" y="3440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4" name="object 154"/>
          <p:cNvSpPr/>
          <p:nvPr/>
        </p:nvSpPr>
        <p:spPr>
          <a:xfrm>
            <a:off x="5807848" y="395014"/>
            <a:ext cx="9366" cy="2265501"/>
          </a:xfrm>
          <a:custGeom>
            <a:avLst/>
            <a:gdLst/>
            <a:ahLst/>
            <a:cxnLst/>
            <a:rect l="l" t="t" r="r" b="b"/>
            <a:pathLst>
              <a:path w="14604" h="3532504">
                <a:moveTo>
                  <a:pt x="0" y="3526840"/>
                </a:moveTo>
                <a:lnTo>
                  <a:pt x="0" y="3532464"/>
                </a:lnTo>
                <a:lnTo>
                  <a:pt x="14400" y="3532464"/>
                </a:lnTo>
                <a:lnTo>
                  <a:pt x="14400" y="3530064"/>
                </a:lnTo>
                <a:lnTo>
                  <a:pt x="3224" y="3530064"/>
                </a:lnTo>
                <a:lnTo>
                  <a:pt x="0" y="3526840"/>
                </a:lnTo>
                <a:close/>
              </a:path>
              <a:path w="14604" h="3532504">
                <a:moveTo>
                  <a:pt x="11177" y="3515664"/>
                </a:moveTo>
                <a:lnTo>
                  <a:pt x="3224" y="3515664"/>
                </a:lnTo>
                <a:lnTo>
                  <a:pt x="0" y="3518888"/>
                </a:lnTo>
                <a:lnTo>
                  <a:pt x="0" y="3526840"/>
                </a:lnTo>
                <a:lnTo>
                  <a:pt x="3224" y="3530064"/>
                </a:lnTo>
                <a:lnTo>
                  <a:pt x="11177" y="3530064"/>
                </a:lnTo>
                <a:lnTo>
                  <a:pt x="14400" y="3526840"/>
                </a:lnTo>
                <a:lnTo>
                  <a:pt x="14400" y="3518888"/>
                </a:lnTo>
                <a:lnTo>
                  <a:pt x="11177" y="3515664"/>
                </a:lnTo>
                <a:close/>
              </a:path>
              <a:path w="14604" h="3532504">
                <a:moveTo>
                  <a:pt x="14400" y="3526840"/>
                </a:moveTo>
                <a:lnTo>
                  <a:pt x="11177" y="3530064"/>
                </a:lnTo>
                <a:lnTo>
                  <a:pt x="14400" y="3530064"/>
                </a:lnTo>
                <a:lnTo>
                  <a:pt x="14400" y="3526840"/>
                </a:lnTo>
                <a:close/>
              </a:path>
              <a:path w="14604" h="3532504">
                <a:moveTo>
                  <a:pt x="11177" y="3494832"/>
                </a:moveTo>
                <a:lnTo>
                  <a:pt x="3224" y="3494832"/>
                </a:lnTo>
                <a:lnTo>
                  <a:pt x="0" y="3498056"/>
                </a:lnTo>
                <a:lnTo>
                  <a:pt x="0" y="3518888"/>
                </a:lnTo>
                <a:lnTo>
                  <a:pt x="3224" y="3515664"/>
                </a:lnTo>
                <a:lnTo>
                  <a:pt x="14400" y="3515664"/>
                </a:lnTo>
                <a:lnTo>
                  <a:pt x="14400" y="3498056"/>
                </a:lnTo>
                <a:lnTo>
                  <a:pt x="11177" y="3494832"/>
                </a:lnTo>
                <a:close/>
              </a:path>
              <a:path w="14604" h="3532504">
                <a:moveTo>
                  <a:pt x="14400" y="3515664"/>
                </a:moveTo>
                <a:lnTo>
                  <a:pt x="11177" y="3515664"/>
                </a:lnTo>
                <a:lnTo>
                  <a:pt x="14400" y="3518888"/>
                </a:lnTo>
                <a:lnTo>
                  <a:pt x="14400" y="3515664"/>
                </a:lnTo>
                <a:close/>
              </a:path>
              <a:path w="14604" h="3532504">
                <a:moveTo>
                  <a:pt x="0" y="22277"/>
                </a:moveTo>
                <a:lnTo>
                  <a:pt x="0" y="3498056"/>
                </a:lnTo>
                <a:lnTo>
                  <a:pt x="3224" y="3494832"/>
                </a:lnTo>
                <a:lnTo>
                  <a:pt x="14400" y="3494832"/>
                </a:lnTo>
                <a:lnTo>
                  <a:pt x="14400" y="25500"/>
                </a:lnTo>
                <a:lnTo>
                  <a:pt x="3224" y="25500"/>
                </a:lnTo>
                <a:lnTo>
                  <a:pt x="0" y="22277"/>
                </a:lnTo>
                <a:close/>
              </a:path>
              <a:path w="14604" h="3532504">
                <a:moveTo>
                  <a:pt x="14400" y="3494832"/>
                </a:moveTo>
                <a:lnTo>
                  <a:pt x="11177" y="3494832"/>
                </a:lnTo>
                <a:lnTo>
                  <a:pt x="14400" y="3498056"/>
                </a:lnTo>
                <a:lnTo>
                  <a:pt x="14400" y="3494832"/>
                </a:lnTo>
                <a:close/>
              </a:path>
              <a:path w="14604" h="3532504">
                <a:moveTo>
                  <a:pt x="0" y="13576"/>
                </a:moveTo>
                <a:lnTo>
                  <a:pt x="0" y="22277"/>
                </a:lnTo>
                <a:lnTo>
                  <a:pt x="3224" y="25500"/>
                </a:lnTo>
                <a:lnTo>
                  <a:pt x="11177" y="25500"/>
                </a:lnTo>
                <a:lnTo>
                  <a:pt x="14400" y="22277"/>
                </a:lnTo>
                <a:lnTo>
                  <a:pt x="14400" y="16799"/>
                </a:lnTo>
                <a:lnTo>
                  <a:pt x="3224" y="16799"/>
                </a:lnTo>
                <a:lnTo>
                  <a:pt x="0" y="13576"/>
                </a:lnTo>
                <a:close/>
              </a:path>
              <a:path w="14604" h="3532504">
                <a:moveTo>
                  <a:pt x="14400" y="22277"/>
                </a:moveTo>
                <a:lnTo>
                  <a:pt x="11177" y="25500"/>
                </a:lnTo>
                <a:lnTo>
                  <a:pt x="14400" y="25500"/>
                </a:lnTo>
                <a:lnTo>
                  <a:pt x="14400" y="22277"/>
                </a:lnTo>
                <a:close/>
              </a:path>
              <a:path w="14604" h="3532504">
                <a:moveTo>
                  <a:pt x="11177" y="2399"/>
                </a:moveTo>
                <a:lnTo>
                  <a:pt x="3224" y="2399"/>
                </a:lnTo>
                <a:lnTo>
                  <a:pt x="0" y="5623"/>
                </a:lnTo>
                <a:lnTo>
                  <a:pt x="0" y="13576"/>
                </a:lnTo>
                <a:lnTo>
                  <a:pt x="3224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399"/>
                </a:lnTo>
                <a:close/>
              </a:path>
              <a:path w="14604" h="3532504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4" h="353250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399"/>
                </a:lnTo>
                <a:lnTo>
                  <a:pt x="14400" y="2399"/>
                </a:lnTo>
                <a:lnTo>
                  <a:pt x="14400" y="0"/>
                </a:lnTo>
                <a:close/>
              </a:path>
              <a:path w="14604" h="3532504">
                <a:moveTo>
                  <a:pt x="14400" y="2399"/>
                </a:moveTo>
                <a:lnTo>
                  <a:pt x="11177" y="2399"/>
                </a:lnTo>
                <a:lnTo>
                  <a:pt x="14400" y="5623"/>
                </a:lnTo>
                <a:lnTo>
                  <a:pt x="14400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5" name="object 155"/>
          <p:cNvSpPr/>
          <p:nvPr/>
        </p:nvSpPr>
        <p:spPr>
          <a:xfrm>
            <a:off x="5320891" y="407891"/>
            <a:ext cx="9366" cy="2246769"/>
          </a:xfrm>
          <a:custGeom>
            <a:avLst/>
            <a:gdLst/>
            <a:ahLst/>
            <a:cxnLst/>
            <a:rect l="l" t="t" r="r" b="b"/>
            <a:pathLst>
              <a:path w="14605" h="3503295">
                <a:moveTo>
                  <a:pt x="0" y="3497644"/>
                </a:moveTo>
                <a:lnTo>
                  <a:pt x="0" y="3503268"/>
                </a:lnTo>
                <a:lnTo>
                  <a:pt x="14400" y="3503268"/>
                </a:lnTo>
                <a:lnTo>
                  <a:pt x="14400" y="3500868"/>
                </a:lnTo>
                <a:lnTo>
                  <a:pt x="3224" y="3500868"/>
                </a:lnTo>
                <a:lnTo>
                  <a:pt x="0" y="3497644"/>
                </a:lnTo>
                <a:close/>
              </a:path>
              <a:path w="14605" h="3503295">
                <a:moveTo>
                  <a:pt x="11177" y="3486468"/>
                </a:moveTo>
                <a:lnTo>
                  <a:pt x="3224" y="3486468"/>
                </a:lnTo>
                <a:lnTo>
                  <a:pt x="0" y="3489692"/>
                </a:lnTo>
                <a:lnTo>
                  <a:pt x="0" y="3497644"/>
                </a:lnTo>
                <a:lnTo>
                  <a:pt x="3224" y="3500868"/>
                </a:lnTo>
                <a:lnTo>
                  <a:pt x="11177" y="3500868"/>
                </a:lnTo>
                <a:lnTo>
                  <a:pt x="14400" y="3497644"/>
                </a:lnTo>
                <a:lnTo>
                  <a:pt x="14400" y="3489692"/>
                </a:lnTo>
                <a:lnTo>
                  <a:pt x="11177" y="3486468"/>
                </a:lnTo>
                <a:close/>
              </a:path>
              <a:path w="14605" h="3503295">
                <a:moveTo>
                  <a:pt x="14400" y="3497644"/>
                </a:moveTo>
                <a:lnTo>
                  <a:pt x="11177" y="3500868"/>
                </a:lnTo>
                <a:lnTo>
                  <a:pt x="14400" y="3500868"/>
                </a:lnTo>
                <a:lnTo>
                  <a:pt x="14400" y="3497644"/>
                </a:lnTo>
                <a:close/>
              </a:path>
              <a:path w="14605" h="3503295">
                <a:moveTo>
                  <a:pt x="11177" y="3436021"/>
                </a:moveTo>
                <a:lnTo>
                  <a:pt x="3224" y="3436021"/>
                </a:lnTo>
                <a:lnTo>
                  <a:pt x="0" y="3439245"/>
                </a:lnTo>
                <a:lnTo>
                  <a:pt x="0" y="3489692"/>
                </a:lnTo>
                <a:lnTo>
                  <a:pt x="3224" y="3486468"/>
                </a:lnTo>
                <a:lnTo>
                  <a:pt x="14400" y="3486468"/>
                </a:lnTo>
                <a:lnTo>
                  <a:pt x="14400" y="3439245"/>
                </a:lnTo>
                <a:lnTo>
                  <a:pt x="11177" y="3436021"/>
                </a:lnTo>
                <a:close/>
              </a:path>
              <a:path w="14605" h="3503295">
                <a:moveTo>
                  <a:pt x="14400" y="3486468"/>
                </a:moveTo>
                <a:lnTo>
                  <a:pt x="11177" y="3486468"/>
                </a:lnTo>
                <a:lnTo>
                  <a:pt x="14400" y="3489692"/>
                </a:lnTo>
                <a:lnTo>
                  <a:pt x="14400" y="3486468"/>
                </a:lnTo>
                <a:close/>
              </a:path>
              <a:path w="14605" h="3503295">
                <a:moveTo>
                  <a:pt x="0" y="24452"/>
                </a:moveTo>
                <a:lnTo>
                  <a:pt x="0" y="3439245"/>
                </a:lnTo>
                <a:lnTo>
                  <a:pt x="3224" y="3436021"/>
                </a:lnTo>
                <a:lnTo>
                  <a:pt x="14400" y="3436021"/>
                </a:lnTo>
                <a:lnTo>
                  <a:pt x="14400" y="27675"/>
                </a:lnTo>
                <a:lnTo>
                  <a:pt x="3224" y="27675"/>
                </a:lnTo>
                <a:lnTo>
                  <a:pt x="0" y="24452"/>
                </a:lnTo>
                <a:close/>
              </a:path>
              <a:path w="14605" h="3503295">
                <a:moveTo>
                  <a:pt x="14400" y="3436021"/>
                </a:moveTo>
                <a:lnTo>
                  <a:pt x="11177" y="3436021"/>
                </a:lnTo>
                <a:lnTo>
                  <a:pt x="14400" y="3439245"/>
                </a:lnTo>
                <a:lnTo>
                  <a:pt x="14400" y="3436021"/>
                </a:lnTo>
                <a:close/>
              </a:path>
              <a:path w="14605" h="3503295">
                <a:moveTo>
                  <a:pt x="0" y="13576"/>
                </a:moveTo>
                <a:lnTo>
                  <a:pt x="0" y="24452"/>
                </a:lnTo>
                <a:lnTo>
                  <a:pt x="3224" y="27675"/>
                </a:lnTo>
                <a:lnTo>
                  <a:pt x="11177" y="27675"/>
                </a:lnTo>
                <a:lnTo>
                  <a:pt x="14400" y="24452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6"/>
                </a:lnTo>
                <a:close/>
              </a:path>
              <a:path w="14605" h="3503295">
                <a:moveTo>
                  <a:pt x="14400" y="24452"/>
                </a:moveTo>
                <a:lnTo>
                  <a:pt x="11177" y="27675"/>
                </a:lnTo>
                <a:lnTo>
                  <a:pt x="14400" y="27675"/>
                </a:lnTo>
                <a:lnTo>
                  <a:pt x="14400" y="24452"/>
                </a:lnTo>
                <a:close/>
              </a:path>
              <a:path w="14605" h="3503295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3503295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350329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3503295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6" name="object 156"/>
          <p:cNvSpPr/>
          <p:nvPr/>
        </p:nvSpPr>
        <p:spPr>
          <a:xfrm>
            <a:off x="4753829" y="588433"/>
            <a:ext cx="9366" cy="2060251"/>
          </a:xfrm>
          <a:custGeom>
            <a:avLst/>
            <a:gdLst/>
            <a:ahLst/>
            <a:cxnLst/>
            <a:rect l="l" t="t" r="r" b="b"/>
            <a:pathLst>
              <a:path w="14605" h="3212465">
                <a:moveTo>
                  <a:pt x="0" y="3206593"/>
                </a:moveTo>
                <a:lnTo>
                  <a:pt x="0" y="3212217"/>
                </a:lnTo>
                <a:lnTo>
                  <a:pt x="14399" y="3212217"/>
                </a:lnTo>
                <a:lnTo>
                  <a:pt x="14399" y="3209817"/>
                </a:lnTo>
                <a:lnTo>
                  <a:pt x="3223" y="3209817"/>
                </a:lnTo>
                <a:lnTo>
                  <a:pt x="0" y="3206593"/>
                </a:lnTo>
                <a:close/>
              </a:path>
              <a:path w="14605" h="3212465">
                <a:moveTo>
                  <a:pt x="11175" y="3195417"/>
                </a:moveTo>
                <a:lnTo>
                  <a:pt x="3223" y="3195417"/>
                </a:lnTo>
                <a:lnTo>
                  <a:pt x="0" y="3198641"/>
                </a:lnTo>
                <a:lnTo>
                  <a:pt x="0" y="3206593"/>
                </a:lnTo>
                <a:lnTo>
                  <a:pt x="3223" y="3209817"/>
                </a:lnTo>
                <a:lnTo>
                  <a:pt x="11175" y="3209817"/>
                </a:lnTo>
                <a:lnTo>
                  <a:pt x="14399" y="3206593"/>
                </a:lnTo>
                <a:lnTo>
                  <a:pt x="14399" y="3198641"/>
                </a:lnTo>
                <a:lnTo>
                  <a:pt x="11175" y="3195417"/>
                </a:lnTo>
                <a:close/>
              </a:path>
              <a:path w="14605" h="3212465">
                <a:moveTo>
                  <a:pt x="14399" y="3206593"/>
                </a:moveTo>
                <a:lnTo>
                  <a:pt x="11175" y="3209817"/>
                </a:lnTo>
                <a:lnTo>
                  <a:pt x="14399" y="3209817"/>
                </a:lnTo>
                <a:lnTo>
                  <a:pt x="14399" y="3206593"/>
                </a:lnTo>
                <a:close/>
              </a:path>
              <a:path w="14605" h="3212465">
                <a:moveTo>
                  <a:pt x="11175" y="3190147"/>
                </a:moveTo>
                <a:lnTo>
                  <a:pt x="3223" y="3190147"/>
                </a:lnTo>
                <a:lnTo>
                  <a:pt x="0" y="3193370"/>
                </a:lnTo>
                <a:lnTo>
                  <a:pt x="0" y="3198641"/>
                </a:lnTo>
                <a:lnTo>
                  <a:pt x="3223" y="3195417"/>
                </a:lnTo>
                <a:lnTo>
                  <a:pt x="14399" y="3195417"/>
                </a:lnTo>
                <a:lnTo>
                  <a:pt x="14399" y="3193370"/>
                </a:lnTo>
                <a:lnTo>
                  <a:pt x="11175" y="3190147"/>
                </a:lnTo>
                <a:close/>
              </a:path>
              <a:path w="14605" h="3212465">
                <a:moveTo>
                  <a:pt x="14399" y="3195417"/>
                </a:moveTo>
                <a:lnTo>
                  <a:pt x="11175" y="3195417"/>
                </a:lnTo>
                <a:lnTo>
                  <a:pt x="14399" y="3198641"/>
                </a:lnTo>
                <a:lnTo>
                  <a:pt x="14399" y="3195417"/>
                </a:lnTo>
                <a:close/>
              </a:path>
              <a:path w="14605" h="3212465">
                <a:moveTo>
                  <a:pt x="0" y="19265"/>
                </a:moveTo>
                <a:lnTo>
                  <a:pt x="0" y="3193370"/>
                </a:lnTo>
                <a:lnTo>
                  <a:pt x="3223" y="3190147"/>
                </a:lnTo>
                <a:lnTo>
                  <a:pt x="14399" y="3190147"/>
                </a:lnTo>
                <a:lnTo>
                  <a:pt x="14399" y="22489"/>
                </a:lnTo>
                <a:lnTo>
                  <a:pt x="3223" y="22489"/>
                </a:lnTo>
                <a:lnTo>
                  <a:pt x="0" y="19265"/>
                </a:lnTo>
                <a:close/>
              </a:path>
              <a:path w="14605" h="3212465">
                <a:moveTo>
                  <a:pt x="14399" y="3190147"/>
                </a:moveTo>
                <a:lnTo>
                  <a:pt x="11175" y="3190147"/>
                </a:lnTo>
                <a:lnTo>
                  <a:pt x="14399" y="3193370"/>
                </a:lnTo>
                <a:lnTo>
                  <a:pt x="14399" y="3190147"/>
                </a:lnTo>
                <a:close/>
              </a:path>
              <a:path w="14605" h="3212465">
                <a:moveTo>
                  <a:pt x="0" y="13576"/>
                </a:moveTo>
                <a:lnTo>
                  <a:pt x="0" y="19265"/>
                </a:lnTo>
                <a:lnTo>
                  <a:pt x="3223" y="22489"/>
                </a:lnTo>
                <a:lnTo>
                  <a:pt x="11175" y="22489"/>
                </a:lnTo>
                <a:lnTo>
                  <a:pt x="14399" y="1926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3212465">
                <a:moveTo>
                  <a:pt x="14399" y="19265"/>
                </a:moveTo>
                <a:lnTo>
                  <a:pt x="11175" y="22489"/>
                </a:lnTo>
                <a:lnTo>
                  <a:pt x="14399" y="22489"/>
                </a:lnTo>
                <a:lnTo>
                  <a:pt x="14399" y="19265"/>
                </a:lnTo>
                <a:close/>
              </a:path>
              <a:path w="14605" h="321246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3212465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3212465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3212465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57" name="object 15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6769725" y="4457835"/>
            <a:ext cx="393399" cy="9712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7249373" y="4472733"/>
            <a:ext cx="136375" cy="7782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7499018" y="4462165"/>
            <a:ext cx="447266" cy="95166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8005544" y="4467319"/>
            <a:ext cx="145536" cy="8245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7263272" y="4673567"/>
            <a:ext cx="194533" cy="6026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7576394" y="4638678"/>
            <a:ext cx="282871" cy="82663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7968037" y="4676083"/>
            <a:ext cx="145547" cy="5241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292732" y="4809862"/>
            <a:ext cx="409233" cy="127253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7825639" y="4818248"/>
            <a:ext cx="215405" cy="12362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7346667" y="5018317"/>
            <a:ext cx="208166" cy="56622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7664346" y="4988668"/>
            <a:ext cx="303417" cy="1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3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306" y="476994"/>
            <a:ext cx="129431" cy="946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38596" y="502344"/>
            <a:ext cx="70860" cy="50498"/>
          </a:xfrm>
          <a:custGeom>
            <a:avLst/>
            <a:gdLst/>
            <a:ahLst/>
            <a:cxnLst/>
            <a:rect l="l" t="t" r="r" b="b"/>
            <a:pathLst>
              <a:path w="110490" h="78740">
                <a:moveTo>
                  <a:pt x="30276" y="67348"/>
                </a:moveTo>
                <a:lnTo>
                  <a:pt x="27279" y="63893"/>
                </a:lnTo>
                <a:lnTo>
                  <a:pt x="18262" y="63258"/>
                </a:lnTo>
                <a:lnTo>
                  <a:pt x="17691" y="62687"/>
                </a:lnTo>
                <a:lnTo>
                  <a:pt x="13728" y="62687"/>
                </a:lnTo>
                <a:lnTo>
                  <a:pt x="10261" y="62687"/>
                </a:lnTo>
                <a:lnTo>
                  <a:pt x="10007" y="62687"/>
                </a:lnTo>
                <a:lnTo>
                  <a:pt x="5778" y="62687"/>
                </a:lnTo>
                <a:lnTo>
                  <a:pt x="495" y="62687"/>
                </a:lnTo>
                <a:lnTo>
                  <a:pt x="101" y="73863"/>
                </a:lnTo>
                <a:lnTo>
                  <a:pt x="0" y="76415"/>
                </a:lnTo>
                <a:lnTo>
                  <a:pt x="5499" y="76796"/>
                </a:lnTo>
                <a:lnTo>
                  <a:pt x="5803" y="77101"/>
                </a:lnTo>
                <a:lnTo>
                  <a:pt x="9753" y="77101"/>
                </a:lnTo>
                <a:lnTo>
                  <a:pt x="26276" y="78270"/>
                </a:lnTo>
                <a:lnTo>
                  <a:pt x="27609" y="77101"/>
                </a:lnTo>
                <a:lnTo>
                  <a:pt x="29718" y="75272"/>
                </a:lnTo>
                <a:lnTo>
                  <a:pt x="30276" y="67348"/>
                </a:lnTo>
                <a:close/>
              </a:path>
              <a:path w="110490" h="78740">
                <a:moveTo>
                  <a:pt x="34747" y="49034"/>
                </a:moveTo>
                <a:lnTo>
                  <a:pt x="33655" y="40119"/>
                </a:lnTo>
                <a:lnTo>
                  <a:pt x="31635" y="24625"/>
                </a:lnTo>
                <a:lnTo>
                  <a:pt x="31394" y="22656"/>
                </a:lnTo>
                <a:lnTo>
                  <a:pt x="31305" y="21894"/>
                </a:lnTo>
                <a:lnTo>
                  <a:pt x="31191" y="20929"/>
                </a:lnTo>
                <a:lnTo>
                  <a:pt x="32486" y="20574"/>
                </a:lnTo>
                <a:lnTo>
                  <a:pt x="34709" y="16687"/>
                </a:lnTo>
                <a:lnTo>
                  <a:pt x="34518" y="15748"/>
                </a:lnTo>
                <a:lnTo>
                  <a:pt x="34429" y="15443"/>
                </a:lnTo>
                <a:lnTo>
                  <a:pt x="34340" y="15113"/>
                </a:lnTo>
                <a:lnTo>
                  <a:pt x="34290" y="14922"/>
                </a:lnTo>
                <a:lnTo>
                  <a:pt x="34201" y="14592"/>
                </a:lnTo>
                <a:lnTo>
                  <a:pt x="34099" y="14198"/>
                </a:lnTo>
                <a:lnTo>
                  <a:pt x="33972" y="13754"/>
                </a:lnTo>
                <a:lnTo>
                  <a:pt x="33909" y="13487"/>
                </a:lnTo>
                <a:lnTo>
                  <a:pt x="33807" y="13106"/>
                </a:lnTo>
                <a:lnTo>
                  <a:pt x="33731" y="12839"/>
                </a:lnTo>
                <a:lnTo>
                  <a:pt x="33261" y="10629"/>
                </a:lnTo>
                <a:lnTo>
                  <a:pt x="33070" y="9906"/>
                </a:lnTo>
                <a:lnTo>
                  <a:pt x="32905" y="9499"/>
                </a:lnTo>
                <a:lnTo>
                  <a:pt x="32080" y="7721"/>
                </a:lnTo>
                <a:lnTo>
                  <a:pt x="31305" y="6286"/>
                </a:lnTo>
                <a:lnTo>
                  <a:pt x="30492" y="5003"/>
                </a:lnTo>
                <a:lnTo>
                  <a:pt x="30581" y="14198"/>
                </a:lnTo>
                <a:lnTo>
                  <a:pt x="30556" y="13754"/>
                </a:lnTo>
                <a:lnTo>
                  <a:pt x="30492" y="12839"/>
                </a:lnTo>
                <a:lnTo>
                  <a:pt x="30378" y="11823"/>
                </a:lnTo>
                <a:lnTo>
                  <a:pt x="29946" y="12153"/>
                </a:lnTo>
                <a:lnTo>
                  <a:pt x="30264" y="11823"/>
                </a:lnTo>
                <a:lnTo>
                  <a:pt x="30226" y="9499"/>
                </a:lnTo>
                <a:lnTo>
                  <a:pt x="30073" y="9906"/>
                </a:lnTo>
                <a:lnTo>
                  <a:pt x="30162" y="9499"/>
                </a:lnTo>
                <a:lnTo>
                  <a:pt x="30200" y="9080"/>
                </a:lnTo>
                <a:lnTo>
                  <a:pt x="30226" y="9499"/>
                </a:lnTo>
                <a:lnTo>
                  <a:pt x="30251" y="9906"/>
                </a:lnTo>
                <a:lnTo>
                  <a:pt x="30378" y="11823"/>
                </a:lnTo>
                <a:lnTo>
                  <a:pt x="30492" y="9080"/>
                </a:lnTo>
                <a:lnTo>
                  <a:pt x="30492" y="5003"/>
                </a:lnTo>
                <a:lnTo>
                  <a:pt x="30492" y="3746"/>
                </a:lnTo>
                <a:lnTo>
                  <a:pt x="27355" y="609"/>
                </a:lnTo>
                <a:lnTo>
                  <a:pt x="25793" y="609"/>
                </a:lnTo>
                <a:lnTo>
                  <a:pt x="23723" y="0"/>
                </a:lnTo>
                <a:lnTo>
                  <a:pt x="21882" y="609"/>
                </a:lnTo>
                <a:lnTo>
                  <a:pt x="19456" y="609"/>
                </a:lnTo>
                <a:lnTo>
                  <a:pt x="19456" y="14922"/>
                </a:lnTo>
                <a:lnTo>
                  <a:pt x="19316" y="14922"/>
                </a:lnTo>
                <a:lnTo>
                  <a:pt x="19392" y="14592"/>
                </a:lnTo>
                <a:lnTo>
                  <a:pt x="19456" y="14922"/>
                </a:lnTo>
                <a:lnTo>
                  <a:pt x="19456" y="609"/>
                </a:lnTo>
                <a:lnTo>
                  <a:pt x="19227" y="609"/>
                </a:lnTo>
                <a:lnTo>
                  <a:pt x="18821" y="1016"/>
                </a:lnTo>
                <a:lnTo>
                  <a:pt x="18821" y="13487"/>
                </a:lnTo>
                <a:lnTo>
                  <a:pt x="18415" y="12839"/>
                </a:lnTo>
                <a:lnTo>
                  <a:pt x="18656" y="13106"/>
                </a:lnTo>
                <a:lnTo>
                  <a:pt x="18821" y="13487"/>
                </a:lnTo>
                <a:lnTo>
                  <a:pt x="18821" y="1016"/>
                </a:lnTo>
                <a:lnTo>
                  <a:pt x="16090" y="3746"/>
                </a:lnTo>
                <a:lnTo>
                  <a:pt x="16090" y="6286"/>
                </a:lnTo>
                <a:lnTo>
                  <a:pt x="16141" y="14198"/>
                </a:lnTo>
                <a:lnTo>
                  <a:pt x="16675" y="20408"/>
                </a:lnTo>
                <a:lnTo>
                  <a:pt x="16789" y="21894"/>
                </a:lnTo>
                <a:lnTo>
                  <a:pt x="17310" y="26187"/>
                </a:lnTo>
                <a:lnTo>
                  <a:pt x="19659" y="44196"/>
                </a:lnTo>
                <a:lnTo>
                  <a:pt x="20459" y="50774"/>
                </a:lnTo>
                <a:lnTo>
                  <a:pt x="24041" y="53581"/>
                </a:lnTo>
                <a:lnTo>
                  <a:pt x="31940" y="52628"/>
                </a:lnTo>
                <a:lnTo>
                  <a:pt x="34747" y="49034"/>
                </a:lnTo>
                <a:close/>
              </a:path>
              <a:path w="110490" h="78740">
                <a:moveTo>
                  <a:pt x="110274" y="40932"/>
                </a:moveTo>
                <a:lnTo>
                  <a:pt x="110058" y="40500"/>
                </a:lnTo>
                <a:lnTo>
                  <a:pt x="109804" y="40119"/>
                </a:lnTo>
                <a:lnTo>
                  <a:pt x="107746" y="37058"/>
                </a:lnTo>
                <a:lnTo>
                  <a:pt x="102069" y="35941"/>
                </a:lnTo>
                <a:lnTo>
                  <a:pt x="89992" y="33299"/>
                </a:lnTo>
                <a:lnTo>
                  <a:pt x="86423" y="32575"/>
                </a:lnTo>
                <a:lnTo>
                  <a:pt x="80467" y="32004"/>
                </a:lnTo>
                <a:lnTo>
                  <a:pt x="80467" y="42075"/>
                </a:lnTo>
                <a:lnTo>
                  <a:pt x="80200" y="42570"/>
                </a:lnTo>
                <a:lnTo>
                  <a:pt x="79997" y="43141"/>
                </a:lnTo>
                <a:lnTo>
                  <a:pt x="80340" y="42075"/>
                </a:lnTo>
                <a:lnTo>
                  <a:pt x="80454" y="40119"/>
                </a:lnTo>
                <a:lnTo>
                  <a:pt x="80467" y="42075"/>
                </a:lnTo>
                <a:lnTo>
                  <a:pt x="80467" y="32004"/>
                </a:lnTo>
                <a:lnTo>
                  <a:pt x="78244" y="31788"/>
                </a:lnTo>
                <a:lnTo>
                  <a:pt x="74980" y="31788"/>
                </a:lnTo>
                <a:lnTo>
                  <a:pt x="65938" y="39954"/>
                </a:lnTo>
                <a:lnTo>
                  <a:pt x="65963" y="40500"/>
                </a:lnTo>
                <a:lnTo>
                  <a:pt x="66078" y="41300"/>
                </a:lnTo>
                <a:lnTo>
                  <a:pt x="66154" y="53022"/>
                </a:lnTo>
                <a:lnTo>
                  <a:pt x="69380" y="56248"/>
                </a:lnTo>
                <a:lnTo>
                  <a:pt x="77330" y="56248"/>
                </a:lnTo>
                <a:lnTo>
                  <a:pt x="80556" y="53022"/>
                </a:lnTo>
                <a:lnTo>
                  <a:pt x="80530" y="46482"/>
                </a:lnTo>
                <a:lnTo>
                  <a:pt x="84213" y="46837"/>
                </a:lnTo>
                <a:lnTo>
                  <a:pt x="87071" y="47396"/>
                </a:lnTo>
                <a:lnTo>
                  <a:pt x="99148" y="50050"/>
                </a:lnTo>
                <a:lnTo>
                  <a:pt x="104978" y="51193"/>
                </a:lnTo>
                <a:lnTo>
                  <a:pt x="108762" y="48653"/>
                </a:lnTo>
                <a:lnTo>
                  <a:pt x="109740" y="43675"/>
                </a:lnTo>
                <a:lnTo>
                  <a:pt x="109842" y="43141"/>
                </a:lnTo>
                <a:lnTo>
                  <a:pt x="109956" y="42570"/>
                </a:lnTo>
                <a:lnTo>
                  <a:pt x="110045" y="42075"/>
                </a:lnTo>
                <a:lnTo>
                  <a:pt x="110134" y="41668"/>
                </a:lnTo>
                <a:lnTo>
                  <a:pt x="110197" y="41300"/>
                </a:lnTo>
                <a:lnTo>
                  <a:pt x="110274" y="40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5342" y="474173"/>
            <a:ext cx="60577" cy="916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8348" y="484022"/>
            <a:ext cx="182589" cy="1127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5701" y="476294"/>
            <a:ext cx="161522" cy="11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8526" y="484824"/>
            <a:ext cx="173550" cy="1144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5685" y="473807"/>
            <a:ext cx="210739" cy="1292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87925" y="478437"/>
            <a:ext cx="132273" cy="11832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887613" y="480345"/>
            <a:ext cx="37466" cy="89187"/>
          </a:xfrm>
          <a:custGeom>
            <a:avLst/>
            <a:gdLst/>
            <a:ahLst/>
            <a:cxnLst/>
            <a:rect l="l" t="t" r="r" b="b"/>
            <a:pathLst>
              <a:path w="58420" h="139065">
                <a:moveTo>
                  <a:pt x="54689" y="98841"/>
                </a:moveTo>
                <a:lnTo>
                  <a:pt x="39652" y="98841"/>
                </a:lnTo>
                <a:lnTo>
                  <a:pt x="40008" y="99663"/>
                </a:lnTo>
                <a:lnTo>
                  <a:pt x="40130" y="102156"/>
                </a:lnTo>
                <a:lnTo>
                  <a:pt x="39623" y="103757"/>
                </a:lnTo>
                <a:lnTo>
                  <a:pt x="39020" y="104608"/>
                </a:lnTo>
                <a:lnTo>
                  <a:pt x="34790" y="109230"/>
                </a:lnTo>
                <a:lnTo>
                  <a:pt x="30144" y="114932"/>
                </a:lnTo>
                <a:lnTo>
                  <a:pt x="27664" y="117825"/>
                </a:lnTo>
                <a:lnTo>
                  <a:pt x="24433" y="121043"/>
                </a:lnTo>
                <a:lnTo>
                  <a:pt x="23592" y="121768"/>
                </a:lnTo>
                <a:lnTo>
                  <a:pt x="19952" y="124749"/>
                </a:lnTo>
                <a:lnTo>
                  <a:pt x="16267" y="127932"/>
                </a:lnTo>
                <a:lnTo>
                  <a:pt x="15993" y="131676"/>
                </a:lnTo>
                <a:lnTo>
                  <a:pt x="15934" y="132478"/>
                </a:lnTo>
                <a:lnTo>
                  <a:pt x="21132" y="138498"/>
                </a:lnTo>
                <a:lnTo>
                  <a:pt x="25679" y="138831"/>
                </a:lnTo>
                <a:lnTo>
                  <a:pt x="29680" y="135390"/>
                </a:lnTo>
                <a:lnTo>
                  <a:pt x="33052" y="132636"/>
                </a:lnTo>
                <a:lnTo>
                  <a:pt x="34164" y="131676"/>
                </a:lnTo>
                <a:lnTo>
                  <a:pt x="38302" y="127553"/>
                </a:lnTo>
                <a:lnTo>
                  <a:pt x="40989" y="124420"/>
                </a:lnTo>
                <a:lnTo>
                  <a:pt x="45708" y="118626"/>
                </a:lnTo>
                <a:lnTo>
                  <a:pt x="50986" y="112858"/>
                </a:lnTo>
                <a:lnTo>
                  <a:pt x="52542" y="110662"/>
                </a:lnTo>
                <a:lnTo>
                  <a:pt x="54904" y="103205"/>
                </a:lnTo>
                <a:lnTo>
                  <a:pt x="54852" y="102156"/>
                </a:lnTo>
                <a:lnTo>
                  <a:pt x="54730" y="99663"/>
                </a:lnTo>
                <a:lnTo>
                  <a:pt x="54689" y="98841"/>
                </a:lnTo>
                <a:close/>
              </a:path>
              <a:path w="58420" h="139065">
                <a:moveTo>
                  <a:pt x="57020" y="14822"/>
                </a:moveTo>
                <a:lnTo>
                  <a:pt x="41794" y="14822"/>
                </a:lnTo>
                <a:lnTo>
                  <a:pt x="42311" y="15683"/>
                </a:lnTo>
                <a:lnTo>
                  <a:pt x="42755" y="17538"/>
                </a:lnTo>
                <a:lnTo>
                  <a:pt x="42865" y="17995"/>
                </a:lnTo>
                <a:lnTo>
                  <a:pt x="42962" y="18403"/>
                </a:lnTo>
                <a:lnTo>
                  <a:pt x="43831" y="25132"/>
                </a:lnTo>
                <a:lnTo>
                  <a:pt x="43925" y="30180"/>
                </a:lnTo>
                <a:lnTo>
                  <a:pt x="43224" y="34424"/>
                </a:lnTo>
                <a:lnTo>
                  <a:pt x="42845" y="35548"/>
                </a:lnTo>
                <a:lnTo>
                  <a:pt x="40914" y="40157"/>
                </a:lnTo>
                <a:lnTo>
                  <a:pt x="40397" y="41220"/>
                </a:lnTo>
                <a:lnTo>
                  <a:pt x="38379" y="45031"/>
                </a:lnTo>
                <a:lnTo>
                  <a:pt x="35115" y="51466"/>
                </a:lnTo>
                <a:lnTo>
                  <a:pt x="26733" y="76804"/>
                </a:lnTo>
                <a:lnTo>
                  <a:pt x="26646" y="77528"/>
                </a:lnTo>
                <a:lnTo>
                  <a:pt x="26525" y="79437"/>
                </a:lnTo>
                <a:lnTo>
                  <a:pt x="26372" y="82586"/>
                </a:lnTo>
                <a:lnTo>
                  <a:pt x="26359" y="86246"/>
                </a:lnTo>
                <a:lnTo>
                  <a:pt x="26686" y="87807"/>
                </a:lnTo>
                <a:lnTo>
                  <a:pt x="37877" y="97969"/>
                </a:lnTo>
                <a:lnTo>
                  <a:pt x="38499" y="98252"/>
                </a:lnTo>
                <a:lnTo>
                  <a:pt x="39714" y="99134"/>
                </a:lnTo>
                <a:lnTo>
                  <a:pt x="39652" y="98841"/>
                </a:lnTo>
                <a:lnTo>
                  <a:pt x="54689" y="98841"/>
                </a:lnTo>
                <a:lnTo>
                  <a:pt x="43167" y="84576"/>
                </a:lnTo>
                <a:lnTo>
                  <a:pt x="40667" y="84576"/>
                </a:lnTo>
                <a:lnTo>
                  <a:pt x="40611" y="84048"/>
                </a:lnTo>
                <a:lnTo>
                  <a:pt x="40141" y="83617"/>
                </a:lnTo>
                <a:lnTo>
                  <a:pt x="39811" y="83271"/>
                </a:lnTo>
                <a:lnTo>
                  <a:pt x="40756" y="83271"/>
                </a:lnTo>
                <a:lnTo>
                  <a:pt x="40938" y="79437"/>
                </a:lnTo>
                <a:lnTo>
                  <a:pt x="40957" y="79132"/>
                </a:lnTo>
                <a:lnTo>
                  <a:pt x="41105" y="77910"/>
                </a:lnTo>
                <a:lnTo>
                  <a:pt x="41151" y="77528"/>
                </a:lnTo>
                <a:lnTo>
                  <a:pt x="53328" y="47570"/>
                </a:lnTo>
                <a:lnTo>
                  <a:pt x="53912" y="46404"/>
                </a:lnTo>
                <a:lnTo>
                  <a:pt x="56456" y="40328"/>
                </a:lnTo>
                <a:lnTo>
                  <a:pt x="57224" y="38089"/>
                </a:lnTo>
                <a:lnTo>
                  <a:pt x="58380" y="31004"/>
                </a:lnTo>
                <a:lnTo>
                  <a:pt x="58351" y="25132"/>
                </a:lnTo>
                <a:lnTo>
                  <a:pt x="57241" y="16534"/>
                </a:lnTo>
                <a:lnTo>
                  <a:pt x="57131" y="15683"/>
                </a:lnTo>
                <a:lnTo>
                  <a:pt x="57020" y="14822"/>
                </a:lnTo>
                <a:close/>
              </a:path>
              <a:path w="58420" h="139065">
                <a:moveTo>
                  <a:pt x="40733" y="83617"/>
                </a:moveTo>
                <a:lnTo>
                  <a:pt x="40729" y="84576"/>
                </a:lnTo>
                <a:lnTo>
                  <a:pt x="43167" y="84576"/>
                </a:lnTo>
                <a:lnTo>
                  <a:pt x="40733" y="83617"/>
                </a:lnTo>
                <a:close/>
              </a:path>
              <a:path w="58420" h="139065">
                <a:moveTo>
                  <a:pt x="39951" y="83271"/>
                </a:moveTo>
                <a:lnTo>
                  <a:pt x="39811" y="83271"/>
                </a:lnTo>
                <a:lnTo>
                  <a:pt x="40551" y="84048"/>
                </a:lnTo>
                <a:lnTo>
                  <a:pt x="40703" y="84048"/>
                </a:lnTo>
                <a:lnTo>
                  <a:pt x="40733" y="83617"/>
                </a:lnTo>
                <a:lnTo>
                  <a:pt x="40356" y="83469"/>
                </a:lnTo>
                <a:lnTo>
                  <a:pt x="39951" y="83271"/>
                </a:lnTo>
                <a:close/>
              </a:path>
              <a:path w="58420" h="139065">
                <a:moveTo>
                  <a:pt x="40756" y="83271"/>
                </a:moveTo>
                <a:lnTo>
                  <a:pt x="39951" y="83271"/>
                </a:lnTo>
                <a:lnTo>
                  <a:pt x="40356" y="83469"/>
                </a:lnTo>
                <a:lnTo>
                  <a:pt x="40733" y="83617"/>
                </a:lnTo>
                <a:lnTo>
                  <a:pt x="40756" y="83271"/>
                </a:lnTo>
                <a:close/>
              </a:path>
              <a:path w="58420" h="139065">
                <a:moveTo>
                  <a:pt x="44394" y="293"/>
                </a:moveTo>
                <a:lnTo>
                  <a:pt x="33913" y="293"/>
                </a:lnTo>
                <a:lnTo>
                  <a:pt x="25070" y="852"/>
                </a:lnTo>
                <a:lnTo>
                  <a:pt x="0" y="14822"/>
                </a:lnTo>
                <a:lnTo>
                  <a:pt x="2" y="16534"/>
                </a:lnTo>
                <a:lnTo>
                  <a:pt x="172" y="17538"/>
                </a:lnTo>
                <a:lnTo>
                  <a:pt x="250" y="17995"/>
                </a:lnTo>
                <a:lnTo>
                  <a:pt x="319" y="18403"/>
                </a:lnTo>
                <a:lnTo>
                  <a:pt x="393" y="18838"/>
                </a:lnTo>
                <a:lnTo>
                  <a:pt x="502" y="19481"/>
                </a:lnTo>
                <a:lnTo>
                  <a:pt x="622" y="20185"/>
                </a:lnTo>
                <a:lnTo>
                  <a:pt x="735" y="20895"/>
                </a:lnTo>
                <a:lnTo>
                  <a:pt x="837" y="22900"/>
                </a:lnTo>
                <a:lnTo>
                  <a:pt x="1459" y="28982"/>
                </a:lnTo>
                <a:lnTo>
                  <a:pt x="1842" y="33106"/>
                </a:lnTo>
                <a:lnTo>
                  <a:pt x="1965" y="34424"/>
                </a:lnTo>
                <a:lnTo>
                  <a:pt x="5470" y="37339"/>
                </a:lnTo>
                <a:lnTo>
                  <a:pt x="13390" y="36611"/>
                </a:lnTo>
                <a:lnTo>
                  <a:pt x="16305" y="33106"/>
                </a:lnTo>
                <a:lnTo>
                  <a:pt x="15585" y="25678"/>
                </a:lnTo>
                <a:lnTo>
                  <a:pt x="15529" y="25132"/>
                </a:lnTo>
                <a:lnTo>
                  <a:pt x="15423" y="24095"/>
                </a:lnTo>
                <a:lnTo>
                  <a:pt x="15300" y="22900"/>
                </a:lnTo>
                <a:lnTo>
                  <a:pt x="15183" y="21623"/>
                </a:lnTo>
                <a:lnTo>
                  <a:pt x="15065" y="19334"/>
                </a:lnTo>
                <a:lnTo>
                  <a:pt x="13979" y="19334"/>
                </a:lnTo>
                <a:lnTo>
                  <a:pt x="14780" y="17995"/>
                </a:lnTo>
                <a:lnTo>
                  <a:pt x="14778" y="17538"/>
                </a:lnTo>
                <a:lnTo>
                  <a:pt x="17980" y="17538"/>
                </a:lnTo>
                <a:lnTo>
                  <a:pt x="23463" y="15683"/>
                </a:lnTo>
                <a:lnTo>
                  <a:pt x="27149" y="15149"/>
                </a:lnTo>
                <a:lnTo>
                  <a:pt x="32341" y="14822"/>
                </a:lnTo>
                <a:lnTo>
                  <a:pt x="57053" y="14822"/>
                </a:lnTo>
                <a:lnTo>
                  <a:pt x="55988" y="10379"/>
                </a:lnTo>
                <a:lnTo>
                  <a:pt x="52281" y="4420"/>
                </a:lnTo>
                <a:lnTo>
                  <a:pt x="50213" y="2575"/>
                </a:lnTo>
                <a:lnTo>
                  <a:pt x="44394" y="293"/>
                </a:lnTo>
                <a:close/>
              </a:path>
              <a:path w="58420" h="139065">
                <a:moveTo>
                  <a:pt x="14856" y="17995"/>
                </a:moveTo>
                <a:lnTo>
                  <a:pt x="14536" y="18403"/>
                </a:lnTo>
                <a:lnTo>
                  <a:pt x="13979" y="19334"/>
                </a:lnTo>
                <a:lnTo>
                  <a:pt x="14999" y="18838"/>
                </a:lnTo>
                <a:lnTo>
                  <a:pt x="14926" y="18403"/>
                </a:lnTo>
                <a:lnTo>
                  <a:pt x="14856" y="17995"/>
                </a:lnTo>
                <a:close/>
              </a:path>
              <a:path w="58420" h="139065">
                <a:moveTo>
                  <a:pt x="14999" y="18838"/>
                </a:moveTo>
                <a:lnTo>
                  <a:pt x="13979" y="19334"/>
                </a:lnTo>
                <a:lnTo>
                  <a:pt x="15065" y="19334"/>
                </a:lnTo>
                <a:lnTo>
                  <a:pt x="14999" y="18838"/>
                </a:lnTo>
                <a:close/>
              </a:path>
              <a:path w="58420" h="139065">
                <a:moveTo>
                  <a:pt x="17980" y="17538"/>
                </a:moveTo>
                <a:lnTo>
                  <a:pt x="14778" y="17538"/>
                </a:lnTo>
                <a:lnTo>
                  <a:pt x="14856" y="17995"/>
                </a:lnTo>
                <a:lnTo>
                  <a:pt x="14926" y="18403"/>
                </a:lnTo>
                <a:lnTo>
                  <a:pt x="14999" y="18838"/>
                </a:lnTo>
                <a:lnTo>
                  <a:pt x="16734" y="17995"/>
                </a:lnTo>
                <a:lnTo>
                  <a:pt x="17980" y="17538"/>
                </a:lnTo>
                <a:close/>
              </a:path>
              <a:path w="58420" h="139065">
                <a:moveTo>
                  <a:pt x="40815" y="0"/>
                </a:moveTo>
                <a:lnTo>
                  <a:pt x="33554" y="293"/>
                </a:lnTo>
                <a:lnTo>
                  <a:pt x="45551" y="293"/>
                </a:lnTo>
                <a:lnTo>
                  <a:pt x="4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67861" y="653975"/>
            <a:ext cx="154284" cy="847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466232" y="672377"/>
            <a:ext cx="70453" cy="55385"/>
          </a:xfrm>
          <a:custGeom>
            <a:avLst/>
            <a:gdLst/>
            <a:ahLst/>
            <a:cxnLst/>
            <a:rect l="l" t="t" r="r" b="b"/>
            <a:pathLst>
              <a:path w="109855" h="86359">
                <a:moveTo>
                  <a:pt x="18656" y="4902"/>
                </a:moveTo>
                <a:lnTo>
                  <a:pt x="17970" y="4216"/>
                </a:lnTo>
                <a:lnTo>
                  <a:pt x="18656" y="5308"/>
                </a:lnTo>
                <a:lnTo>
                  <a:pt x="18656" y="4902"/>
                </a:lnTo>
                <a:close/>
              </a:path>
              <a:path w="109855" h="86359">
                <a:moveTo>
                  <a:pt x="25425" y="19786"/>
                </a:moveTo>
                <a:lnTo>
                  <a:pt x="23241" y="16256"/>
                </a:lnTo>
                <a:lnTo>
                  <a:pt x="21704" y="13804"/>
                </a:lnTo>
                <a:lnTo>
                  <a:pt x="21729" y="14097"/>
                </a:lnTo>
                <a:lnTo>
                  <a:pt x="21653" y="13614"/>
                </a:lnTo>
                <a:lnTo>
                  <a:pt x="21463" y="12306"/>
                </a:lnTo>
                <a:lnTo>
                  <a:pt x="21374" y="11709"/>
                </a:lnTo>
                <a:lnTo>
                  <a:pt x="21259" y="10883"/>
                </a:lnTo>
                <a:lnTo>
                  <a:pt x="20789" y="8890"/>
                </a:lnTo>
                <a:lnTo>
                  <a:pt x="20713" y="8521"/>
                </a:lnTo>
                <a:lnTo>
                  <a:pt x="18656" y="5308"/>
                </a:lnTo>
                <a:lnTo>
                  <a:pt x="18707" y="8890"/>
                </a:lnTo>
                <a:lnTo>
                  <a:pt x="18656" y="12865"/>
                </a:lnTo>
                <a:lnTo>
                  <a:pt x="18656" y="8890"/>
                </a:lnTo>
                <a:lnTo>
                  <a:pt x="18516" y="8547"/>
                </a:lnTo>
                <a:lnTo>
                  <a:pt x="18707" y="8890"/>
                </a:lnTo>
                <a:lnTo>
                  <a:pt x="18656" y="8356"/>
                </a:lnTo>
                <a:lnTo>
                  <a:pt x="18656" y="5308"/>
                </a:lnTo>
                <a:lnTo>
                  <a:pt x="18503" y="5067"/>
                </a:lnTo>
                <a:lnTo>
                  <a:pt x="18503" y="8534"/>
                </a:lnTo>
                <a:lnTo>
                  <a:pt x="18427" y="8890"/>
                </a:lnTo>
                <a:lnTo>
                  <a:pt x="18313" y="11074"/>
                </a:lnTo>
                <a:lnTo>
                  <a:pt x="18427" y="8356"/>
                </a:lnTo>
                <a:lnTo>
                  <a:pt x="18503" y="8534"/>
                </a:lnTo>
                <a:lnTo>
                  <a:pt x="18503" y="5067"/>
                </a:lnTo>
                <a:lnTo>
                  <a:pt x="17818" y="3975"/>
                </a:lnTo>
                <a:lnTo>
                  <a:pt x="17576" y="3594"/>
                </a:lnTo>
                <a:lnTo>
                  <a:pt x="17068" y="2794"/>
                </a:lnTo>
                <a:lnTo>
                  <a:pt x="15494" y="1689"/>
                </a:lnTo>
                <a:lnTo>
                  <a:pt x="16548" y="2794"/>
                </a:lnTo>
                <a:lnTo>
                  <a:pt x="15443" y="1689"/>
                </a:lnTo>
                <a:lnTo>
                  <a:pt x="13119" y="0"/>
                </a:lnTo>
                <a:lnTo>
                  <a:pt x="9753" y="1689"/>
                </a:lnTo>
                <a:lnTo>
                  <a:pt x="7480" y="1689"/>
                </a:lnTo>
                <a:lnTo>
                  <a:pt x="7239" y="1930"/>
                </a:lnTo>
                <a:lnTo>
                  <a:pt x="7239" y="14833"/>
                </a:lnTo>
                <a:lnTo>
                  <a:pt x="7175" y="14541"/>
                </a:lnTo>
                <a:lnTo>
                  <a:pt x="7073" y="14097"/>
                </a:lnTo>
                <a:lnTo>
                  <a:pt x="7010" y="13804"/>
                </a:lnTo>
                <a:lnTo>
                  <a:pt x="7188" y="14097"/>
                </a:lnTo>
                <a:lnTo>
                  <a:pt x="7239" y="14833"/>
                </a:lnTo>
                <a:lnTo>
                  <a:pt x="7239" y="1930"/>
                </a:lnTo>
                <a:lnTo>
                  <a:pt x="5575" y="3594"/>
                </a:lnTo>
                <a:lnTo>
                  <a:pt x="5461" y="3848"/>
                </a:lnTo>
                <a:lnTo>
                  <a:pt x="5410" y="3975"/>
                </a:lnTo>
                <a:lnTo>
                  <a:pt x="5194" y="3975"/>
                </a:lnTo>
                <a:lnTo>
                  <a:pt x="4254" y="4902"/>
                </a:lnTo>
                <a:lnTo>
                  <a:pt x="4254" y="7721"/>
                </a:lnTo>
                <a:lnTo>
                  <a:pt x="4279" y="11074"/>
                </a:lnTo>
                <a:lnTo>
                  <a:pt x="4419" y="11709"/>
                </a:lnTo>
                <a:lnTo>
                  <a:pt x="4508" y="12141"/>
                </a:lnTo>
                <a:lnTo>
                  <a:pt x="4279" y="11074"/>
                </a:lnTo>
                <a:lnTo>
                  <a:pt x="4254" y="12865"/>
                </a:lnTo>
                <a:lnTo>
                  <a:pt x="5003" y="13614"/>
                </a:lnTo>
                <a:lnTo>
                  <a:pt x="5041" y="13804"/>
                </a:lnTo>
                <a:lnTo>
                  <a:pt x="6705" y="17005"/>
                </a:lnTo>
                <a:lnTo>
                  <a:pt x="7874" y="18897"/>
                </a:lnTo>
                <a:lnTo>
                  <a:pt x="8305" y="21818"/>
                </a:lnTo>
                <a:lnTo>
                  <a:pt x="8648" y="23952"/>
                </a:lnTo>
                <a:lnTo>
                  <a:pt x="8686" y="24218"/>
                </a:lnTo>
                <a:lnTo>
                  <a:pt x="8788" y="24892"/>
                </a:lnTo>
                <a:lnTo>
                  <a:pt x="8915" y="25958"/>
                </a:lnTo>
                <a:lnTo>
                  <a:pt x="9004" y="27343"/>
                </a:lnTo>
                <a:lnTo>
                  <a:pt x="9055" y="55524"/>
                </a:lnTo>
                <a:lnTo>
                  <a:pt x="12280" y="58750"/>
                </a:lnTo>
                <a:lnTo>
                  <a:pt x="20231" y="58750"/>
                </a:lnTo>
                <a:lnTo>
                  <a:pt x="23456" y="55524"/>
                </a:lnTo>
                <a:lnTo>
                  <a:pt x="23520" y="43129"/>
                </a:lnTo>
                <a:lnTo>
                  <a:pt x="23634" y="31000"/>
                </a:lnTo>
                <a:lnTo>
                  <a:pt x="23482" y="28397"/>
                </a:lnTo>
                <a:lnTo>
                  <a:pt x="23418" y="27343"/>
                </a:lnTo>
                <a:lnTo>
                  <a:pt x="23342" y="25958"/>
                </a:lnTo>
                <a:lnTo>
                  <a:pt x="23279" y="24892"/>
                </a:lnTo>
                <a:lnTo>
                  <a:pt x="24371" y="24218"/>
                </a:lnTo>
                <a:lnTo>
                  <a:pt x="25425" y="19786"/>
                </a:lnTo>
                <a:close/>
              </a:path>
              <a:path w="109855" h="86359">
                <a:moveTo>
                  <a:pt x="37833" y="73507"/>
                </a:moveTo>
                <a:lnTo>
                  <a:pt x="37706" y="72301"/>
                </a:lnTo>
                <a:lnTo>
                  <a:pt x="37668" y="71831"/>
                </a:lnTo>
                <a:lnTo>
                  <a:pt x="37134" y="66738"/>
                </a:lnTo>
                <a:lnTo>
                  <a:pt x="37020" y="65595"/>
                </a:lnTo>
                <a:lnTo>
                  <a:pt x="33477" y="62712"/>
                </a:lnTo>
                <a:lnTo>
                  <a:pt x="27698" y="63322"/>
                </a:lnTo>
                <a:lnTo>
                  <a:pt x="12204" y="64401"/>
                </a:lnTo>
                <a:lnTo>
                  <a:pt x="0" y="75742"/>
                </a:lnTo>
                <a:lnTo>
                  <a:pt x="1257" y="80251"/>
                </a:lnTo>
                <a:lnTo>
                  <a:pt x="2514" y="82245"/>
                </a:lnTo>
                <a:lnTo>
                  <a:pt x="5003" y="84721"/>
                </a:lnTo>
                <a:lnTo>
                  <a:pt x="6350" y="85509"/>
                </a:lnTo>
                <a:lnTo>
                  <a:pt x="9131" y="86283"/>
                </a:lnTo>
                <a:lnTo>
                  <a:pt x="14516" y="86283"/>
                </a:lnTo>
                <a:lnTo>
                  <a:pt x="17818" y="82969"/>
                </a:lnTo>
                <a:lnTo>
                  <a:pt x="17818" y="79171"/>
                </a:lnTo>
                <a:lnTo>
                  <a:pt x="17818" y="78968"/>
                </a:lnTo>
                <a:lnTo>
                  <a:pt x="17818" y="78447"/>
                </a:lnTo>
                <a:lnTo>
                  <a:pt x="28956" y="77660"/>
                </a:lnTo>
                <a:lnTo>
                  <a:pt x="34963" y="77038"/>
                </a:lnTo>
                <a:lnTo>
                  <a:pt x="37833" y="73507"/>
                </a:lnTo>
                <a:close/>
              </a:path>
              <a:path w="109855" h="86359">
                <a:moveTo>
                  <a:pt x="109385" y="53657"/>
                </a:moveTo>
                <a:lnTo>
                  <a:pt x="107861" y="49364"/>
                </a:lnTo>
                <a:lnTo>
                  <a:pt x="107518" y="49199"/>
                </a:lnTo>
                <a:lnTo>
                  <a:pt x="102730" y="46913"/>
                </a:lnTo>
                <a:lnTo>
                  <a:pt x="90932" y="40589"/>
                </a:lnTo>
                <a:lnTo>
                  <a:pt x="88061" y="39217"/>
                </a:lnTo>
                <a:lnTo>
                  <a:pt x="81432" y="37719"/>
                </a:lnTo>
                <a:lnTo>
                  <a:pt x="81254" y="37719"/>
                </a:lnTo>
                <a:lnTo>
                  <a:pt x="81254" y="49199"/>
                </a:lnTo>
                <a:lnTo>
                  <a:pt x="81254" y="49390"/>
                </a:lnTo>
                <a:lnTo>
                  <a:pt x="80911" y="50393"/>
                </a:lnTo>
                <a:lnTo>
                  <a:pt x="81216" y="49364"/>
                </a:lnTo>
                <a:lnTo>
                  <a:pt x="81254" y="49199"/>
                </a:lnTo>
                <a:lnTo>
                  <a:pt x="81254" y="37719"/>
                </a:lnTo>
                <a:lnTo>
                  <a:pt x="77177" y="37719"/>
                </a:lnTo>
                <a:lnTo>
                  <a:pt x="66763" y="47510"/>
                </a:lnTo>
                <a:lnTo>
                  <a:pt x="66789" y="49199"/>
                </a:lnTo>
                <a:lnTo>
                  <a:pt x="66903" y="51409"/>
                </a:lnTo>
                <a:lnTo>
                  <a:pt x="67017" y="58115"/>
                </a:lnTo>
                <a:lnTo>
                  <a:pt x="70243" y="61341"/>
                </a:lnTo>
                <a:lnTo>
                  <a:pt x="78193" y="61341"/>
                </a:lnTo>
                <a:lnTo>
                  <a:pt x="81419" y="58115"/>
                </a:lnTo>
                <a:lnTo>
                  <a:pt x="81368" y="52463"/>
                </a:lnTo>
                <a:lnTo>
                  <a:pt x="83032" y="52844"/>
                </a:lnTo>
                <a:lnTo>
                  <a:pt x="85737" y="54140"/>
                </a:lnTo>
                <a:lnTo>
                  <a:pt x="94754" y="58991"/>
                </a:lnTo>
                <a:lnTo>
                  <a:pt x="96240" y="59766"/>
                </a:lnTo>
                <a:lnTo>
                  <a:pt x="101650" y="62357"/>
                </a:lnTo>
                <a:lnTo>
                  <a:pt x="105956" y="60833"/>
                </a:lnTo>
                <a:lnTo>
                  <a:pt x="109385" y="536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94455" y="637047"/>
            <a:ext cx="65255" cy="9144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76115" y="648608"/>
            <a:ext cx="156540" cy="1150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04543" y="647813"/>
            <a:ext cx="186074" cy="12539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75312" y="657899"/>
            <a:ext cx="171869" cy="10853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20252" y="648499"/>
            <a:ext cx="33801" cy="94888"/>
          </a:xfrm>
          <a:custGeom>
            <a:avLst/>
            <a:gdLst/>
            <a:ahLst/>
            <a:cxnLst/>
            <a:rect l="l" t="t" r="r" b="b"/>
            <a:pathLst>
              <a:path w="52705" h="147955">
                <a:moveTo>
                  <a:pt x="31828" y="99279"/>
                </a:moveTo>
                <a:lnTo>
                  <a:pt x="31701" y="99580"/>
                </a:lnTo>
                <a:lnTo>
                  <a:pt x="31213" y="103985"/>
                </a:lnTo>
                <a:lnTo>
                  <a:pt x="30379" y="106179"/>
                </a:lnTo>
                <a:lnTo>
                  <a:pt x="30087" y="106594"/>
                </a:lnTo>
                <a:lnTo>
                  <a:pt x="28066" y="108967"/>
                </a:lnTo>
                <a:lnTo>
                  <a:pt x="27628" y="109507"/>
                </a:lnTo>
                <a:lnTo>
                  <a:pt x="23500" y="115294"/>
                </a:lnTo>
                <a:lnTo>
                  <a:pt x="20945" y="119099"/>
                </a:lnTo>
                <a:lnTo>
                  <a:pt x="19485" y="121380"/>
                </a:lnTo>
                <a:lnTo>
                  <a:pt x="17691" y="124363"/>
                </a:lnTo>
                <a:lnTo>
                  <a:pt x="13008" y="131216"/>
                </a:lnTo>
                <a:lnTo>
                  <a:pt x="11879" y="133380"/>
                </a:lnTo>
                <a:lnTo>
                  <a:pt x="11824" y="139495"/>
                </a:lnTo>
                <a:lnTo>
                  <a:pt x="12661" y="141041"/>
                </a:lnTo>
                <a:lnTo>
                  <a:pt x="14393" y="143220"/>
                </a:lnTo>
                <a:lnTo>
                  <a:pt x="14513" y="143372"/>
                </a:lnTo>
                <a:lnTo>
                  <a:pt x="16289" y="146651"/>
                </a:lnTo>
                <a:lnTo>
                  <a:pt x="20659" y="147951"/>
                </a:lnTo>
                <a:lnTo>
                  <a:pt x="27652" y="144162"/>
                </a:lnTo>
                <a:lnTo>
                  <a:pt x="28951" y="139793"/>
                </a:lnTo>
                <a:lnTo>
                  <a:pt x="27777" y="137624"/>
                </a:lnTo>
                <a:lnTo>
                  <a:pt x="26188" y="137624"/>
                </a:lnTo>
                <a:lnTo>
                  <a:pt x="26190" y="135077"/>
                </a:lnTo>
                <a:lnTo>
                  <a:pt x="25922" y="134583"/>
                </a:lnTo>
                <a:lnTo>
                  <a:pt x="25677" y="134274"/>
                </a:lnTo>
                <a:lnTo>
                  <a:pt x="28356" y="134274"/>
                </a:lnTo>
                <a:lnTo>
                  <a:pt x="29782" y="132198"/>
                </a:lnTo>
                <a:lnTo>
                  <a:pt x="31694" y="129019"/>
                </a:lnTo>
                <a:lnTo>
                  <a:pt x="33027" y="126939"/>
                </a:lnTo>
                <a:lnTo>
                  <a:pt x="35343" y="123488"/>
                </a:lnTo>
                <a:lnTo>
                  <a:pt x="39058" y="118285"/>
                </a:lnTo>
                <a:lnTo>
                  <a:pt x="42086" y="114714"/>
                </a:lnTo>
                <a:lnTo>
                  <a:pt x="43070" y="113319"/>
                </a:lnTo>
                <a:lnTo>
                  <a:pt x="45627" y="106594"/>
                </a:lnTo>
                <a:lnTo>
                  <a:pt x="45704" y="106179"/>
                </a:lnTo>
                <a:lnTo>
                  <a:pt x="46284" y="100945"/>
                </a:lnTo>
                <a:lnTo>
                  <a:pt x="33520" y="100945"/>
                </a:lnTo>
                <a:lnTo>
                  <a:pt x="32424" y="100323"/>
                </a:lnTo>
                <a:lnTo>
                  <a:pt x="32038" y="99740"/>
                </a:lnTo>
                <a:lnTo>
                  <a:pt x="31910" y="99580"/>
                </a:lnTo>
                <a:lnTo>
                  <a:pt x="31828" y="99279"/>
                </a:lnTo>
                <a:close/>
              </a:path>
              <a:path w="52705" h="147955">
                <a:moveTo>
                  <a:pt x="26316" y="135077"/>
                </a:moveTo>
                <a:lnTo>
                  <a:pt x="26263" y="135210"/>
                </a:lnTo>
                <a:lnTo>
                  <a:pt x="26188" y="137624"/>
                </a:lnTo>
                <a:lnTo>
                  <a:pt x="26479" y="137068"/>
                </a:lnTo>
                <a:lnTo>
                  <a:pt x="26908" y="136382"/>
                </a:lnTo>
                <a:lnTo>
                  <a:pt x="27017" y="136223"/>
                </a:lnTo>
                <a:lnTo>
                  <a:pt x="26633" y="135514"/>
                </a:lnTo>
                <a:lnTo>
                  <a:pt x="26413" y="135210"/>
                </a:lnTo>
                <a:lnTo>
                  <a:pt x="26316" y="135077"/>
                </a:lnTo>
                <a:close/>
              </a:path>
              <a:path w="52705" h="147955">
                <a:moveTo>
                  <a:pt x="27017" y="136223"/>
                </a:moveTo>
                <a:lnTo>
                  <a:pt x="26479" y="137068"/>
                </a:lnTo>
                <a:lnTo>
                  <a:pt x="26188" y="137624"/>
                </a:lnTo>
                <a:lnTo>
                  <a:pt x="27777" y="137624"/>
                </a:lnTo>
                <a:lnTo>
                  <a:pt x="27104" y="136382"/>
                </a:lnTo>
                <a:lnTo>
                  <a:pt x="27017" y="136223"/>
                </a:lnTo>
                <a:close/>
              </a:path>
              <a:path w="52705" h="147955">
                <a:moveTo>
                  <a:pt x="28356" y="134274"/>
                </a:moveTo>
                <a:lnTo>
                  <a:pt x="25677" y="134274"/>
                </a:lnTo>
                <a:lnTo>
                  <a:pt x="26316" y="135077"/>
                </a:lnTo>
                <a:lnTo>
                  <a:pt x="26633" y="135514"/>
                </a:lnTo>
                <a:lnTo>
                  <a:pt x="27017" y="136223"/>
                </a:lnTo>
                <a:lnTo>
                  <a:pt x="28356" y="134274"/>
                </a:lnTo>
                <a:close/>
              </a:path>
              <a:path w="52705" h="147955">
                <a:moveTo>
                  <a:pt x="50635" y="14232"/>
                </a:moveTo>
                <a:lnTo>
                  <a:pt x="26951" y="14232"/>
                </a:lnTo>
                <a:lnTo>
                  <a:pt x="21231" y="14616"/>
                </a:lnTo>
                <a:lnTo>
                  <a:pt x="34924" y="14616"/>
                </a:lnTo>
                <a:lnTo>
                  <a:pt x="35142" y="14782"/>
                </a:lnTo>
                <a:lnTo>
                  <a:pt x="35903" y="15866"/>
                </a:lnTo>
                <a:lnTo>
                  <a:pt x="36682" y="18341"/>
                </a:lnTo>
                <a:lnTo>
                  <a:pt x="37146" y="21525"/>
                </a:lnTo>
                <a:lnTo>
                  <a:pt x="37266" y="22345"/>
                </a:lnTo>
                <a:lnTo>
                  <a:pt x="37360" y="22988"/>
                </a:lnTo>
                <a:lnTo>
                  <a:pt x="37486" y="29127"/>
                </a:lnTo>
                <a:lnTo>
                  <a:pt x="36757" y="31645"/>
                </a:lnTo>
                <a:lnTo>
                  <a:pt x="36404" y="32256"/>
                </a:lnTo>
                <a:lnTo>
                  <a:pt x="34241" y="35245"/>
                </a:lnTo>
                <a:lnTo>
                  <a:pt x="33773" y="35923"/>
                </a:lnTo>
                <a:lnTo>
                  <a:pt x="32055" y="38707"/>
                </a:lnTo>
                <a:lnTo>
                  <a:pt x="28799" y="43836"/>
                </a:lnTo>
                <a:lnTo>
                  <a:pt x="26378" y="47795"/>
                </a:lnTo>
                <a:lnTo>
                  <a:pt x="24965" y="50164"/>
                </a:lnTo>
                <a:lnTo>
                  <a:pt x="22289" y="54822"/>
                </a:lnTo>
                <a:lnTo>
                  <a:pt x="18659" y="61451"/>
                </a:lnTo>
                <a:lnTo>
                  <a:pt x="16420" y="65297"/>
                </a:lnTo>
                <a:lnTo>
                  <a:pt x="15645" y="66775"/>
                </a:lnTo>
                <a:lnTo>
                  <a:pt x="13432" y="72346"/>
                </a:lnTo>
                <a:lnTo>
                  <a:pt x="12243" y="76691"/>
                </a:lnTo>
                <a:lnTo>
                  <a:pt x="12124" y="77127"/>
                </a:lnTo>
                <a:lnTo>
                  <a:pt x="10712" y="85662"/>
                </a:lnTo>
                <a:lnTo>
                  <a:pt x="10684" y="86015"/>
                </a:lnTo>
                <a:lnTo>
                  <a:pt x="10565" y="87566"/>
                </a:lnTo>
                <a:lnTo>
                  <a:pt x="10450" y="89058"/>
                </a:lnTo>
                <a:lnTo>
                  <a:pt x="24893" y="100323"/>
                </a:lnTo>
                <a:lnTo>
                  <a:pt x="25238" y="100323"/>
                </a:lnTo>
                <a:lnTo>
                  <a:pt x="30881" y="100945"/>
                </a:lnTo>
                <a:lnTo>
                  <a:pt x="31550" y="100945"/>
                </a:lnTo>
                <a:lnTo>
                  <a:pt x="31619" y="100323"/>
                </a:lnTo>
                <a:lnTo>
                  <a:pt x="31735" y="99279"/>
                </a:lnTo>
                <a:lnTo>
                  <a:pt x="31762" y="99037"/>
                </a:lnTo>
                <a:lnTo>
                  <a:pt x="31627" y="98541"/>
                </a:lnTo>
                <a:lnTo>
                  <a:pt x="46551" y="98541"/>
                </a:lnTo>
                <a:lnTo>
                  <a:pt x="44863" y="92337"/>
                </a:lnTo>
                <a:lnTo>
                  <a:pt x="43789" y="90992"/>
                </a:lnTo>
                <a:lnTo>
                  <a:pt x="40859" y="88477"/>
                </a:lnTo>
                <a:lnTo>
                  <a:pt x="25103" y="88477"/>
                </a:lnTo>
                <a:lnTo>
                  <a:pt x="25071" y="88338"/>
                </a:lnTo>
                <a:lnTo>
                  <a:pt x="24967" y="87899"/>
                </a:lnTo>
                <a:lnTo>
                  <a:pt x="24364" y="86718"/>
                </a:lnTo>
                <a:lnTo>
                  <a:pt x="22876" y="85662"/>
                </a:lnTo>
                <a:lnTo>
                  <a:pt x="25302" y="85662"/>
                </a:lnTo>
                <a:lnTo>
                  <a:pt x="31504" y="67994"/>
                </a:lnTo>
                <a:lnTo>
                  <a:pt x="34848" y="61868"/>
                </a:lnTo>
                <a:lnTo>
                  <a:pt x="37378" y="57464"/>
                </a:lnTo>
                <a:lnTo>
                  <a:pt x="38726" y="55203"/>
                </a:lnTo>
                <a:lnTo>
                  <a:pt x="41617" y="50505"/>
                </a:lnTo>
                <a:lnTo>
                  <a:pt x="44841" y="45427"/>
                </a:lnTo>
                <a:lnTo>
                  <a:pt x="45814" y="43836"/>
                </a:lnTo>
                <a:lnTo>
                  <a:pt x="48978" y="39439"/>
                </a:lnTo>
                <a:lnTo>
                  <a:pt x="50004" y="37664"/>
                </a:lnTo>
                <a:lnTo>
                  <a:pt x="52042" y="30634"/>
                </a:lnTo>
                <a:lnTo>
                  <a:pt x="52122" y="24423"/>
                </a:lnTo>
                <a:lnTo>
                  <a:pt x="50874" y="15866"/>
                </a:lnTo>
                <a:lnTo>
                  <a:pt x="50754" y="15046"/>
                </a:lnTo>
                <a:lnTo>
                  <a:pt x="50635" y="14232"/>
                </a:lnTo>
                <a:close/>
              </a:path>
              <a:path w="52705" h="147955">
                <a:moveTo>
                  <a:pt x="46551" y="98541"/>
                </a:moveTo>
                <a:lnTo>
                  <a:pt x="31627" y="98541"/>
                </a:lnTo>
                <a:lnTo>
                  <a:pt x="31762" y="99037"/>
                </a:lnTo>
                <a:lnTo>
                  <a:pt x="31828" y="99279"/>
                </a:lnTo>
                <a:lnTo>
                  <a:pt x="31910" y="99580"/>
                </a:lnTo>
                <a:lnTo>
                  <a:pt x="32038" y="99740"/>
                </a:lnTo>
                <a:lnTo>
                  <a:pt x="32424" y="100323"/>
                </a:lnTo>
                <a:lnTo>
                  <a:pt x="33520" y="100945"/>
                </a:lnTo>
                <a:lnTo>
                  <a:pt x="46284" y="100945"/>
                </a:lnTo>
                <a:lnTo>
                  <a:pt x="46353" y="100323"/>
                </a:lnTo>
                <a:lnTo>
                  <a:pt x="46469" y="99279"/>
                </a:lnTo>
                <a:lnTo>
                  <a:pt x="46551" y="98541"/>
                </a:lnTo>
                <a:close/>
              </a:path>
              <a:path w="52705" h="147955">
                <a:moveTo>
                  <a:pt x="25477" y="86015"/>
                </a:moveTo>
                <a:lnTo>
                  <a:pt x="25249" y="86015"/>
                </a:lnTo>
                <a:lnTo>
                  <a:pt x="25195" y="86718"/>
                </a:lnTo>
                <a:lnTo>
                  <a:pt x="25103" y="88477"/>
                </a:lnTo>
                <a:lnTo>
                  <a:pt x="40859" y="88477"/>
                </a:lnTo>
                <a:lnTo>
                  <a:pt x="40697" y="88338"/>
                </a:lnTo>
                <a:lnTo>
                  <a:pt x="39346" y="87566"/>
                </a:lnTo>
                <a:lnTo>
                  <a:pt x="36452" y="86718"/>
                </a:lnTo>
                <a:lnTo>
                  <a:pt x="34715" y="86718"/>
                </a:lnTo>
                <a:lnTo>
                  <a:pt x="25477" y="86015"/>
                </a:lnTo>
                <a:close/>
              </a:path>
              <a:path w="52705" h="147955">
                <a:moveTo>
                  <a:pt x="23276" y="85662"/>
                </a:moveTo>
                <a:lnTo>
                  <a:pt x="22876" y="85662"/>
                </a:lnTo>
                <a:lnTo>
                  <a:pt x="24364" y="86718"/>
                </a:lnTo>
                <a:lnTo>
                  <a:pt x="24967" y="87899"/>
                </a:lnTo>
                <a:lnTo>
                  <a:pt x="25071" y="88338"/>
                </a:lnTo>
                <a:lnTo>
                  <a:pt x="25195" y="86718"/>
                </a:lnTo>
                <a:lnTo>
                  <a:pt x="25249" y="86015"/>
                </a:lnTo>
                <a:lnTo>
                  <a:pt x="26520" y="86015"/>
                </a:lnTo>
                <a:lnTo>
                  <a:pt x="23276" y="85662"/>
                </a:lnTo>
                <a:close/>
              </a:path>
              <a:path w="52705" h="147955">
                <a:moveTo>
                  <a:pt x="25302" y="85662"/>
                </a:moveTo>
                <a:lnTo>
                  <a:pt x="23276" y="85662"/>
                </a:lnTo>
                <a:lnTo>
                  <a:pt x="26520" y="86015"/>
                </a:lnTo>
                <a:lnTo>
                  <a:pt x="25243" y="86015"/>
                </a:lnTo>
                <a:lnTo>
                  <a:pt x="25302" y="85662"/>
                </a:lnTo>
                <a:close/>
              </a:path>
              <a:path w="52705" h="147955">
                <a:moveTo>
                  <a:pt x="28554" y="0"/>
                </a:moveTo>
                <a:lnTo>
                  <a:pt x="23981" y="0"/>
                </a:lnTo>
                <a:lnTo>
                  <a:pt x="14060" y="697"/>
                </a:lnTo>
                <a:lnTo>
                  <a:pt x="0" y="15866"/>
                </a:lnTo>
                <a:lnTo>
                  <a:pt x="178" y="17043"/>
                </a:lnTo>
                <a:lnTo>
                  <a:pt x="1171" y="22345"/>
                </a:lnTo>
                <a:lnTo>
                  <a:pt x="1987" y="27613"/>
                </a:lnTo>
                <a:lnTo>
                  <a:pt x="5656" y="30317"/>
                </a:lnTo>
                <a:lnTo>
                  <a:pt x="13519" y="29127"/>
                </a:lnTo>
                <a:lnTo>
                  <a:pt x="16225" y="25457"/>
                </a:lnTo>
                <a:lnTo>
                  <a:pt x="15357" y="19866"/>
                </a:lnTo>
                <a:lnTo>
                  <a:pt x="14608" y="15866"/>
                </a:lnTo>
                <a:lnTo>
                  <a:pt x="13288" y="15866"/>
                </a:lnTo>
                <a:lnTo>
                  <a:pt x="13724" y="15201"/>
                </a:lnTo>
                <a:lnTo>
                  <a:pt x="13826" y="15046"/>
                </a:lnTo>
                <a:lnTo>
                  <a:pt x="14355" y="13962"/>
                </a:lnTo>
                <a:lnTo>
                  <a:pt x="14396" y="13623"/>
                </a:lnTo>
                <a:lnTo>
                  <a:pt x="50443" y="13623"/>
                </a:lnTo>
                <a:lnTo>
                  <a:pt x="37677" y="312"/>
                </a:lnTo>
                <a:lnTo>
                  <a:pt x="35720" y="312"/>
                </a:lnTo>
                <a:lnTo>
                  <a:pt x="28554" y="0"/>
                </a:lnTo>
                <a:close/>
              </a:path>
              <a:path w="52705" h="147955">
                <a:moveTo>
                  <a:pt x="14391" y="13962"/>
                </a:moveTo>
                <a:lnTo>
                  <a:pt x="14223" y="14232"/>
                </a:lnTo>
                <a:lnTo>
                  <a:pt x="13826" y="15046"/>
                </a:lnTo>
                <a:lnTo>
                  <a:pt x="13288" y="15866"/>
                </a:lnTo>
                <a:lnTo>
                  <a:pt x="13592" y="15666"/>
                </a:lnTo>
                <a:lnTo>
                  <a:pt x="14569" y="15666"/>
                </a:lnTo>
                <a:lnTo>
                  <a:pt x="14475" y="15046"/>
                </a:lnTo>
                <a:lnTo>
                  <a:pt x="14391" y="13962"/>
                </a:lnTo>
                <a:close/>
              </a:path>
              <a:path w="52705" h="147955">
                <a:moveTo>
                  <a:pt x="14571" y="15666"/>
                </a:moveTo>
                <a:lnTo>
                  <a:pt x="13592" y="15666"/>
                </a:lnTo>
                <a:lnTo>
                  <a:pt x="13279" y="15866"/>
                </a:lnTo>
                <a:lnTo>
                  <a:pt x="14608" y="15866"/>
                </a:lnTo>
                <a:lnTo>
                  <a:pt x="14571" y="15666"/>
                </a:lnTo>
                <a:close/>
              </a:path>
              <a:path w="52705" h="147955">
                <a:moveTo>
                  <a:pt x="50443" y="13623"/>
                </a:moveTo>
                <a:lnTo>
                  <a:pt x="14396" y="13623"/>
                </a:lnTo>
                <a:lnTo>
                  <a:pt x="14475" y="15046"/>
                </a:lnTo>
                <a:lnTo>
                  <a:pt x="14569" y="15666"/>
                </a:lnTo>
                <a:lnTo>
                  <a:pt x="13592" y="15666"/>
                </a:lnTo>
                <a:lnTo>
                  <a:pt x="14838" y="15201"/>
                </a:lnTo>
                <a:lnTo>
                  <a:pt x="15864" y="15046"/>
                </a:lnTo>
                <a:lnTo>
                  <a:pt x="15276" y="15046"/>
                </a:lnTo>
                <a:lnTo>
                  <a:pt x="21231" y="14616"/>
                </a:lnTo>
                <a:lnTo>
                  <a:pt x="33202" y="14616"/>
                </a:lnTo>
                <a:lnTo>
                  <a:pt x="24383" y="14232"/>
                </a:lnTo>
                <a:lnTo>
                  <a:pt x="50635" y="14232"/>
                </a:lnTo>
                <a:lnTo>
                  <a:pt x="50550" y="13962"/>
                </a:lnTo>
                <a:lnTo>
                  <a:pt x="50443" y="13623"/>
                </a:lnTo>
                <a:close/>
              </a:path>
              <a:path w="52705" h="147955">
                <a:moveTo>
                  <a:pt x="26951" y="14232"/>
                </a:moveTo>
                <a:lnTo>
                  <a:pt x="24383" y="14232"/>
                </a:lnTo>
                <a:lnTo>
                  <a:pt x="33202" y="14616"/>
                </a:lnTo>
                <a:lnTo>
                  <a:pt x="21231" y="14616"/>
                </a:lnTo>
                <a:lnTo>
                  <a:pt x="26951" y="14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89465" y="821199"/>
            <a:ext cx="64608" cy="916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37889" y="646069"/>
            <a:ext cx="343386" cy="30370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88341" y="836034"/>
            <a:ext cx="41036" cy="7818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478530" y="837914"/>
            <a:ext cx="76969" cy="59050"/>
          </a:xfrm>
          <a:custGeom>
            <a:avLst/>
            <a:gdLst/>
            <a:ahLst/>
            <a:cxnLst/>
            <a:rect l="l" t="t" r="r" b="b"/>
            <a:pathLst>
              <a:path w="120015" h="92075">
                <a:moveTo>
                  <a:pt x="35560" y="84226"/>
                </a:moveTo>
                <a:lnTo>
                  <a:pt x="34874" y="77901"/>
                </a:lnTo>
                <a:lnTo>
                  <a:pt x="34785" y="77038"/>
                </a:lnTo>
                <a:lnTo>
                  <a:pt x="34709" y="76327"/>
                </a:lnTo>
                <a:lnTo>
                  <a:pt x="34340" y="76034"/>
                </a:lnTo>
                <a:lnTo>
                  <a:pt x="31153" y="73469"/>
                </a:lnTo>
                <a:lnTo>
                  <a:pt x="25450" y="74091"/>
                </a:lnTo>
                <a:lnTo>
                  <a:pt x="15176" y="74904"/>
                </a:lnTo>
                <a:lnTo>
                  <a:pt x="15176" y="79260"/>
                </a:lnTo>
                <a:lnTo>
                  <a:pt x="15176" y="80848"/>
                </a:lnTo>
                <a:lnTo>
                  <a:pt x="15176" y="84670"/>
                </a:lnTo>
                <a:lnTo>
                  <a:pt x="15062" y="80581"/>
                </a:lnTo>
                <a:lnTo>
                  <a:pt x="15176" y="79260"/>
                </a:lnTo>
                <a:lnTo>
                  <a:pt x="15176" y="74904"/>
                </a:lnTo>
                <a:lnTo>
                  <a:pt x="6464" y="76034"/>
                </a:lnTo>
                <a:lnTo>
                  <a:pt x="4000" y="76034"/>
                </a:lnTo>
                <a:lnTo>
                  <a:pt x="774" y="79260"/>
                </a:lnTo>
                <a:lnTo>
                  <a:pt x="774" y="81953"/>
                </a:lnTo>
                <a:lnTo>
                  <a:pt x="0" y="84086"/>
                </a:lnTo>
                <a:lnTo>
                  <a:pt x="774" y="85915"/>
                </a:lnTo>
                <a:lnTo>
                  <a:pt x="774" y="87210"/>
                </a:lnTo>
                <a:lnTo>
                  <a:pt x="4000" y="90436"/>
                </a:lnTo>
                <a:lnTo>
                  <a:pt x="5778" y="90436"/>
                </a:lnTo>
                <a:lnTo>
                  <a:pt x="7683" y="91313"/>
                </a:lnTo>
                <a:lnTo>
                  <a:pt x="14935" y="91313"/>
                </a:lnTo>
                <a:lnTo>
                  <a:pt x="19443" y="91567"/>
                </a:lnTo>
                <a:lnTo>
                  <a:pt x="20713" y="90436"/>
                </a:lnTo>
                <a:lnTo>
                  <a:pt x="22580" y="88760"/>
                </a:lnTo>
                <a:lnTo>
                  <a:pt x="14338" y="89408"/>
                </a:lnTo>
                <a:lnTo>
                  <a:pt x="22542" y="88760"/>
                </a:lnTo>
                <a:lnTo>
                  <a:pt x="22847" y="88531"/>
                </a:lnTo>
                <a:lnTo>
                  <a:pt x="22580" y="88760"/>
                </a:lnTo>
                <a:lnTo>
                  <a:pt x="25527" y="88531"/>
                </a:lnTo>
                <a:lnTo>
                  <a:pt x="25869" y="88531"/>
                </a:lnTo>
                <a:lnTo>
                  <a:pt x="32702" y="87782"/>
                </a:lnTo>
                <a:lnTo>
                  <a:pt x="35560" y="84226"/>
                </a:lnTo>
                <a:close/>
              </a:path>
              <a:path w="120015" h="92075">
                <a:moveTo>
                  <a:pt x="48742" y="26695"/>
                </a:moveTo>
                <a:lnTo>
                  <a:pt x="43751" y="6083"/>
                </a:lnTo>
                <a:lnTo>
                  <a:pt x="43586" y="5753"/>
                </a:lnTo>
                <a:lnTo>
                  <a:pt x="42024" y="3835"/>
                </a:lnTo>
                <a:lnTo>
                  <a:pt x="34798" y="330"/>
                </a:lnTo>
                <a:lnTo>
                  <a:pt x="34721" y="7696"/>
                </a:lnTo>
                <a:lnTo>
                  <a:pt x="34721" y="330"/>
                </a:lnTo>
                <a:lnTo>
                  <a:pt x="32346" y="241"/>
                </a:lnTo>
                <a:lnTo>
                  <a:pt x="32346" y="15354"/>
                </a:lnTo>
                <a:lnTo>
                  <a:pt x="32346" y="241"/>
                </a:lnTo>
                <a:lnTo>
                  <a:pt x="26047" y="0"/>
                </a:lnTo>
                <a:lnTo>
                  <a:pt x="20929" y="4864"/>
                </a:lnTo>
                <a:lnTo>
                  <a:pt x="20269" y="6743"/>
                </a:lnTo>
                <a:lnTo>
                  <a:pt x="20294" y="9258"/>
                </a:lnTo>
                <a:lnTo>
                  <a:pt x="31178" y="21780"/>
                </a:lnTo>
                <a:lnTo>
                  <a:pt x="34137" y="21780"/>
                </a:lnTo>
                <a:lnTo>
                  <a:pt x="34251" y="22694"/>
                </a:lnTo>
                <a:lnTo>
                  <a:pt x="34366" y="23634"/>
                </a:lnTo>
                <a:lnTo>
                  <a:pt x="34429" y="24980"/>
                </a:lnTo>
                <a:lnTo>
                  <a:pt x="34213" y="26174"/>
                </a:lnTo>
                <a:lnTo>
                  <a:pt x="34112" y="26695"/>
                </a:lnTo>
                <a:lnTo>
                  <a:pt x="32791" y="30251"/>
                </a:lnTo>
                <a:lnTo>
                  <a:pt x="26860" y="44996"/>
                </a:lnTo>
                <a:lnTo>
                  <a:pt x="24638" y="50990"/>
                </a:lnTo>
                <a:lnTo>
                  <a:pt x="26530" y="55130"/>
                </a:lnTo>
                <a:lnTo>
                  <a:pt x="33985" y="57899"/>
                </a:lnTo>
                <a:lnTo>
                  <a:pt x="38125" y="56007"/>
                </a:lnTo>
                <a:lnTo>
                  <a:pt x="40297" y="50190"/>
                </a:lnTo>
                <a:lnTo>
                  <a:pt x="46748" y="34137"/>
                </a:lnTo>
                <a:lnTo>
                  <a:pt x="48018" y="30721"/>
                </a:lnTo>
                <a:lnTo>
                  <a:pt x="48742" y="26695"/>
                </a:lnTo>
                <a:close/>
              </a:path>
              <a:path w="120015" h="92075">
                <a:moveTo>
                  <a:pt x="119799" y="63309"/>
                </a:moveTo>
                <a:lnTo>
                  <a:pt x="118605" y="59042"/>
                </a:lnTo>
                <a:lnTo>
                  <a:pt x="118795" y="59042"/>
                </a:lnTo>
                <a:lnTo>
                  <a:pt x="116433" y="57708"/>
                </a:lnTo>
                <a:lnTo>
                  <a:pt x="114020" y="56349"/>
                </a:lnTo>
                <a:lnTo>
                  <a:pt x="104660" y="50596"/>
                </a:lnTo>
                <a:lnTo>
                  <a:pt x="102831" y="49568"/>
                </a:lnTo>
                <a:lnTo>
                  <a:pt x="99479" y="48679"/>
                </a:lnTo>
                <a:lnTo>
                  <a:pt x="96862" y="48679"/>
                </a:lnTo>
                <a:lnTo>
                  <a:pt x="94691" y="48463"/>
                </a:lnTo>
                <a:lnTo>
                  <a:pt x="94691" y="58775"/>
                </a:lnTo>
                <a:lnTo>
                  <a:pt x="94691" y="59080"/>
                </a:lnTo>
                <a:lnTo>
                  <a:pt x="93586" y="60096"/>
                </a:lnTo>
                <a:lnTo>
                  <a:pt x="94640" y="59042"/>
                </a:lnTo>
                <a:lnTo>
                  <a:pt x="94678" y="58775"/>
                </a:lnTo>
                <a:lnTo>
                  <a:pt x="94691" y="48463"/>
                </a:lnTo>
                <a:lnTo>
                  <a:pt x="87795" y="47777"/>
                </a:lnTo>
                <a:lnTo>
                  <a:pt x="85394" y="47917"/>
                </a:lnTo>
                <a:lnTo>
                  <a:pt x="80657" y="52654"/>
                </a:lnTo>
                <a:lnTo>
                  <a:pt x="80010" y="54851"/>
                </a:lnTo>
                <a:lnTo>
                  <a:pt x="80137" y="59042"/>
                </a:lnTo>
                <a:lnTo>
                  <a:pt x="80314" y="60096"/>
                </a:lnTo>
                <a:lnTo>
                  <a:pt x="80416" y="64617"/>
                </a:lnTo>
                <a:lnTo>
                  <a:pt x="83642" y="67843"/>
                </a:lnTo>
                <a:lnTo>
                  <a:pt x="91592" y="67843"/>
                </a:lnTo>
                <a:lnTo>
                  <a:pt x="94818" y="64617"/>
                </a:lnTo>
                <a:lnTo>
                  <a:pt x="94818" y="63080"/>
                </a:lnTo>
                <a:lnTo>
                  <a:pt x="94805" y="62738"/>
                </a:lnTo>
                <a:lnTo>
                  <a:pt x="94792" y="62064"/>
                </a:lnTo>
                <a:lnTo>
                  <a:pt x="94818" y="62649"/>
                </a:lnTo>
                <a:lnTo>
                  <a:pt x="95986" y="62649"/>
                </a:lnTo>
                <a:lnTo>
                  <a:pt x="96697" y="62852"/>
                </a:lnTo>
                <a:lnTo>
                  <a:pt x="97599" y="63080"/>
                </a:lnTo>
                <a:lnTo>
                  <a:pt x="97320" y="63080"/>
                </a:lnTo>
                <a:lnTo>
                  <a:pt x="99110" y="64084"/>
                </a:lnTo>
                <a:lnTo>
                  <a:pt x="106718" y="68757"/>
                </a:lnTo>
                <a:lnTo>
                  <a:pt x="111506" y="71462"/>
                </a:lnTo>
                <a:lnTo>
                  <a:pt x="115900" y="70231"/>
                </a:lnTo>
                <a:lnTo>
                  <a:pt x="119799" y="63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10457" y="816417"/>
            <a:ext cx="56863" cy="10022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153819" y="898641"/>
            <a:ext cx="37874" cy="45611"/>
          </a:xfrm>
          <a:custGeom>
            <a:avLst/>
            <a:gdLst/>
            <a:ahLst/>
            <a:cxnLst/>
            <a:rect l="l" t="t" r="r" b="b"/>
            <a:pathLst>
              <a:path w="59055" h="71119">
                <a:moveTo>
                  <a:pt x="55663" y="12053"/>
                </a:moveTo>
                <a:lnTo>
                  <a:pt x="42349" y="12053"/>
                </a:lnTo>
                <a:lnTo>
                  <a:pt x="42296" y="12424"/>
                </a:lnTo>
                <a:lnTo>
                  <a:pt x="41600" y="15895"/>
                </a:lnTo>
                <a:lnTo>
                  <a:pt x="42701" y="18813"/>
                </a:lnTo>
                <a:lnTo>
                  <a:pt x="43939" y="25132"/>
                </a:lnTo>
                <a:lnTo>
                  <a:pt x="43973" y="30765"/>
                </a:lnTo>
                <a:lnTo>
                  <a:pt x="43308" y="34865"/>
                </a:lnTo>
                <a:lnTo>
                  <a:pt x="10441" y="54778"/>
                </a:lnTo>
                <a:lnTo>
                  <a:pt x="8380" y="55351"/>
                </a:lnTo>
                <a:lnTo>
                  <a:pt x="2119" y="57299"/>
                </a:lnTo>
                <a:lnTo>
                  <a:pt x="0" y="61335"/>
                </a:lnTo>
                <a:lnTo>
                  <a:pt x="2271" y="68638"/>
                </a:lnTo>
                <a:lnTo>
                  <a:pt x="2362" y="68930"/>
                </a:lnTo>
                <a:lnTo>
                  <a:pt x="6398" y="71050"/>
                </a:lnTo>
                <a:lnTo>
                  <a:pt x="12410" y="69179"/>
                </a:lnTo>
                <a:lnTo>
                  <a:pt x="14357" y="68638"/>
                </a:lnTo>
                <a:lnTo>
                  <a:pt x="50153" y="50858"/>
                </a:lnTo>
                <a:lnTo>
                  <a:pt x="58562" y="30765"/>
                </a:lnTo>
                <a:lnTo>
                  <a:pt x="58419" y="25132"/>
                </a:lnTo>
                <a:lnTo>
                  <a:pt x="58390" y="23996"/>
                </a:lnTo>
                <a:lnTo>
                  <a:pt x="56664" y="15186"/>
                </a:lnTo>
                <a:lnTo>
                  <a:pt x="56567" y="14693"/>
                </a:lnTo>
                <a:lnTo>
                  <a:pt x="56468" y="14185"/>
                </a:lnTo>
                <a:lnTo>
                  <a:pt x="55663" y="12053"/>
                </a:lnTo>
                <a:close/>
              </a:path>
              <a:path w="59055" h="71119">
                <a:moveTo>
                  <a:pt x="43626" y="0"/>
                </a:moveTo>
                <a:lnTo>
                  <a:pt x="39311" y="0"/>
                </a:lnTo>
                <a:lnTo>
                  <a:pt x="34527" y="1154"/>
                </a:lnTo>
                <a:lnTo>
                  <a:pt x="28096" y="9999"/>
                </a:lnTo>
                <a:lnTo>
                  <a:pt x="27477" y="13069"/>
                </a:lnTo>
                <a:lnTo>
                  <a:pt x="27442" y="14336"/>
                </a:lnTo>
                <a:lnTo>
                  <a:pt x="29785" y="17884"/>
                </a:lnTo>
                <a:lnTo>
                  <a:pt x="37576" y="19477"/>
                </a:lnTo>
                <a:lnTo>
                  <a:pt x="41381" y="16965"/>
                </a:lnTo>
                <a:lnTo>
                  <a:pt x="41600" y="15895"/>
                </a:lnTo>
                <a:lnTo>
                  <a:pt x="41333" y="15186"/>
                </a:lnTo>
                <a:lnTo>
                  <a:pt x="40980" y="14693"/>
                </a:lnTo>
                <a:lnTo>
                  <a:pt x="40043" y="14693"/>
                </a:lnTo>
                <a:lnTo>
                  <a:pt x="40716" y="14336"/>
                </a:lnTo>
                <a:lnTo>
                  <a:pt x="40450" y="13953"/>
                </a:lnTo>
                <a:lnTo>
                  <a:pt x="41153" y="13953"/>
                </a:lnTo>
                <a:lnTo>
                  <a:pt x="41659" y="13502"/>
                </a:lnTo>
                <a:lnTo>
                  <a:pt x="41939" y="13069"/>
                </a:lnTo>
                <a:lnTo>
                  <a:pt x="42349" y="12053"/>
                </a:lnTo>
                <a:lnTo>
                  <a:pt x="55663" y="12053"/>
                </a:lnTo>
                <a:lnTo>
                  <a:pt x="54424" y="8769"/>
                </a:lnTo>
                <a:lnTo>
                  <a:pt x="54003" y="8148"/>
                </a:lnTo>
                <a:lnTo>
                  <a:pt x="50582" y="3368"/>
                </a:lnTo>
                <a:lnTo>
                  <a:pt x="48789" y="1856"/>
                </a:lnTo>
                <a:lnTo>
                  <a:pt x="43626" y="0"/>
                </a:lnTo>
                <a:close/>
              </a:path>
              <a:path w="59055" h="71119">
                <a:moveTo>
                  <a:pt x="42296" y="12424"/>
                </a:moveTo>
                <a:lnTo>
                  <a:pt x="41939" y="13069"/>
                </a:lnTo>
                <a:lnTo>
                  <a:pt x="41659" y="13502"/>
                </a:lnTo>
                <a:lnTo>
                  <a:pt x="40724" y="14336"/>
                </a:lnTo>
                <a:lnTo>
                  <a:pt x="41333" y="15186"/>
                </a:lnTo>
                <a:lnTo>
                  <a:pt x="41600" y="15895"/>
                </a:lnTo>
                <a:lnTo>
                  <a:pt x="41745" y="15186"/>
                </a:lnTo>
                <a:lnTo>
                  <a:pt x="41846" y="14693"/>
                </a:lnTo>
                <a:lnTo>
                  <a:pt x="40937" y="14336"/>
                </a:lnTo>
                <a:lnTo>
                  <a:pt x="40726" y="14185"/>
                </a:lnTo>
                <a:lnTo>
                  <a:pt x="41919" y="14336"/>
                </a:lnTo>
                <a:lnTo>
                  <a:pt x="41997" y="13953"/>
                </a:lnTo>
                <a:lnTo>
                  <a:pt x="42089" y="13502"/>
                </a:lnTo>
                <a:lnTo>
                  <a:pt x="42177" y="13069"/>
                </a:lnTo>
                <a:lnTo>
                  <a:pt x="42296" y="12424"/>
                </a:lnTo>
                <a:close/>
              </a:path>
              <a:path w="59055" h="71119">
                <a:moveTo>
                  <a:pt x="40724" y="14336"/>
                </a:moveTo>
                <a:lnTo>
                  <a:pt x="40043" y="14693"/>
                </a:lnTo>
                <a:lnTo>
                  <a:pt x="40980" y="14693"/>
                </a:lnTo>
                <a:lnTo>
                  <a:pt x="40724" y="14336"/>
                </a:lnTo>
                <a:close/>
              </a:path>
              <a:path w="59055" h="71119">
                <a:moveTo>
                  <a:pt x="41919" y="14336"/>
                </a:moveTo>
                <a:lnTo>
                  <a:pt x="40937" y="14336"/>
                </a:lnTo>
                <a:lnTo>
                  <a:pt x="41931" y="14693"/>
                </a:lnTo>
                <a:lnTo>
                  <a:pt x="41919" y="14336"/>
                </a:lnTo>
                <a:close/>
              </a:path>
              <a:path w="59055" h="71119">
                <a:moveTo>
                  <a:pt x="41153" y="13953"/>
                </a:moveTo>
                <a:lnTo>
                  <a:pt x="40450" y="13953"/>
                </a:lnTo>
                <a:lnTo>
                  <a:pt x="40904" y="14336"/>
                </a:lnTo>
                <a:lnTo>
                  <a:pt x="40724" y="14336"/>
                </a:lnTo>
                <a:lnTo>
                  <a:pt x="41153" y="13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56528" y="825357"/>
            <a:ext cx="118769" cy="1193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51838" y="825384"/>
            <a:ext cx="42078" cy="904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84464" y="1324610"/>
            <a:ext cx="302601" cy="1113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22862" y="1348586"/>
            <a:ext cx="253227" cy="9478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026779" y="1376218"/>
            <a:ext cx="32172" cy="44797"/>
          </a:xfrm>
          <a:custGeom>
            <a:avLst/>
            <a:gdLst/>
            <a:ahLst/>
            <a:cxnLst/>
            <a:rect l="l" t="t" r="r" b="b"/>
            <a:pathLst>
              <a:path w="50164" h="69850">
                <a:moveTo>
                  <a:pt x="36385" y="10693"/>
                </a:moveTo>
                <a:lnTo>
                  <a:pt x="34975" y="6350"/>
                </a:lnTo>
                <a:lnTo>
                  <a:pt x="33578" y="5626"/>
                </a:lnTo>
                <a:lnTo>
                  <a:pt x="33540" y="13449"/>
                </a:lnTo>
                <a:lnTo>
                  <a:pt x="33540" y="10020"/>
                </a:lnTo>
                <a:lnTo>
                  <a:pt x="33553" y="5626"/>
                </a:lnTo>
                <a:lnTo>
                  <a:pt x="31902" y="4775"/>
                </a:lnTo>
                <a:lnTo>
                  <a:pt x="33540" y="5613"/>
                </a:lnTo>
                <a:lnTo>
                  <a:pt x="33553" y="2400"/>
                </a:lnTo>
                <a:lnTo>
                  <a:pt x="33566" y="0"/>
                </a:lnTo>
                <a:lnTo>
                  <a:pt x="32613" y="0"/>
                </a:lnTo>
                <a:lnTo>
                  <a:pt x="32613" y="4673"/>
                </a:lnTo>
                <a:lnTo>
                  <a:pt x="31877" y="4673"/>
                </a:lnTo>
                <a:lnTo>
                  <a:pt x="31711" y="4673"/>
                </a:lnTo>
                <a:lnTo>
                  <a:pt x="31445" y="4533"/>
                </a:lnTo>
                <a:lnTo>
                  <a:pt x="30670" y="4165"/>
                </a:lnTo>
                <a:lnTo>
                  <a:pt x="31610" y="4533"/>
                </a:lnTo>
                <a:lnTo>
                  <a:pt x="32473" y="4533"/>
                </a:lnTo>
                <a:lnTo>
                  <a:pt x="32613" y="4673"/>
                </a:lnTo>
                <a:lnTo>
                  <a:pt x="32613" y="0"/>
                </a:lnTo>
                <a:lnTo>
                  <a:pt x="19164" y="0"/>
                </a:lnTo>
                <a:lnTo>
                  <a:pt x="19164" y="5626"/>
                </a:lnTo>
                <a:lnTo>
                  <a:pt x="19164" y="11353"/>
                </a:lnTo>
                <a:lnTo>
                  <a:pt x="15735" y="34150"/>
                </a:lnTo>
                <a:lnTo>
                  <a:pt x="14566" y="39941"/>
                </a:lnTo>
                <a:lnTo>
                  <a:pt x="17081" y="43738"/>
                </a:lnTo>
                <a:lnTo>
                  <a:pt x="24879" y="45313"/>
                </a:lnTo>
                <a:lnTo>
                  <a:pt x="28676" y="42786"/>
                </a:lnTo>
                <a:lnTo>
                  <a:pt x="29819" y="37147"/>
                </a:lnTo>
                <a:lnTo>
                  <a:pt x="32588" y="24917"/>
                </a:lnTo>
                <a:lnTo>
                  <a:pt x="33528" y="16256"/>
                </a:lnTo>
                <a:lnTo>
                  <a:pt x="33528" y="16052"/>
                </a:lnTo>
                <a:lnTo>
                  <a:pt x="33921" y="15481"/>
                </a:lnTo>
                <a:lnTo>
                  <a:pt x="36385" y="10693"/>
                </a:lnTo>
                <a:close/>
              </a:path>
              <a:path w="50164" h="69850">
                <a:moveTo>
                  <a:pt x="50063" y="53695"/>
                </a:moveTo>
                <a:lnTo>
                  <a:pt x="47879" y="46050"/>
                </a:lnTo>
                <a:lnTo>
                  <a:pt x="43903" y="43840"/>
                </a:lnTo>
                <a:lnTo>
                  <a:pt x="36918" y="45834"/>
                </a:lnTo>
                <a:lnTo>
                  <a:pt x="15011" y="51574"/>
                </a:lnTo>
                <a:lnTo>
                  <a:pt x="14401" y="51752"/>
                </a:lnTo>
                <a:lnTo>
                  <a:pt x="14401" y="57835"/>
                </a:lnTo>
                <a:lnTo>
                  <a:pt x="14401" y="62369"/>
                </a:lnTo>
                <a:lnTo>
                  <a:pt x="14249" y="64325"/>
                </a:lnTo>
                <a:lnTo>
                  <a:pt x="14211" y="64808"/>
                </a:lnTo>
                <a:lnTo>
                  <a:pt x="14211" y="61328"/>
                </a:lnTo>
                <a:lnTo>
                  <a:pt x="14300" y="61823"/>
                </a:lnTo>
                <a:lnTo>
                  <a:pt x="14401" y="57835"/>
                </a:lnTo>
                <a:lnTo>
                  <a:pt x="14401" y="51752"/>
                </a:lnTo>
                <a:lnTo>
                  <a:pt x="9525" y="53136"/>
                </a:lnTo>
                <a:lnTo>
                  <a:pt x="7734" y="53695"/>
                </a:lnTo>
                <a:lnTo>
                  <a:pt x="5219" y="54610"/>
                </a:lnTo>
                <a:lnTo>
                  <a:pt x="3225" y="54610"/>
                </a:lnTo>
                <a:lnTo>
                  <a:pt x="0" y="57835"/>
                </a:lnTo>
                <a:lnTo>
                  <a:pt x="0" y="59715"/>
                </a:lnTo>
                <a:lnTo>
                  <a:pt x="190" y="58712"/>
                </a:lnTo>
                <a:lnTo>
                  <a:pt x="203" y="62369"/>
                </a:lnTo>
                <a:lnTo>
                  <a:pt x="101" y="61823"/>
                </a:lnTo>
                <a:lnTo>
                  <a:pt x="0" y="65786"/>
                </a:lnTo>
                <a:lnTo>
                  <a:pt x="3238" y="69024"/>
                </a:lnTo>
                <a:lnTo>
                  <a:pt x="5588" y="69024"/>
                </a:lnTo>
                <a:lnTo>
                  <a:pt x="8280" y="69608"/>
                </a:lnTo>
                <a:lnTo>
                  <a:pt x="19735" y="69608"/>
                </a:lnTo>
                <a:lnTo>
                  <a:pt x="20320" y="69024"/>
                </a:lnTo>
                <a:lnTo>
                  <a:pt x="23126" y="66217"/>
                </a:lnTo>
                <a:lnTo>
                  <a:pt x="23139" y="64325"/>
                </a:lnTo>
                <a:lnTo>
                  <a:pt x="40728" y="59715"/>
                </a:lnTo>
                <a:lnTo>
                  <a:pt x="47853" y="57683"/>
                </a:lnTo>
                <a:lnTo>
                  <a:pt x="49199" y="55270"/>
                </a:lnTo>
                <a:lnTo>
                  <a:pt x="49568" y="54610"/>
                </a:lnTo>
                <a:lnTo>
                  <a:pt x="50063" y="53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9" name="object 29"/>
          <p:cNvSpPr/>
          <p:nvPr/>
        </p:nvSpPr>
        <p:spPr>
          <a:xfrm>
            <a:off x="5097532" y="1388284"/>
            <a:ext cx="24842" cy="11810"/>
          </a:xfrm>
          <a:custGeom>
            <a:avLst/>
            <a:gdLst/>
            <a:ahLst/>
            <a:cxnLst/>
            <a:rect l="l" t="t" r="r" b="b"/>
            <a:pathLst>
              <a:path w="38735" h="18414">
                <a:moveTo>
                  <a:pt x="9382" y="0"/>
                </a:moveTo>
                <a:lnTo>
                  <a:pt x="7296" y="768"/>
                </a:lnTo>
                <a:lnTo>
                  <a:pt x="0" y="8106"/>
                </a:lnTo>
                <a:lnTo>
                  <a:pt x="13" y="12664"/>
                </a:lnTo>
                <a:lnTo>
                  <a:pt x="5652" y="18272"/>
                </a:lnTo>
                <a:lnTo>
                  <a:pt x="10198" y="18272"/>
                </a:lnTo>
                <a:lnTo>
                  <a:pt x="13647" y="14804"/>
                </a:lnTo>
                <a:lnTo>
                  <a:pt x="10307" y="14526"/>
                </a:lnTo>
                <a:lnTo>
                  <a:pt x="10841" y="8106"/>
                </a:lnTo>
                <a:lnTo>
                  <a:pt x="10904" y="7350"/>
                </a:lnTo>
                <a:lnTo>
                  <a:pt x="38389" y="7350"/>
                </a:lnTo>
                <a:lnTo>
                  <a:pt x="38530" y="5657"/>
                </a:lnTo>
                <a:lnTo>
                  <a:pt x="35585" y="2178"/>
                </a:lnTo>
                <a:lnTo>
                  <a:pt x="9382" y="0"/>
                </a:lnTo>
                <a:close/>
              </a:path>
              <a:path w="38735" h="18414">
                <a:moveTo>
                  <a:pt x="38389" y="7350"/>
                </a:moveTo>
                <a:lnTo>
                  <a:pt x="10904" y="7350"/>
                </a:lnTo>
                <a:lnTo>
                  <a:pt x="16009" y="12426"/>
                </a:lnTo>
                <a:lnTo>
                  <a:pt x="13647" y="14804"/>
                </a:lnTo>
                <a:lnTo>
                  <a:pt x="34391" y="16529"/>
                </a:lnTo>
                <a:lnTo>
                  <a:pt x="37871" y="13583"/>
                </a:lnTo>
                <a:lnTo>
                  <a:pt x="38326" y="8106"/>
                </a:lnTo>
                <a:lnTo>
                  <a:pt x="38389" y="7350"/>
                </a:lnTo>
                <a:close/>
              </a:path>
              <a:path w="38735" h="18414">
                <a:moveTo>
                  <a:pt x="10904" y="7350"/>
                </a:moveTo>
                <a:lnTo>
                  <a:pt x="10481" y="12426"/>
                </a:lnTo>
                <a:lnTo>
                  <a:pt x="10385" y="13583"/>
                </a:lnTo>
                <a:lnTo>
                  <a:pt x="10307" y="14526"/>
                </a:lnTo>
                <a:lnTo>
                  <a:pt x="13647" y="14804"/>
                </a:lnTo>
                <a:lnTo>
                  <a:pt x="16009" y="12426"/>
                </a:lnTo>
                <a:lnTo>
                  <a:pt x="10904" y="7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60085" y="1357637"/>
            <a:ext cx="286898" cy="8362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07618" y="1353179"/>
            <a:ext cx="46819" cy="7373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07355" y="1350652"/>
            <a:ext cx="239959" cy="7265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04627" y="1334729"/>
            <a:ext cx="401846" cy="8969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49144" y="1351039"/>
            <a:ext cx="134736" cy="691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29409" y="1344671"/>
            <a:ext cx="73838" cy="8374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49958" y="1356063"/>
            <a:ext cx="51823" cy="670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50964" y="1352517"/>
            <a:ext cx="54651" cy="6795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57739" y="1349947"/>
            <a:ext cx="462668" cy="74611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504716" y="1369189"/>
            <a:ext cx="49277" cy="37059"/>
          </a:xfrm>
          <a:custGeom>
            <a:avLst/>
            <a:gdLst/>
            <a:ahLst/>
            <a:cxnLst/>
            <a:rect l="l" t="t" r="r" b="b"/>
            <a:pathLst>
              <a:path w="76835" h="57785">
                <a:moveTo>
                  <a:pt x="76390" y="41732"/>
                </a:moveTo>
                <a:lnTo>
                  <a:pt x="74599" y="37541"/>
                </a:lnTo>
                <a:lnTo>
                  <a:pt x="67221" y="34569"/>
                </a:lnTo>
                <a:lnTo>
                  <a:pt x="63030" y="36360"/>
                </a:lnTo>
                <a:lnTo>
                  <a:pt x="61163" y="41008"/>
                </a:lnTo>
                <a:lnTo>
                  <a:pt x="60477" y="43218"/>
                </a:lnTo>
                <a:lnTo>
                  <a:pt x="60312" y="43218"/>
                </a:lnTo>
                <a:lnTo>
                  <a:pt x="60312" y="43738"/>
                </a:lnTo>
                <a:lnTo>
                  <a:pt x="59944" y="44958"/>
                </a:lnTo>
                <a:lnTo>
                  <a:pt x="59905" y="45097"/>
                </a:lnTo>
                <a:lnTo>
                  <a:pt x="59855" y="45224"/>
                </a:lnTo>
                <a:lnTo>
                  <a:pt x="60312" y="43738"/>
                </a:lnTo>
                <a:lnTo>
                  <a:pt x="60312" y="43218"/>
                </a:lnTo>
                <a:lnTo>
                  <a:pt x="12280" y="43218"/>
                </a:lnTo>
                <a:lnTo>
                  <a:pt x="9283" y="46202"/>
                </a:lnTo>
                <a:lnTo>
                  <a:pt x="9359" y="54229"/>
                </a:lnTo>
                <a:lnTo>
                  <a:pt x="12509" y="57378"/>
                </a:lnTo>
                <a:lnTo>
                  <a:pt x="62750" y="57378"/>
                </a:lnTo>
                <a:lnTo>
                  <a:pt x="64401" y="57708"/>
                </a:lnTo>
                <a:lnTo>
                  <a:pt x="64528" y="57708"/>
                </a:lnTo>
                <a:lnTo>
                  <a:pt x="66471" y="57378"/>
                </a:lnTo>
                <a:lnTo>
                  <a:pt x="66878" y="57378"/>
                </a:lnTo>
                <a:lnTo>
                  <a:pt x="68275" y="56807"/>
                </a:lnTo>
                <a:lnTo>
                  <a:pt x="72097" y="54229"/>
                </a:lnTo>
                <a:lnTo>
                  <a:pt x="72491" y="53251"/>
                </a:lnTo>
                <a:lnTo>
                  <a:pt x="74625" y="46202"/>
                </a:lnTo>
                <a:lnTo>
                  <a:pt x="74739" y="45834"/>
                </a:lnTo>
                <a:lnTo>
                  <a:pt x="75717" y="43408"/>
                </a:lnTo>
                <a:lnTo>
                  <a:pt x="75793" y="43218"/>
                </a:lnTo>
                <a:lnTo>
                  <a:pt x="76390" y="41732"/>
                </a:lnTo>
                <a:close/>
              </a:path>
              <a:path w="76835" h="57785">
                <a:moveTo>
                  <a:pt x="76403" y="12001"/>
                </a:moveTo>
                <a:lnTo>
                  <a:pt x="76314" y="11087"/>
                </a:lnTo>
                <a:lnTo>
                  <a:pt x="76200" y="10680"/>
                </a:lnTo>
                <a:lnTo>
                  <a:pt x="76111" y="10337"/>
                </a:lnTo>
                <a:lnTo>
                  <a:pt x="76022" y="10007"/>
                </a:lnTo>
                <a:lnTo>
                  <a:pt x="75869" y="9461"/>
                </a:lnTo>
                <a:lnTo>
                  <a:pt x="74510" y="4445"/>
                </a:lnTo>
                <a:lnTo>
                  <a:pt x="72085" y="2959"/>
                </a:lnTo>
                <a:lnTo>
                  <a:pt x="64465" y="393"/>
                </a:lnTo>
                <a:lnTo>
                  <a:pt x="62268" y="127"/>
                </a:lnTo>
                <a:lnTo>
                  <a:pt x="62268" y="14592"/>
                </a:lnTo>
                <a:lnTo>
                  <a:pt x="61988" y="13563"/>
                </a:lnTo>
                <a:lnTo>
                  <a:pt x="62166" y="14185"/>
                </a:lnTo>
                <a:lnTo>
                  <a:pt x="62268" y="14592"/>
                </a:lnTo>
                <a:lnTo>
                  <a:pt x="62268" y="127"/>
                </a:lnTo>
                <a:lnTo>
                  <a:pt x="61683" y="63"/>
                </a:lnTo>
                <a:lnTo>
                  <a:pt x="61683" y="12420"/>
                </a:lnTo>
                <a:lnTo>
                  <a:pt x="61569" y="12001"/>
                </a:lnTo>
                <a:lnTo>
                  <a:pt x="61442" y="11544"/>
                </a:lnTo>
                <a:lnTo>
                  <a:pt x="61315" y="11087"/>
                </a:lnTo>
                <a:lnTo>
                  <a:pt x="61214" y="10769"/>
                </a:lnTo>
                <a:lnTo>
                  <a:pt x="61379" y="10337"/>
                </a:lnTo>
                <a:lnTo>
                  <a:pt x="61569" y="10007"/>
                </a:lnTo>
                <a:lnTo>
                  <a:pt x="61683" y="12420"/>
                </a:lnTo>
                <a:lnTo>
                  <a:pt x="61683" y="63"/>
                </a:lnTo>
                <a:lnTo>
                  <a:pt x="61239" y="0"/>
                </a:lnTo>
                <a:lnTo>
                  <a:pt x="15519" y="0"/>
                </a:lnTo>
                <a:lnTo>
                  <a:pt x="15519" y="12560"/>
                </a:lnTo>
                <a:lnTo>
                  <a:pt x="14871" y="11087"/>
                </a:lnTo>
                <a:lnTo>
                  <a:pt x="15468" y="12420"/>
                </a:lnTo>
                <a:lnTo>
                  <a:pt x="15519" y="12560"/>
                </a:lnTo>
                <a:lnTo>
                  <a:pt x="15519" y="0"/>
                </a:lnTo>
                <a:lnTo>
                  <a:pt x="14617" y="0"/>
                </a:lnTo>
                <a:lnTo>
                  <a:pt x="14617" y="10007"/>
                </a:lnTo>
                <a:lnTo>
                  <a:pt x="14566" y="11544"/>
                </a:lnTo>
                <a:lnTo>
                  <a:pt x="14503" y="9461"/>
                </a:lnTo>
                <a:lnTo>
                  <a:pt x="14617" y="10007"/>
                </a:lnTo>
                <a:lnTo>
                  <a:pt x="14617" y="0"/>
                </a:lnTo>
                <a:lnTo>
                  <a:pt x="7594" y="0"/>
                </a:lnTo>
                <a:lnTo>
                  <a:pt x="4381" y="393"/>
                </a:lnTo>
                <a:lnTo>
                  <a:pt x="5245" y="393"/>
                </a:lnTo>
                <a:lnTo>
                  <a:pt x="0" y="6172"/>
                </a:lnTo>
                <a:lnTo>
                  <a:pt x="88" y="10680"/>
                </a:lnTo>
                <a:lnTo>
                  <a:pt x="165" y="11087"/>
                </a:lnTo>
                <a:lnTo>
                  <a:pt x="254" y="11544"/>
                </a:lnTo>
                <a:lnTo>
                  <a:pt x="330" y="12001"/>
                </a:lnTo>
                <a:lnTo>
                  <a:pt x="419" y="12420"/>
                </a:lnTo>
                <a:lnTo>
                  <a:pt x="533" y="12992"/>
                </a:lnTo>
                <a:lnTo>
                  <a:pt x="660" y="13563"/>
                </a:lnTo>
                <a:lnTo>
                  <a:pt x="774" y="14185"/>
                </a:lnTo>
                <a:lnTo>
                  <a:pt x="838" y="14592"/>
                </a:lnTo>
                <a:lnTo>
                  <a:pt x="990" y="15189"/>
                </a:lnTo>
                <a:lnTo>
                  <a:pt x="1130" y="15557"/>
                </a:lnTo>
                <a:lnTo>
                  <a:pt x="1244" y="15875"/>
                </a:lnTo>
                <a:lnTo>
                  <a:pt x="2184" y="18008"/>
                </a:lnTo>
                <a:lnTo>
                  <a:pt x="3721" y="22047"/>
                </a:lnTo>
                <a:lnTo>
                  <a:pt x="7861" y="23939"/>
                </a:lnTo>
                <a:lnTo>
                  <a:pt x="15316" y="21145"/>
                </a:lnTo>
                <a:lnTo>
                  <a:pt x="17195" y="16992"/>
                </a:lnTo>
                <a:lnTo>
                  <a:pt x="16294" y="14592"/>
                </a:lnTo>
                <a:lnTo>
                  <a:pt x="58420" y="14592"/>
                </a:lnTo>
                <a:lnTo>
                  <a:pt x="57734" y="15557"/>
                </a:lnTo>
                <a:lnTo>
                  <a:pt x="57061" y="16560"/>
                </a:lnTo>
                <a:lnTo>
                  <a:pt x="54483" y="21145"/>
                </a:lnTo>
                <a:lnTo>
                  <a:pt x="54368" y="21348"/>
                </a:lnTo>
                <a:lnTo>
                  <a:pt x="55600" y="25730"/>
                </a:lnTo>
                <a:lnTo>
                  <a:pt x="62534" y="29629"/>
                </a:lnTo>
                <a:lnTo>
                  <a:pt x="66929" y="28397"/>
                </a:lnTo>
                <a:lnTo>
                  <a:pt x="69265" y="24231"/>
                </a:lnTo>
                <a:lnTo>
                  <a:pt x="69786" y="23469"/>
                </a:lnTo>
                <a:lnTo>
                  <a:pt x="72707" y="19380"/>
                </a:lnTo>
                <a:lnTo>
                  <a:pt x="73380" y="18376"/>
                </a:lnTo>
                <a:lnTo>
                  <a:pt x="75171" y="15189"/>
                </a:lnTo>
                <a:lnTo>
                  <a:pt x="75742" y="14185"/>
                </a:lnTo>
                <a:lnTo>
                  <a:pt x="76403" y="12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0" name="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632276" y="1344419"/>
            <a:ext cx="161055" cy="8037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99825" y="1694790"/>
            <a:ext cx="481767" cy="9036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38318" y="1693759"/>
            <a:ext cx="225896" cy="9388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5949451" y="1733721"/>
            <a:ext cx="77376" cy="19955"/>
          </a:xfrm>
          <a:custGeom>
            <a:avLst/>
            <a:gdLst/>
            <a:ahLst/>
            <a:cxnLst/>
            <a:rect l="l" t="t" r="r" b="b"/>
            <a:pathLst>
              <a:path w="120650" h="31114">
                <a:moveTo>
                  <a:pt x="104765" y="7655"/>
                </a:moveTo>
                <a:lnTo>
                  <a:pt x="73626" y="7655"/>
                </a:lnTo>
                <a:lnTo>
                  <a:pt x="67341" y="7984"/>
                </a:lnTo>
                <a:lnTo>
                  <a:pt x="57837" y="8700"/>
                </a:lnTo>
                <a:lnTo>
                  <a:pt x="44983" y="9448"/>
                </a:lnTo>
                <a:lnTo>
                  <a:pt x="45180" y="9448"/>
                </a:lnTo>
                <a:lnTo>
                  <a:pt x="41247" y="9759"/>
                </a:lnTo>
                <a:lnTo>
                  <a:pt x="30885" y="10843"/>
                </a:lnTo>
                <a:lnTo>
                  <a:pt x="37540" y="10843"/>
                </a:lnTo>
                <a:lnTo>
                  <a:pt x="9963" y="11555"/>
                </a:lnTo>
                <a:lnTo>
                  <a:pt x="9555" y="11555"/>
                </a:lnTo>
                <a:lnTo>
                  <a:pt x="6929" y="12203"/>
                </a:lnTo>
                <a:lnTo>
                  <a:pt x="6239" y="12411"/>
                </a:lnTo>
                <a:lnTo>
                  <a:pt x="3399" y="13604"/>
                </a:lnTo>
                <a:lnTo>
                  <a:pt x="1799" y="14778"/>
                </a:lnTo>
                <a:lnTo>
                  <a:pt x="84" y="19827"/>
                </a:lnTo>
                <a:lnTo>
                  <a:pt x="0" y="20074"/>
                </a:lnTo>
                <a:lnTo>
                  <a:pt x="11027" y="30524"/>
                </a:lnTo>
                <a:lnTo>
                  <a:pt x="17292" y="30524"/>
                </a:lnTo>
                <a:lnTo>
                  <a:pt x="21261" y="30777"/>
                </a:lnTo>
                <a:lnTo>
                  <a:pt x="24682" y="27763"/>
                </a:lnTo>
                <a:lnTo>
                  <a:pt x="24795" y="25988"/>
                </a:lnTo>
                <a:lnTo>
                  <a:pt x="11102" y="25988"/>
                </a:lnTo>
                <a:lnTo>
                  <a:pt x="12991" y="25194"/>
                </a:lnTo>
                <a:lnTo>
                  <a:pt x="12789" y="25194"/>
                </a:lnTo>
                <a:lnTo>
                  <a:pt x="13591" y="24606"/>
                </a:lnTo>
                <a:lnTo>
                  <a:pt x="13839" y="24102"/>
                </a:lnTo>
                <a:lnTo>
                  <a:pt x="15208" y="20074"/>
                </a:lnTo>
                <a:lnTo>
                  <a:pt x="15292" y="19827"/>
                </a:lnTo>
                <a:lnTo>
                  <a:pt x="14829" y="17978"/>
                </a:lnTo>
                <a:lnTo>
                  <a:pt x="13961" y="16556"/>
                </a:lnTo>
                <a:lnTo>
                  <a:pt x="13869" y="16405"/>
                </a:lnTo>
                <a:lnTo>
                  <a:pt x="13768" y="16239"/>
                </a:lnTo>
                <a:lnTo>
                  <a:pt x="13505" y="15895"/>
                </a:lnTo>
                <a:lnTo>
                  <a:pt x="117567" y="15895"/>
                </a:lnTo>
                <a:lnTo>
                  <a:pt x="118799" y="10843"/>
                </a:lnTo>
                <a:lnTo>
                  <a:pt x="119000" y="10279"/>
                </a:lnTo>
                <a:lnTo>
                  <a:pt x="104077" y="10279"/>
                </a:lnTo>
                <a:lnTo>
                  <a:pt x="104167" y="10025"/>
                </a:lnTo>
                <a:lnTo>
                  <a:pt x="104293" y="9759"/>
                </a:lnTo>
                <a:lnTo>
                  <a:pt x="104405" y="9100"/>
                </a:lnTo>
                <a:lnTo>
                  <a:pt x="104683" y="7984"/>
                </a:lnTo>
                <a:lnTo>
                  <a:pt x="104765" y="7655"/>
                </a:lnTo>
                <a:close/>
              </a:path>
              <a:path w="120650" h="31114">
                <a:moveTo>
                  <a:pt x="117567" y="15895"/>
                </a:moveTo>
                <a:lnTo>
                  <a:pt x="13505" y="15895"/>
                </a:lnTo>
                <a:lnTo>
                  <a:pt x="13768" y="16239"/>
                </a:lnTo>
                <a:lnTo>
                  <a:pt x="14829" y="17978"/>
                </a:lnTo>
                <a:lnTo>
                  <a:pt x="15292" y="19827"/>
                </a:lnTo>
                <a:lnTo>
                  <a:pt x="13936" y="23816"/>
                </a:lnTo>
                <a:lnTo>
                  <a:pt x="13839" y="24102"/>
                </a:lnTo>
                <a:lnTo>
                  <a:pt x="13591" y="24606"/>
                </a:lnTo>
                <a:lnTo>
                  <a:pt x="12789" y="25194"/>
                </a:lnTo>
                <a:lnTo>
                  <a:pt x="12991" y="25194"/>
                </a:lnTo>
                <a:lnTo>
                  <a:pt x="11102" y="25988"/>
                </a:lnTo>
                <a:lnTo>
                  <a:pt x="24795" y="25988"/>
                </a:lnTo>
                <a:lnTo>
                  <a:pt x="24915" y="24102"/>
                </a:lnTo>
                <a:lnTo>
                  <a:pt x="25036" y="22198"/>
                </a:lnTo>
                <a:lnTo>
                  <a:pt x="25124" y="20797"/>
                </a:lnTo>
                <a:lnTo>
                  <a:pt x="25186" y="19827"/>
                </a:lnTo>
                <a:lnTo>
                  <a:pt x="22174" y="16405"/>
                </a:lnTo>
                <a:lnTo>
                  <a:pt x="19561" y="16239"/>
                </a:lnTo>
                <a:lnTo>
                  <a:pt x="117483" y="16239"/>
                </a:lnTo>
                <a:lnTo>
                  <a:pt x="117567" y="15895"/>
                </a:lnTo>
                <a:close/>
              </a:path>
              <a:path w="120650" h="31114">
                <a:moveTo>
                  <a:pt x="117483" y="16239"/>
                </a:moveTo>
                <a:lnTo>
                  <a:pt x="19561" y="16239"/>
                </a:lnTo>
                <a:lnTo>
                  <a:pt x="22174" y="16405"/>
                </a:lnTo>
                <a:lnTo>
                  <a:pt x="25186" y="19827"/>
                </a:lnTo>
                <a:lnTo>
                  <a:pt x="25124" y="20797"/>
                </a:lnTo>
                <a:lnTo>
                  <a:pt x="25036" y="22198"/>
                </a:lnTo>
                <a:lnTo>
                  <a:pt x="24915" y="24102"/>
                </a:lnTo>
                <a:lnTo>
                  <a:pt x="24795" y="25988"/>
                </a:lnTo>
                <a:lnTo>
                  <a:pt x="9077" y="25988"/>
                </a:lnTo>
                <a:lnTo>
                  <a:pt x="39419" y="25194"/>
                </a:lnTo>
                <a:lnTo>
                  <a:pt x="32109" y="25194"/>
                </a:lnTo>
                <a:lnTo>
                  <a:pt x="42542" y="24102"/>
                </a:lnTo>
                <a:lnTo>
                  <a:pt x="46165" y="23816"/>
                </a:lnTo>
                <a:lnTo>
                  <a:pt x="54649" y="23333"/>
                </a:lnTo>
                <a:lnTo>
                  <a:pt x="54887" y="23333"/>
                </a:lnTo>
                <a:lnTo>
                  <a:pt x="66624" y="22472"/>
                </a:lnTo>
                <a:lnTo>
                  <a:pt x="66049" y="22472"/>
                </a:lnTo>
                <a:lnTo>
                  <a:pt x="74206" y="22044"/>
                </a:lnTo>
                <a:lnTo>
                  <a:pt x="108250" y="22044"/>
                </a:lnTo>
                <a:lnTo>
                  <a:pt x="111893" y="21422"/>
                </a:lnTo>
                <a:lnTo>
                  <a:pt x="113325" y="20797"/>
                </a:lnTo>
                <a:lnTo>
                  <a:pt x="116984" y="17750"/>
                </a:lnTo>
                <a:lnTo>
                  <a:pt x="117406" y="16556"/>
                </a:lnTo>
                <a:lnTo>
                  <a:pt x="117483" y="16239"/>
                </a:lnTo>
                <a:close/>
              </a:path>
              <a:path w="120650" h="31114">
                <a:moveTo>
                  <a:pt x="119926" y="7655"/>
                </a:moveTo>
                <a:lnTo>
                  <a:pt x="106604" y="7655"/>
                </a:lnTo>
                <a:lnTo>
                  <a:pt x="104467" y="9448"/>
                </a:lnTo>
                <a:lnTo>
                  <a:pt x="104239" y="9759"/>
                </a:lnTo>
                <a:lnTo>
                  <a:pt x="104168" y="10025"/>
                </a:lnTo>
                <a:lnTo>
                  <a:pt x="104077" y="10279"/>
                </a:lnTo>
                <a:lnTo>
                  <a:pt x="119000" y="10279"/>
                </a:lnTo>
                <a:lnTo>
                  <a:pt x="119810" y="7984"/>
                </a:lnTo>
                <a:lnTo>
                  <a:pt x="119926" y="7655"/>
                </a:lnTo>
                <a:close/>
              </a:path>
              <a:path w="120650" h="31114">
                <a:moveTo>
                  <a:pt x="110775" y="0"/>
                </a:moveTo>
                <a:lnTo>
                  <a:pt x="106663" y="1967"/>
                </a:lnTo>
                <a:lnTo>
                  <a:pt x="105030" y="6592"/>
                </a:lnTo>
                <a:lnTo>
                  <a:pt x="104505" y="8700"/>
                </a:lnTo>
                <a:lnTo>
                  <a:pt x="104405" y="9100"/>
                </a:lnTo>
                <a:lnTo>
                  <a:pt x="104319" y="9448"/>
                </a:lnTo>
                <a:lnTo>
                  <a:pt x="104241" y="9759"/>
                </a:lnTo>
                <a:lnTo>
                  <a:pt x="104467" y="9448"/>
                </a:lnTo>
                <a:lnTo>
                  <a:pt x="106604" y="7655"/>
                </a:lnTo>
                <a:lnTo>
                  <a:pt x="119926" y="7655"/>
                </a:lnTo>
                <a:lnTo>
                  <a:pt x="120242" y="6760"/>
                </a:lnTo>
                <a:lnTo>
                  <a:pt x="118275" y="2647"/>
                </a:lnTo>
                <a:lnTo>
                  <a:pt x="110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72469" y="1684338"/>
            <a:ext cx="520542" cy="10153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79951" y="1697416"/>
            <a:ext cx="254700" cy="89459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917059" y="1709148"/>
            <a:ext cx="55793" cy="46833"/>
          </a:xfrm>
          <a:custGeom>
            <a:avLst/>
            <a:gdLst/>
            <a:ahLst/>
            <a:cxnLst/>
            <a:rect l="l" t="t" r="r" b="b"/>
            <a:pathLst>
              <a:path w="86994" h="73025">
                <a:moveTo>
                  <a:pt x="84696" y="64770"/>
                </a:moveTo>
                <a:lnTo>
                  <a:pt x="83566" y="60642"/>
                </a:lnTo>
                <a:lnTo>
                  <a:pt x="83489" y="60375"/>
                </a:lnTo>
                <a:lnTo>
                  <a:pt x="80098" y="58445"/>
                </a:lnTo>
                <a:lnTo>
                  <a:pt x="78193" y="57365"/>
                </a:lnTo>
                <a:lnTo>
                  <a:pt x="76619" y="56388"/>
                </a:lnTo>
                <a:lnTo>
                  <a:pt x="46926" y="43776"/>
                </a:lnTo>
                <a:lnTo>
                  <a:pt x="16929" y="43776"/>
                </a:lnTo>
                <a:lnTo>
                  <a:pt x="15798" y="43916"/>
                </a:lnTo>
                <a:lnTo>
                  <a:pt x="12484" y="44564"/>
                </a:lnTo>
                <a:lnTo>
                  <a:pt x="11239" y="44970"/>
                </a:lnTo>
                <a:lnTo>
                  <a:pt x="6451" y="46748"/>
                </a:lnTo>
                <a:lnTo>
                  <a:pt x="2057" y="48196"/>
                </a:lnTo>
                <a:lnTo>
                  <a:pt x="0" y="52260"/>
                </a:lnTo>
                <a:lnTo>
                  <a:pt x="2489" y="59817"/>
                </a:lnTo>
                <a:lnTo>
                  <a:pt x="6553" y="61887"/>
                </a:lnTo>
                <a:lnTo>
                  <a:pt x="10325" y="60642"/>
                </a:lnTo>
                <a:lnTo>
                  <a:pt x="11836" y="60121"/>
                </a:lnTo>
                <a:lnTo>
                  <a:pt x="15494" y="58750"/>
                </a:lnTo>
                <a:lnTo>
                  <a:pt x="16421" y="58445"/>
                </a:lnTo>
                <a:lnTo>
                  <a:pt x="49580" y="58445"/>
                </a:lnTo>
                <a:lnTo>
                  <a:pt x="51396" y="58750"/>
                </a:lnTo>
                <a:lnTo>
                  <a:pt x="51104" y="58750"/>
                </a:lnTo>
                <a:lnTo>
                  <a:pt x="55029" y="60121"/>
                </a:lnTo>
                <a:lnTo>
                  <a:pt x="55664" y="60375"/>
                </a:lnTo>
                <a:lnTo>
                  <a:pt x="58432" y="61963"/>
                </a:lnTo>
                <a:lnTo>
                  <a:pt x="69126" y="68694"/>
                </a:lnTo>
                <a:lnTo>
                  <a:pt x="70815" y="69735"/>
                </a:lnTo>
                <a:lnTo>
                  <a:pt x="76365" y="72898"/>
                </a:lnTo>
                <a:lnTo>
                  <a:pt x="80772" y="71691"/>
                </a:lnTo>
                <a:lnTo>
                  <a:pt x="84696" y="64770"/>
                </a:lnTo>
                <a:close/>
              </a:path>
              <a:path w="86994" h="73025">
                <a:moveTo>
                  <a:pt x="86829" y="7315"/>
                </a:moveTo>
                <a:lnTo>
                  <a:pt x="86385" y="5092"/>
                </a:lnTo>
                <a:lnTo>
                  <a:pt x="86360" y="4953"/>
                </a:lnTo>
                <a:lnTo>
                  <a:pt x="82461" y="698"/>
                </a:lnTo>
                <a:lnTo>
                  <a:pt x="82981" y="698"/>
                </a:lnTo>
                <a:lnTo>
                  <a:pt x="80213" y="0"/>
                </a:lnTo>
                <a:lnTo>
                  <a:pt x="74980" y="0"/>
                </a:lnTo>
                <a:lnTo>
                  <a:pt x="72377" y="330"/>
                </a:lnTo>
                <a:lnTo>
                  <a:pt x="72377" y="10718"/>
                </a:lnTo>
                <a:lnTo>
                  <a:pt x="72275" y="10185"/>
                </a:lnTo>
                <a:lnTo>
                  <a:pt x="72212" y="9347"/>
                </a:lnTo>
                <a:lnTo>
                  <a:pt x="72059" y="9512"/>
                </a:lnTo>
                <a:lnTo>
                  <a:pt x="72097" y="9347"/>
                </a:lnTo>
                <a:lnTo>
                  <a:pt x="72275" y="8610"/>
                </a:lnTo>
                <a:lnTo>
                  <a:pt x="72377" y="10718"/>
                </a:lnTo>
                <a:lnTo>
                  <a:pt x="72377" y="330"/>
                </a:lnTo>
                <a:lnTo>
                  <a:pt x="69316" y="698"/>
                </a:lnTo>
                <a:lnTo>
                  <a:pt x="28244" y="698"/>
                </a:lnTo>
                <a:lnTo>
                  <a:pt x="24638" y="927"/>
                </a:lnTo>
                <a:lnTo>
                  <a:pt x="1193" y="9347"/>
                </a:lnTo>
                <a:lnTo>
                  <a:pt x="1282" y="12547"/>
                </a:lnTo>
                <a:lnTo>
                  <a:pt x="8597" y="22529"/>
                </a:lnTo>
                <a:lnTo>
                  <a:pt x="12179" y="24625"/>
                </a:lnTo>
                <a:lnTo>
                  <a:pt x="16598" y="23469"/>
                </a:lnTo>
                <a:lnTo>
                  <a:pt x="20535" y="16751"/>
                </a:lnTo>
                <a:lnTo>
                  <a:pt x="20510" y="16179"/>
                </a:lnTo>
                <a:lnTo>
                  <a:pt x="20408" y="15811"/>
                </a:lnTo>
                <a:lnTo>
                  <a:pt x="20358" y="15621"/>
                </a:lnTo>
                <a:lnTo>
                  <a:pt x="20675" y="15621"/>
                </a:lnTo>
                <a:lnTo>
                  <a:pt x="28917" y="15087"/>
                </a:lnTo>
                <a:lnTo>
                  <a:pt x="70307" y="15087"/>
                </a:lnTo>
                <a:lnTo>
                  <a:pt x="71259" y="15087"/>
                </a:lnTo>
                <a:lnTo>
                  <a:pt x="71335" y="14135"/>
                </a:lnTo>
                <a:lnTo>
                  <a:pt x="71323" y="14376"/>
                </a:lnTo>
                <a:lnTo>
                  <a:pt x="71272" y="14973"/>
                </a:lnTo>
                <a:lnTo>
                  <a:pt x="71221" y="15621"/>
                </a:lnTo>
                <a:lnTo>
                  <a:pt x="71120" y="16751"/>
                </a:lnTo>
                <a:lnTo>
                  <a:pt x="74066" y="20231"/>
                </a:lnTo>
                <a:lnTo>
                  <a:pt x="81991" y="20891"/>
                </a:lnTo>
                <a:lnTo>
                  <a:pt x="85471" y="17957"/>
                </a:lnTo>
                <a:lnTo>
                  <a:pt x="85585" y="16611"/>
                </a:lnTo>
                <a:lnTo>
                  <a:pt x="85674" y="15621"/>
                </a:lnTo>
                <a:lnTo>
                  <a:pt x="85712" y="15087"/>
                </a:lnTo>
                <a:lnTo>
                  <a:pt x="85801" y="14071"/>
                </a:lnTo>
                <a:lnTo>
                  <a:pt x="86156" y="12547"/>
                </a:lnTo>
                <a:lnTo>
                  <a:pt x="86233" y="12204"/>
                </a:lnTo>
                <a:lnTo>
                  <a:pt x="86728" y="8610"/>
                </a:lnTo>
                <a:lnTo>
                  <a:pt x="86829" y="7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7" name="object 47"/>
          <p:cNvSpPr/>
          <p:nvPr/>
        </p:nvSpPr>
        <p:spPr>
          <a:xfrm>
            <a:off x="4919429" y="1884834"/>
            <a:ext cx="61087" cy="32987"/>
          </a:xfrm>
          <a:custGeom>
            <a:avLst/>
            <a:gdLst/>
            <a:ahLst/>
            <a:cxnLst/>
            <a:rect l="l" t="t" r="r" b="b"/>
            <a:pathLst>
              <a:path w="95250" h="51435">
                <a:moveTo>
                  <a:pt x="77139" y="14490"/>
                </a:moveTo>
                <a:lnTo>
                  <a:pt x="76136" y="9423"/>
                </a:lnTo>
                <a:lnTo>
                  <a:pt x="72542" y="6997"/>
                </a:lnTo>
                <a:lnTo>
                  <a:pt x="66128" y="2095"/>
                </a:lnTo>
                <a:lnTo>
                  <a:pt x="64503" y="1003"/>
                </a:lnTo>
                <a:lnTo>
                  <a:pt x="61214" y="0"/>
                </a:lnTo>
                <a:lnTo>
                  <a:pt x="14859" y="0"/>
                </a:lnTo>
                <a:lnTo>
                  <a:pt x="14859" y="7340"/>
                </a:lnTo>
                <a:lnTo>
                  <a:pt x="14478" y="6997"/>
                </a:lnTo>
                <a:lnTo>
                  <a:pt x="14859" y="7340"/>
                </a:lnTo>
                <a:lnTo>
                  <a:pt x="14859" y="0"/>
                </a:lnTo>
                <a:lnTo>
                  <a:pt x="12331" y="0"/>
                </a:lnTo>
                <a:lnTo>
                  <a:pt x="7366" y="596"/>
                </a:lnTo>
                <a:lnTo>
                  <a:pt x="5054" y="1346"/>
                </a:lnTo>
                <a:lnTo>
                  <a:pt x="0" y="7708"/>
                </a:lnTo>
                <a:lnTo>
                  <a:pt x="876" y="12166"/>
                </a:lnTo>
                <a:lnTo>
                  <a:pt x="4470" y="17868"/>
                </a:lnTo>
                <a:lnTo>
                  <a:pt x="5588" y="18605"/>
                </a:lnTo>
                <a:lnTo>
                  <a:pt x="9245" y="20497"/>
                </a:lnTo>
                <a:lnTo>
                  <a:pt x="12509" y="22644"/>
                </a:lnTo>
                <a:lnTo>
                  <a:pt x="16967" y="21717"/>
                </a:lnTo>
                <a:lnTo>
                  <a:pt x="21336" y="15062"/>
                </a:lnTo>
                <a:lnTo>
                  <a:pt x="21221" y="14490"/>
                </a:lnTo>
                <a:lnTo>
                  <a:pt x="58559" y="14490"/>
                </a:lnTo>
                <a:lnTo>
                  <a:pt x="58978" y="14770"/>
                </a:lnTo>
                <a:lnTo>
                  <a:pt x="63792" y="18478"/>
                </a:lnTo>
                <a:lnTo>
                  <a:pt x="68122" y="21374"/>
                </a:lnTo>
                <a:lnTo>
                  <a:pt x="72593" y="20497"/>
                </a:lnTo>
                <a:lnTo>
                  <a:pt x="76619" y="14490"/>
                </a:lnTo>
                <a:lnTo>
                  <a:pt x="77139" y="14490"/>
                </a:lnTo>
                <a:close/>
              </a:path>
              <a:path w="95250" h="51435">
                <a:moveTo>
                  <a:pt x="95008" y="43903"/>
                </a:moveTo>
                <a:lnTo>
                  <a:pt x="94437" y="36982"/>
                </a:lnTo>
                <a:lnTo>
                  <a:pt x="94399" y="36436"/>
                </a:lnTo>
                <a:lnTo>
                  <a:pt x="94894" y="36436"/>
                </a:lnTo>
                <a:lnTo>
                  <a:pt x="90881" y="33032"/>
                </a:lnTo>
                <a:lnTo>
                  <a:pt x="82169" y="33756"/>
                </a:lnTo>
                <a:lnTo>
                  <a:pt x="82334" y="33756"/>
                </a:lnTo>
                <a:lnTo>
                  <a:pt x="54216" y="36436"/>
                </a:lnTo>
                <a:lnTo>
                  <a:pt x="46647" y="36436"/>
                </a:lnTo>
                <a:lnTo>
                  <a:pt x="26543" y="35420"/>
                </a:lnTo>
                <a:lnTo>
                  <a:pt x="24892" y="33756"/>
                </a:lnTo>
                <a:lnTo>
                  <a:pt x="13258" y="33756"/>
                </a:lnTo>
                <a:lnTo>
                  <a:pt x="12255" y="33896"/>
                </a:lnTo>
                <a:lnTo>
                  <a:pt x="10896" y="34328"/>
                </a:lnTo>
                <a:lnTo>
                  <a:pt x="17691" y="34328"/>
                </a:lnTo>
                <a:lnTo>
                  <a:pt x="18288" y="35001"/>
                </a:lnTo>
                <a:lnTo>
                  <a:pt x="10617" y="34607"/>
                </a:lnTo>
                <a:lnTo>
                  <a:pt x="8788" y="36436"/>
                </a:lnTo>
                <a:lnTo>
                  <a:pt x="6477" y="38747"/>
                </a:lnTo>
                <a:lnTo>
                  <a:pt x="6515" y="43434"/>
                </a:lnTo>
                <a:lnTo>
                  <a:pt x="10807" y="48158"/>
                </a:lnTo>
                <a:lnTo>
                  <a:pt x="11150" y="48158"/>
                </a:lnTo>
                <a:lnTo>
                  <a:pt x="11874" y="48425"/>
                </a:lnTo>
                <a:lnTo>
                  <a:pt x="15163" y="49110"/>
                </a:lnTo>
                <a:lnTo>
                  <a:pt x="14109" y="49110"/>
                </a:lnTo>
                <a:lnTo>
                  <a:pt x="24434" y="49809"/>
                </a:lnTo>
                <a:lnTo>
                  <a:pt x="25095" y="49809"/>
                </a:lnTo>
                <a:lnTo>
                  <a:pt x="37134" y="50444"/>
                </a:lnTo>
                <a:lnTo>
                  <a:pt x="38989" y="50444"/>
                </a:lnTo>
                <a:lnTo>
                  <a:pt x="45148" y="50838"/>
                </a:lnTo>
                <a:lnTo>
                  <a:pt x="54013" y="50838"/>
                </a:lnTo>
                <a:lnTo>
                  <a:pt x="58699" y="50444"/>
                </a:lnTo>
                <a:lnTo>
                  <a:pt x="59016" y="50444"/>
                </a:lnTo>
                <a:lnTo>
                  <a:pt x="83007" y="48158"/>
                </a:lnTo>
                <a:lnTo>
                  <a:pt x="82753" y="48158"/>
                </a:lnTo>
                <a:lnTo>
                  <a:pt x="91528" y="47434"/>
                </a:lnTo>
                <a:lnTo>
                  <a:pt x="92024" y="47434"/>
                </a:lnTo>
                <a:lnTo>
                  <a:pt x="95008" y="4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8" name="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210254" y="1867954"/>
            <a:ext cx="413502" cy="87964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5698260" y="1891952"/>
            <a:ext cx="59458" cy="38281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68872" y="18973"/>
                </a:moveTo>
                <a:lnTo>
                  <a:pt x="66687" y="15036"/>
                </a:lnTo>
                <a:lnTo>
                  <a:pt x="64211" y="9385"/>
                </a:lnTo>
                <a:lnTo>
                  <a:pt x="63398" y="7924"/>
                </a:lnTo>
                <a:lnTo>
                  <a:pt x="63284" y="7721"/>
                </a:lnTo>
                <a:lnTo>
                  <a:pt x="61125" y="5829"/>
                </a:lnTo>
                <a:lnTo>
                  <a:pt x="58839" y="3822"/>
                </a:lnTo>
                <a:lnTo>
                  <a:pt x="56781" y="3009"/>
                </a:lnTo>
                <a:lnTo>
                  <a:pt x="52209" y="1816"/>
                </a:lnTo>
                <a:lnTo>
                  <a:pt x="48958" y="901"/>
                </a:lnTo>
                <a:lnTo>
                  <a:pt x="46672" y="482"/>
                </a:lnTo>
                <a:lnTo>
                  <a:pt x="47256" y="482"/>
                </a:lnTo>
                <a:lnTo>
                  <a:pt x="42024" y="0"/>
                </a:lnTo>
                <a:lnTo>
                  <a:pt x="13639" y="0"/>
                </a:lnTo>
                <a:lnTo>
                  <a:pt x="13639" y="6070"/>
                </a:lnTo>
                <a:lnTo>
                  <a:pt x="12763" y="5829"/>
                </a:lnTo>
                <a:lnTo>
                  <a:pt x="13639" y="6070"/>
                </a:lnTo>
                <a:lnTo>
                  <a:pt x="13639" y="0"/>
                </a:lnTo>
                <a:lnTo>
                  <a:pt x="11645" y="0"/>
                </a:lnTo>
                <a:lnTo>
                  <a:pt x="7315" y="482"/>
                </a:lnTo>
                <a:lnTo>
                  <a:pt x="5054" y="1257"/>
                </a:lnTo>
                <a:lnTo>
                  <a:pt x="0" y="7924"/>
                </a:lnTo>
                <a:lnTo>
                  <a:pt x="1536" y="14173"/>
                </a:lnTo>
                <a:lnTo>
                  <a:pt x="5562" y="18554"/>
                </a:lnTo>
                <a:lnTo>
                  <a:pt x="6908" y="19291"/>
                </a:lnTo>
                <a:lnTo>
                  <a:pt x="9499" y="20027"/>
                </a:lnTo>
                <a:lnTo>
                  <a:pt x="10058" y="20027"/>
                </a:lnTo>
                <a:lnTo>
                  <a:pt x="13423" y="20967"/>
                </a:lnTo>
                <a:lnTo>
                  <a:pt x="17399" y="18719"/>
                </a:lnTo>
                <a:lnTo>
                  <a:pt x="18427" y="15036"/>
                </a:lnTo>
                <a:lnTo>
                  <a:pt x="18542" y="14630"/>
                </a:lnTo>
                <a:lnTo>
                  <a:pt x="18592" y="14465"/>
                </a:lnTo>
                <a:lnTo>
                  <a:pt x="42024" y="14465"/>
                </a:lnTo>
                <a:lnTo>
                  <a:pt x="43891" y="14630"/>
                </a:lnTo>
                <a:lnTo>
                  <a:pt x="46037" y="15036"/>
                </a:lnTo>
                <a:lnTo>
                  <a:pt x="47764" y="15532"/>
                </a:lnTo>
                <a:lnTo>
                  <a:pt x="51079" y="16408"/>
                </a:lnTo>
                <a:lnTo>
                  <a:pt x="51562" y="16598"/>
                </a:lnTo>
                <a:lnTo>
                  <a:pt x="51930" y="17246"/>
                </a:lnTo>
                <a:lnTo>
                  <a:pt x="53441" y="20726"/>
                </a:lnTo>
                <a:lnTo>
                  <a:pt x="53797" y="21488"/>
                </a:lnTo>
                <a:lnTo>
                  <a:pt x="56273" y="25946"/>
                </a:lnTo>
                <a:lnTo>
                  <a:pt x="60655" y="27203"/>
                </a:lnTo>
                <a:lnTo>
                  <a:pt x="67614" y="23355"/>
                </a:lnTo>
                <a:lnTo>
                  <a:pt x="68770" y="19291"/>
                </a:lnTo>
                <a:lnTo>
                  <a:pt x="68872" y="18973"/>
                </a:lnTo>
                <a:close/>
              </a:path>
              <a:path w="92710" h="59689">
                <a:moveTo>
                  <a:pt x="92278" y="45948"/>
                </a:moveTo>
                <a:lnTo>
                  <a:pt x="91859" y="44551"/>
                </a:lnTo>
                <a:lnTo>
                  <a:pt x="89966" y="38341"/>
                </a:lnTo>
                <a:lnTo>
                  <a:pt x="85940" y="36195"/>
                </a:lnTo>
                <a:lnTo>
                  <a:pt x="79743" y="38087"/>
                </a:lnTo>
                <a:lnTo>
                  <a:pt x="77762" y="38773"/>
                </a:lnTo>
                <a:lnTo>
                  <a:pt x="65125" y="43230"/>
                </a:lnTo>
                <a:lnTo>
                  <a:pt x="61683" y="44284"/>
                </a:lnTo>
                <a:lnTo>
                  <a:pt x="58813" y="44551"/>
                </a:lnTo>
                <a:lnTo>
                  <a:pt x="57200" y="44551"/>
                </a:lnTo>
                <a:lnTo>
                  <a:pt x="53581" y="43853"/>
                </a:lnTo>
                <a:lnTo>
                  <a:pt x="52768" y="43713"/>
                </a:lnTo>
                <a:lnTo>
                  <a:pt x="45669" y="42989"/>
                </a:lnTo>
                <a:lnTo>
                  <a:pt x="42506" y="42570"/>
                </a:lnTo>
                <a:lnTo>
                  <a:pt x="18224" y="38773"/>
                </a:lnTo>
                <a:lnTo>
                  <a:pt x="17703" y="38773"/>
                </a:lnTo>
                <a:lnTo>
                  <a:pt x="14122" y="41402"/>
                </a:lnTo>
                <a:lnTo>
                  <a:pt x="12915" y="49263"/>
                </a:lnTo>
                <a:lnTo>
                  <a:pt x="15621" y="52933"/>
                </a:lnTo>
                <a:lnTo>
                  <a:pt x="40449" y="56819"/>
                </a:lnTo>
                <a:lnTo>
                  <a:pt x="44005" y="57289"/>
                </a:lnTo>
                <a:lnTo>
                  <a:pt x="50749" y="57975"/>
                </a:lnTo>
                <a:lnTo>
                  <a:pt x="55702" y="58928"/>
                </a:lnTo>
                <a:lnTo>
                  <a:pt x="57632" y="59131"/>
                </a:lnTo>
                <a:lnTo>
                  <a:pt x="64744" y="58445"/>
                </a:lnTo>
                <a:lnTo>
                  <a:pt x="68541" y="57289"/>
                </a:lnTo>
                <a:lnTo>
                  <a:pt x="82346" y="52412"/>
                </a:lnTo>
                <a:lnTo>
                  <a:pt x="84213" y="51777"/>
                </a:lnTo>
                <a:lnTo>
                  <a:pt x="90144" y="49974"/>
                </a:lnTo>
                <a:lnTo>
                  <a:pt x="92278" y="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0" name="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29302" y="1864592"/>
            <a:ext cx="153968" cy="83261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5262124" y="2080849"/>
            <a:ext cx="61494" cy="20769"/>
          </a:xfrm>
          <a:custGeom>
            <a:avLst/>
            <a:gdLst/>
            <a:ahLst/>
            <a:cxnLst/>
            <a:rect l="l" t="t" r="r" b="b"/>
            <a:pathLst>
              <a:path w="95885" h="32385">
                <a:moveTo>
                  <a:pt x="10940" y="17456"/>
                </a:moveTo>
                <a:lnTo>
                  <a:pt x="282" y="17456"/>
                </a:lnTo>
                <a:lnTo>
                  <a:pt x="314" y="23247"/>
                </a:lnTo>
                <a:lnTo>
                  <a:pt x="548" y="24203"/>
                </a:lnTo>
                <a:lnTo>
                  <a:pt x="1441" y="27310"/>
                </a:lnTo>
                <a:lnTo>
                  <a:pt x="2643" y="29321"/>
                </a:lnTo>
                <a:lnTo>
                  <a:pt x="7163" y="31824"/>
                </a:lnTo>
                <a:lnTo>
                  <a:pt x="8257" y="31824"/>
                </a:lnTo>
                <a:lnTo>
                  <a:pt x="10208" y="31554"/>
                </a:lnTo>
                <a:lnTo>
                  <a:pt x="13831" y="31554"/>
                </a:lnTo>
                <a:lnTo>
                  <a:pt x="17054" y="28331"/>
                </a:lnTo>
                <a:lnTo>
                  <a:pt x="17054" y="25599"/>
                </a:lnTo>
                <a:lnTo>
                  <a:pt x="11971" y="25599"/>
                </a:lnTo>
                <a:lnTo>
                  <a:pt x="15063" y="21944"/>
                </a:lnTo>
                <a:lnTo>
                  <a:pt x="14881" y="21944"/>
                </a:lnTo>
                <a:lnTo>
                  <a:pt x="14518" y="20679"/>
                </a:lnTo>
                <a:lnTo>
                  <a:pt x="14431" y="20378"/>
                </a:lnTo>
                <a:lnTo>
                  <a:pt x="14326" y="20011"/>
                </a:lnTo>
                <a:lnTo>
                  <a:pt x="13758" y="19060"/>
                </a:lnTo>
                <a:lnTo>
                  <a:pt x="12373" y="18248"/>
                </a:lnTo>
                <a:lnTo>
                  <a:pt x="10940" y="17456"/>
                </a:lnTo>
                <a:close/>
              </a:path>
              <a:path w="95885" h="32385">
                <a:moveTo>
                  <a:pt x="14132" y="17456"/>
                </a:moveTo>
                <a:lnTo>
                  <a:pt x="10940" y="17456"/>
                </a:lnTo>
                <a:lnTo>
                  <a:pt x="12373" y="18248"/>
                </a:lnTo>
                <a:lnTo>
                  <a:pt x="13758" y="19060"/>
                </a:lnTo>
                <a:lnTo>
                  <a:pt x="14326" y="20011"/>
                </a:lnTo>
                <a:lnTo>
                  <a:pt x="14881" y="21944"/>
                </a:lnTo>
                <a:lnTo>
                  <a:pt x="15063" y="21944"/>
                </a:lnTo>
                <a:lnTo>
                  <a:pt x="11971" y="25599"/>
                </a:lnTo>
                <a:lnTo>
                  <a:pt x="17054" y="25599"/>
                </a:lnTo>
                <a:lnTo>
                  <a:pt x="17054" y="20378"/>
                </a:lnTo>
                <a:lnTo>
                  <a:pt x="14132" y="17456"/>
                </a:lnTo>
                <a:close/>
              </a:path>
              <a:path w="95885" h="32385">
                <a:moveTo>
                  <a:pt x="69297" y="7854"/>
                </a:moveTo>
                <a:lnTo>
                  <a:pt x="67436" y="7854"/>
                </a:lnTo>
                <a:lnTo>
                  <a:pt x="68350" y="11990"/>
                </a:lnTo>
                <a:lnTo>
                  <a:pt x="68384" y="12141"/>
                </a:lnTo>
                <a:lnTo>
                  <a:pt x="72702" y="14894"/>
                </a:lnTo>
                <a:lnTo>
                  <a:pt x="77660" y="17456"/>
                </a:lnTo>
                <a:lnTo>
                  <a:pt x="14132" y="17456"/>
                </a:lnTo>
                <a:lnTo>
                  <a:pt x="17054" y="20378"/>
                </a:lnTo>
                <a:lnTo>
                  <a:pt x="17054" y="25599"/>
                </a:lnTo>
                <a:lnTo>
                  <a:pt x="9511" y="25599"/>
                </a:lnTo>
                <a:lnTo>
                  <a:pt x="21395" y="24845"/>
                </a:lnTo>
                <a:lnTo>
                  <a:pt x="19986" y="24845"/>
                </a:lnTo>
                <a:lnTo>
                  <a:pt x="30675" y="24203"/>
                </a:lnTo>
                <a:lnTo>
                  <a:pt x="4205" y="24203"/>
                </a:lnTo>
                <a:lnTo>
                  <a:pt x="95567" y="23247"/>
                </a:lnTo>
                <a:lnTo>
                  <a:pt x="62312" y="23247"/>
                </a:lnTo>
                <a:lnTo>
                  <a:pt x="67742" y="22500"/>
                </a:lnTo>
                <a:lnTo>
                  <a:pt x="67541" y="22500"/>
                </a:lnTo>
                <a:lnTo>
                  <a:pt x="73110" y="21944"/>
                </a:lnTo>
                <a:lnTo>
                  <a:pt x="75615" y="21944"/>
                </a:lnTo>
                <a:lnTo>
                  <a:pt x="82414" y="21443"/>
                </a:lnTo>
                <a:lnTo>
                  <a:pt x="85933" y="20679"/>
                </a:lnTo>
                <a:lnTo>
                  <a:pt x="79896" y="20679"/>
                </a:lnTo>
                <a:lnTo>
                  <a:pt x="76673" y="17456"/>
                </a:lnTo>
                <a:lnTo>
                  <a:pt x="76673" y="15991"/>
                </a:lnTo>
                <a:lnTo>
                  <a:pt x="76230" y="15273"/>
                </a:lnTo>
                <a:lnTo>
                  <a:pt x="76437" y="14127"/>
                </a:lnTo>
                <a:lnTo>
                  <a:pt x="76551" y="13500"/>
                </a:lnTo>
                <a:lnTo>
                  <a:pt x="76673" y="9503"/>
                </a:lnTo>
                <a:lnTo>
                  <a:pt x="78077" y="8098"/>
                </a:lnTo>
                <a:lnTo>
                  <a:pt x="66814" y="8098"/>
                </a:lnTo>
                <a:lnTo>
                  <a:pt x="69297" y="7854"/>
                </a:lnTo>
                <a:close/>
              </a:path>
              <a:path w="95885" h="32385">
                <a:moveTo>
                  <a:pt x="76673" y="15991"/>
                </a:moveTo>
                <a:lnTo>
                  <a:pt x="76673" y="17456"/>
                </a:lnTo>
                <a:lnTo>
                  <a:pt x="79896" y="20679"/>
                </a:lnTo>
                <a:lnTo>
                  <a:pt x="85466" y="20679"/>
                </a:lnTo>
                <a:lnTo>
                  <a:pt x="86238" y="20528"/>
                </a:lnTo>
                <a:lnTo>
                  <a:pt x="88944" y="19060"/>
                </a:lnTo>
                <a:lnTo>
                  <a:pt x="89680" y="18248"/>
                </a:lnTo>
                <a:lnTo>
                  <a:pt x="78787" y="18248"/>
                </a:lnTo>
                <a:lnTo>
                  <a:pt x="77500" y="17456"/>
                </a:lnTo>
                <a:lnTo>
                  <a:pt x="76673" y="15991"/>
                </a:lnTo>
                <a:close/>
              </a:path>
              <a:path w="95885" h="32385">
                <a:moveTo>
                  <a:pt x="91072" y="14127"/>
                </a:moveTo>
                <a:lnTo>
                  <a:pt x="85466" y="20679"/>
                </a:lnTo>
                <a:lnTo>
                  <a:pt x="87849" y="20679"/>
                </a:lnTo>
                <a:lnTo>
                  <a:pt x="91072" y="17456"/>
                </a:lnTo>
                <a:lnTo>
                  <a:pt x="91072" y="14127"/>
                </a:lnTo>
                <a:close/>
              </a:path>
              <a:path w="95885" h="32385">
                <a:moveTo>
                  <a:pt x="87946" y="7174"/>
                </a:moveTo>
                <a:lnTo>
                  <a:pt x="80656" y="7174"/>
                </a:lnTo>
                <a:lnTo>
                  <a:pt x="78599" y="8290"/>
                </a:lnTo>
                <a:lnTo>
                  <a:pt x="77221" y="9809"/>
                </a:lnTo>
                <a:lnTo>
                  <a:pt x="76992" y="11070"/>
                </a:lnTo>
                <a:lnTo>
                  <a:pt x="76937" y="11377"/>
                </a:lnTo>
                <a:lnTo>
                  <a:pt x="76826" y="11990"/>
                </a:lnTo>
                <a:lnTo>
                  <a:pt x="76673" y="12141"/>
                </a:lnTo>
                <a:lnTo>
                  <a:pt x="76673" y="15991"/>
                </a:lnTo>
                <a:lnTo>
                  <a:pt x="77500" y="17456"/>
                </a:lnTo>
                <a:lnTo>
                  <a:pt x="78787" y="18248"/>
                </a:lnTo>
                <a:lnTo>
                  <a:pt x="78642" y="18248"/>
                </a:lnTo>
                <a:lnTo>
                  <a:pt x="77851" y="17456"/>
                </a:lnTo>
                <a:lnTo>
                  <a:pt x="90468" y="17456"/>
                </a:lnTo>
                <a:lnTo>
                  <a:pt x="91072" y="14127"/>
                </a:lnTo>
                <a:lnTo>
                  <a:pt x="91100" y="11070"/>
                </a:lnTo>
                <a:lnTo>
                  <a:pt x="91382" y="11070"/>
                </a:lnTo>
                <a:lnTo>
                  <a:pt x="90415" y="9503"/>
                </a:lnTo>
                <a:lnTo>
                  <a:pt x="89728" y="8823"/>
                </a:lnTo>
                <a:lnTo>
                  <a:pt x="87946" y="7174"/>
                </a:lnTo>
                <a:close/>
              </a:path>
              <a:path w="95885" h="32385">
                <a:moveTo>
                  <a:pt x="90399" y="17456"/>
                </a:moveTo>
                <a:lnTo>
                  <a:pt x="77851" y="17456"/>
                </a:lnTo>
                <a:lnTo>
                  <a:pt x="78700" y="18248"/>
                </a:lnTo>
                <a:lnTo>
                  <a:pt x="89680" y="18248"/>
                </a:lnTo>
                <a:lnTo>
                  <a:pt x="90399" y="17456"/>
                </a:lnTo>
                <a:close/>
              </a:path>
              <a:path w="95885" h="32385">
                <a:moveTo>
                  <a:pt x="79001" y="7174"/>
                </a:moveTo>
                <a:lnTo>
                  <a:pt x="77190" y="7430"/>
                </a:lnTo>
                <a:lnTo>
                  <a:pt x="76533" y="7430"/>
                </a:lnTo>
                <a:lnTo>
                  <a:pt x="69091" y="7854"/>
                </a:lnTo>
                <a:lnTo>
                  <a:pt x="69297" y="7854"/>
                </a:lnTo>
                <a:lnTo>
                  <a:pt x="66824" y="8098"/>
                </a:lnTo>
                <a:lnTo>
                  <a:pt x="61620" y="8823"/>
                </a:lnTo>
                <a:lnTo>
                  <a:pt x="65125" y="8823"/>
                </a:lnTo>
                <a:lnTo>
                  <a:pt x="48043" y="9503"/>
                </a:lnTo>
                <a:lnTo>
                  <a:pt x="37133" y="9503"/>
                </a:lnTo>
                <a:lnTo>
                  <a:pt x="30947" y="9809"/>
                </a:lnTo>
                <a:lnTo>
                  <a:pt x="27496" y="9809"/>
                </a:lnTo>
                <a:lnTo>
                  <a:pt x="10733" y="11070"/>
                </a:lnTo>
                <a:lnTo>
                  <a:pt x="11228" y="11070"/>
                </a:lnTo>
                <a:lnTo>
                  <a:pt x="9875" y="11215"/>
                </a:lnTo>
                <a:lnTo>
                  <a:pt x="5941" y="11990"/>
                </a:lnTo>
                <a:lnTo>
                  <a:pt x="3911" y="12831"/>
                </a:lnTo>
                <a:lnTo>
                  <a:pt x="0" y="17456"/>
                </a:lnTo>
                <a:lnTo>
                  <a:pt x="77660" y="17456"/>
                </a:lnTo>
                <a:lnTo>
                  <a:pt x="72702" y="14894"/>
                </a:lnTo>
                <a:lnTo>
                  <a:pt x="68384" y="12141"/>
                </a:lnTo>
                <a:lnTo>
                  <a:pt x="67650" y="8823"/>
                </a:lnTo>
                <a:lnTo>
                  <a:pt x="67532" y="8290"/>
                </a:lnTo>
                <a:lnTo>
                  <a:pt x="67490" y="8098"/>
                </a:lnTo>
                <a:lnTo>
                  <a:pt x="78077" y="8098"/>
                </a:lnTo>
                <a:lnTo>
                  <a:pt x="79001" y="7174"/>
                </a:lnTo>
                <a:close/>
              </a:path>
              <a:path w="95885" h="32385">
                <a:moveTo>
                  <a:pt x="76673" y="13500"/>
                </a:moveTo>
                <a:lnTo>
                  <a:pt x="76437" y="14127"/>
                </a:lnTo>
                <a:lnTo>
                  <a:pt x="76298" y="14894"/>
                </a:lnTo>
                <a:lnTo>
                  <a:pt x="76230" y="15273"/>
                </a:lnTo>
                <a:lnTo>
                  <a:pt x="76673" y="15991"/>
                </a:lnTo>
                <a:lnTo>
                  <a:pt x="76673" y="13500"/>
                </a:lnTo>
                <a:close/>
              </a:path>
              <a:path w="95885" h="32385">
                <a:moveTo>
                  <a:pt x="91382" y="11070"/>
                </a:moveTo>
                <a:lnTo>
                  <a:pt x="91100" y="11070"/>
                </a:lnTo>
                <a:lnTo>
                  <a:pt x="91078" y="13500"/>
                </a:lnTo>
                <a:lnTo>
                  <a:pt x="91307" y="12831"/>
                </a:lnTo>
                <a:lnTo>
                  <a:pt x="91382" y="11070"/>
                </a:lnTo>
                <a:close/>
              </a:path>
              <a:path w="95885" h="32385">
                <a:moveTo>
                  <a:pt x="86713" y="6278"/>
                </a:moveTo>
                <a:lnTo>
                  <a:pt x="79896" y="6278"/>
                </a:lnTo>
                <a:lnTo>
                  <a:pt x="76673" y="9503"/>
                </a:lnTo>
                <a:lnTo>
                  <a:pt x="76673" y="12141"/>
                </a:lnTo>
                <a:lnTo>
                  <a:pt x="76826" y="11990"/>
                </a:lnTo>
                <a:lnTo>
                  <a:pt x="77221" y="9809"/>
                </a:lnTo>
                <a:lnTo>
                  <a:pt x="78599" y="8290"/>
                </a:lnTo>
                <a:lnTo>
                  <a:pt x="80656" y="7174"/>
                </a:lnTo>
                <a:lnTo>
                  <a:pt x="87991" y="7174"/>
                </a:lnTo>
                <a:lnTo>
                  <a:pt x="87107" y="6530"/>
                </a:lnTo>
                <a:lnTo>
                  <a:pt x="86713" y="6278"/>
                </a:lnTo>
                <a:close/>
              </a:path>
              <a:path w="95885" h="32385">
                <a:moveTo>
                  <a:pt x="87849" y="6278"/>
                </a:moveTo>
                <a:lnTo>
                  <a:pt x="86713" y="6278"/>
                </a:lnTo>
                <a:lnTo>
                  <a:pt x="87107" y="6530"/>
                </a:lnTo>
                <a:lnTo>
                  <a:pt x="87946" y="7174"/>
                </a:lnTo>
                <a:lnTo>
                  <a:pt x="89728" y="8823"/>
                </a:lnTo>
                <a:lnTo>
                  <a:pt x="90415" y="9503"/>
                </a:lnTo>
                <a:lnTo>
                  <a:pt x="91382" y="11070"/>
                </a:lnTo>
                <a:lnTo>
                  <a:pt x="91117" y="11070"/>
                </a:lnTo>
                <a:lnTo>
                  <a:pt x="91072" y="9503"/>
                </a:lnTo>
                <a:lnTo>
                  <a:pt x="87849" y="6278"/>
                </a:lnTo>
                <a:close/>
              </a:path>
              <a:path w="95885" h="32385">
                <a:moveTo>
                  <a:pt x="76127" y="0"/>
                </a:moveTo>
                <a:lnTo>
                  <a:pt x="71675" y="984"/>
                </a:lnTo>
                <a:lnTo>
                  <a:pt x="67294" y="7854"/>
                </a:lnTo>
                <a:lnTo>
                  <a:pt x="69091" y="7854"/>
                </a:lnTo>
                <a:lnTo>
                  <a:pt x="76533" y="7430"/>
                </a:lnTo>
                <a:lnTo>
                  <a:pt x="77190" y="7430"/>
                </a:lnTo>
                <a:lnTo>
                  <a:pt x="79001" y="7174"/>
                </a:lnTo>
                <a:lnTo>
                  <a:pt x="79896" y="6278"/>
                </a:lnTo>
                <a:lnTo>
                  <a:pt x="86713" y="6278"/>
                </a:lnTo>
                <a:lnTo>
                  <a:pt x="85325" y="5393"/>
                </a:lnTo>
                <a:lnTo>
                  <a:pt x="80045" y="2498"/>
                </a:lnTo>
                <a:lnTo>
                  <a:pt x="76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2" name="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371170" y="2041246"/>
            <a:ext cx="48987" cy="8241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71844" y="2043307"/>
            <a:ext cx="66054" cy="6996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92872" y="2064176"/>
            <a:ext cx="52752" cy="4509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580168" y="1681142"/>
            <a:ext cx="74576" cy="802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371448" y="2398345"/>
            <a:ext cx="149872" cy="7994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666841" y="2392482"/>
            <a:ext cx="627281" cy="13849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442288" y="2399161"/>
            <a:ext cx="133076" cy="12135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57597" y="2377797"/>
            <a:ext cx="91726" cy="12666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58043" y="2387423"/>
            <a:ext cx="284078" cy="9758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347568" y="2389254"/>
            <a:ext cx="90512" cy="10887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618111" y="2400024"/>
            <a:ext cx="104146" cy="8528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852569" y="2420530"/>
            <a:ext cx="73196" cy="4604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050815" y="2379526"/>
            <a:ext cx="333744" cy="14890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521275" y="2382350"/>
            <a:ext cx="259925" cy="10435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437577" y="2707494"/>
            <a:ext cx="317571" cy="10804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77689" y="2723957"/>
            <a:ext cx="497475" cy="104292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5442511" y="2753193"/>
            <a:ext cx="25249" cy="48055"/>
          </a:xfrm>
          <a:custGeom>
            <a:avLst/>
            <a:gdLst/>
            <a:ahLst/>
            <a:cxnLst/>
            <a:rect l="l" t="t" r="r" b="b"/>
            <a:pathLst>
              <a:path w="39369" h="74929">
                <a:moveTo>
                  <a:pt x="31623" y="25844"/>
                </a:moveTo>
                <a:lnTo>
                  <a:pt x="31572" y="25146"/>
                </a:lnTo>
                <a:lnTo>
                  <a:pt x="31445" y="23495"/>
                </a:lnTo>
                <a:lnTo>
                  <a:pt x="31038" y="21170"/>
                </a:lnTo>
                <a:lnTo>
                  <a:pt x="30962" y="20789"/>
                </a:lnTo>
                <a:lnTo>
                  <a:pt x="30899" y="25146"/>
                </a:lnTo>
                <a:lnTo>
                  <a:pt x="30924" y="20624"/>
                </a:lnTo>
                <a:lnTo>
                  <a:pt x="30975" y="17856"/>
                </a:lnTo>
                <a:lnTo>
                  <a:pt x="30530" y="15468"/>
                </a:lnTo>
                <a:lnTo>
                  <a:pt x="30492" y="15227"/>
                </a:lnTo>
                <a:lnTo>
                  <a:pt x="29883" y="13487"/>
                </a:lnTo>
                <a:lnTo>
                  <a:pt x="29464" y="12471"/>
                </a:lnTo>
                <a:lnTo>
                  <a:pt x="29464" y="14338"/>
                </a:lnTo>
                <a:lnTo>
                  <a:pt x="29273" y="13627"/>
                </a:lnTo>
                <a:lnTo>
                  <a:pt x="29451" y="14249"/>
                </a:lnTo>
                <a:lnTo>
                  <a:pt x="29464" y="12471"/>
                </a:lnTo>
                <a:lnTo>
                  <a:pt x="28054" y="9017"/>
                </a:lnTo>
                <a:lnTo>
                  <a:pt x="28130" y="9613"/>
                </a:lnTo>
                <a:lnTo>
                  <a:pt x="28321" y="10274"/>
                </a:lnTo>
                <a:lnTo>
                  <a:pt x="27940" y="9017"/>
                </a:lnTo>
                <a:lnTo>
                  <a:pt x="27889" y="8826"/>
                </a:lnTo>
                <a:lnTo>
                  <a:pt x="27774" y="8445"/>
                </a:lnTo>
                <a:lnTo>
                  <a:pt x="27686" y="8153"/>
                </a:lnTo>
                <a:lnTo>
                  <a:pt x="27279" y="7200"/>
                </a:lnTo>
                <a:lnTo>
                  <a:pt x="27279" y="6832"/>
                </a:lnTo>
                <a:lnTo>
                  <a:pt x="27127" y="6388"/>
                </a:lnTo>
                <a:lnTo>
                  <a:pt x="27063" y="6184"/>
                </a:lnTo>
                <a:lnTo>
                  <a:pt x="26936" y="6388"/>
                </a:lnTo>
                <a:lnTo>
                  <a:pt x="26873" y="11252"/>
                </a:lnTo>
                <a:lnTo>
                  <a:pt x="26873" y="6184"/>
                </a:lnTo>
                <a:lnTo>
                  <a:pt x="26873" y="5651"/>
                </a:lnTo>
                <a:lnTo>
                  <a:pt x="26720" y="5245"/>
                </a:lnTo>
                <a:lnTo>
                  <a:pt x="26720" y="5842"/>
                </a:lnTo>
                <a:lnTo>
                  <a:pt x="26695" y="9017"/>
                </a:lnTo>
                <a:lnTo>
                  <a:pt x="26657" y="5651"/>
                </a:lnTo>
                <a:lnTo>
                  <a:pt x="26720" y="5842"/>
                </a:lnTo>
                <a:lnTo>
                  <a:pt x="26720" y="5245"/>
                </a:lnTo>
                <a:lnTo>
                  <a:pt x="26606" y="4940"/>
                </a:lnTo>
                <a:lnTo>
                  <a:pt x="26720" y="5194"/>
                </a:lnTo>
                <a:lnTo>
                  <a:pt x="26873" y="5651"/>
                </a:lnTo>
                <a:lnTo>
                  <a:pt x="26936" y="3225"/>
                </a:lnTo>
                <a:lnTo>
                  <a:pt x="26365" y="2654"/>
                </a:lnTo>
                <a:lnTo>
                  <a:pt x="23723" y="0"/>
                </a:lnTo>
                <a:lnTo>
                  <a:pt x="18707" y="0"/>
                </a:lnTo>
                <a:lnTo>
                  <a:pt x="18516" y="0"/>
                </a:lnTo>
                <a:lnTo>
                  <a:pt x="16179" y="0"/>
                </a:lnTo>
                <a:lnTo>
                  <a:pt x="16179" y="18072"/>
                </a:lnTo>
                <a:lnTo>
                  <a:pt x="15570" y="16510"/>
                </a:lnTo>
                <a:lnTo>
                  <a:pt x="16116" y="17856"/>
                </a:lnTo>
                <a:lnTo>
                  <a:pt x="16179" y="18072"/>
                </a:lnTo>
                <a:lnTo>
                  <a:pt x="16179" y="0"/>
                </a:lnTo>
                <a:lnTo>
                  <a:pt x="15760" y="0"/>
                </a:lnTo>
                <a:lnTo>
                  <a:pt x="13639" y="2133"/>
                </a:lnTo>
                <a:lnTo>
                  <a:pt x="13639" y="11518"/>
                </a:lnTo>
                <a:lnTo>
                  <a:pt x="13423" y="10858"/>
                </a:lnTo>
                <a:lnTo>
                  <a:pt x="13423" y="11430"/>
                </a:lnTo>
                <a:lnTo>
                  <a:pt x="13004" y="11252"/>
                </a:lnTo>
                <a:lnTo>
                  <a:pt x="13347" y="11252"/>
                </a:lnTo>
                <a:lnTo>
                  <a:pt x="13423" y="11430"/>
                </a:lnTo>
                <a:lnTo>
                  <a:pt x="13423" y="10858"/>
                </a:lnTo>
                <a:lnTo>
                  <a:pt x="13347" y="10617"/>
                </a:lnTo>
                <a:lnTo>
                  <a:pt x="13576" y="11252"/>
                </a:lnTo>
                <a:lnTo>
                  <a:pt x="13639" y="11518"/>
                </a:lnTo>
                <a:lnTo>
                  <a:pt x="13639" y="2133"/>
                </a:lnTo>
                <a:lnTo>
                  <a:pt x="13258" y="2514"/>
                </a:lnTo>
                <a:lnTo>
                  <a:pt x="13258" y="10325"/>
                </a:lnTo>
                <a:lnTo>
                  <a:pt x="13258" y="2514"/>
                </a:lnTo>
                <a:lnTo>
                  <a:pt x="12547" y="3225"/>
                </a:lnTo>
                <a:lnTo>
                  <a:pt x="12547" y="5829"/>
                </a:lnTo>
                <a:lnTo>
                  <a:pt x="12687" y="5651"/>
                </a:lnTo>
                <a:lnTo>
                  <a:pt x="12661" y="9017"/>
                </a:lnTo>
                <a:lnTo>
                  <a:pt x="12611" y="11252"/>
                </a:lnTo>
                <a:lnTo>
                  <a:pt x="13614" y="12255"/>
                </a:lnTo>
                <a:lnTo>
                  <a:pt x="13500" y="11595"/>
                </a:lnTo>
                <a:lnTo>
                  <a:pt x="13563" y="11760"/>
                </a:lnTo>
                <a:lnTo>
                  <a:pt x="13779" y="12255"/>
                </a:lnTo>
                <a:lnTo>
                  <a:pt x="13677" y="11595"/>
                </a:lnTo>
                <a:lnTo>
                  <a:pt x="13881" y="12255"/>
                </a:lnTo>
                <a:lnTo>
                  <a:pt x="13995" y="12636"/>
                </a:lnTo>
                <a:lnTo>
                  <a:pt x="14147" y="13131"/>
                </a:lnTo>
                <a:lnTo>
                  <a:pt x="14300" y="13512"/>
                </a:lnTo>
                <a:lnTo>
                  <a:pt x="14478" y="14249"/>
                </a:lnTo>
                <a:lnTo>
                  <a:pt x="16802" y="23495"/>
                </a:lnTo>
                <a:lnTo>
                  <a:pt x="16548" y="22326"/>
                </a:lnTo>
                <a:lnTo>
                  <a:pt x="16497" y="25146"/>
                </a:lnTo>
                <a:lnTo>
                  <a:pt x="17183" y="25844"/>
                </a:lnTo>
                <a:lnTo>
                  <a:pt x="30200" y="25844"/>
                </a:lnTo>
                <a:lnTo>
                  <a:pt x="31623" y="25844"/>
                </a:lnTo>
                <a:close/>
              </a:path>
              <a:path w="39369" h="74929">
                <a:moveTo>
                  <a:pt x="39370" y="61722"/>
                </a:moveTo>
                <a:lnTo>
                  <a:pt x="39281" y="60172"/>
                </a:lnTo>
                <a:lnTo>
                  <a:pt x="38925" y="53784"/>
                </a:lnTo>
                <a:lnTo>
                  <a:pt x="35966" y="51142"/>
                </a:lnTo>
                <a:lnTo>
                  <a:pt x="35521" y="50736"/>
                </a:lnTo>
                <a:lnTo>
                  <a:pt x="29197" y="51104"/>
                </a:lnTo>
                <a:lnTo>
                  <a:pt x="27800" y="51054"/>
                </a:lnTo>
                <a:lnTo>
                  <a:pt x="27990" y="51054"/>
                </a:lnTo>
                <a:lnTo>
                  <a:pt x="31280" y="47904"/>
                </a:lnTo>
                <a:lnTo>
                  <a:pt x="31407" y="42519"/>
                </a:lnTo>
                <a:lnTo>
                  <a:pt x="31877" y="32740"/>
                </a:lnTo>
                <a:lnTo>
                  <a:pt x="31927" y="30200"/>
                </a:lnTo>
                <a:lnTo>
                  <a:pt x="31800" y="28371"/>
                </a:lnTo>
                <a:lnTo>
                  <a:pt x="27673" y="28371"/>
                </a:lnTo>
                <a:lnTo>
                  <a:pt x="19723" y="28371"/>
                </a:lnTo>
                <a:lnTo>
                  <a:pt x="17360" y="28371"/>
                </a:lnTo>
                <a:lnTo>
                  <a:pt x="17449" y="32740"/>
                </a:lnTo>
                <a:lnTo>
                  <a:pt x="17068" y="40767"/>
                </a:lnTo>
                <a:lnTo>
                  <a:pt x="17005" y="42519"/>
                </a:lnTo>
                <a:lnTo>
                  <a:pt x="16891" y="47574"/>
                </a:lnTo>
                <a:lnTo>
                  <a:pt x="19964" y="50812"/>
                </a:lnTo>
                <a:lnTo>
                  <a:pt x="17741" y="50736"/>
                </a:lnTo>
                <a:lnTo>
                  <a:pt x="15189" y="50736"/>
                </a:lnTo>
                <a:lnTo>
                  <a:pt x="15189" y="60883"/>
                </a:lnTo>
                <a:lnTo>
                  <a:pt x="15113" y="62014"/>
                </a:lnTo>
                <a:lnTo>
                  <a:pt x="15087" y="60883"/>
                </a:lnTo>
                <a:lnTo>
                  <a:pt x="15036" y="60731"/>
                </a:lnTo>
                <a:lnTo>
                  <a:pt x="14922" y="60363"/>
                </a:lnTo>
                <a:lnTo>
                  <a:pt x="15113" y="60756"/>
                </a:lnTo>
                <a:lnTo>
                  <a:pt x="15189" y="60883"/>
                </a:lnTo>
                <a:lnTo>
                  <a:pt x="15189" y="50736"/>
                </a:lnTo>
                <a:lnTo>
                  <a:pt x="14897" y="50736"/>
                </a:lnTo>
                <a:lnTo>
                  <a:pt x="12890" y="50863"/>
                </a:lnTo>
                <a:lnTo>
                  <a:pt x="12890" y="64973"/>
                </a:lnTo>
                <a:lnTo>
                  <a:pt x="12344" y="64985"/>
                </a:lnTo>
                <a:lnTo>
                  <a:pt x="12344" y="65265"/>
                </a:lnTo>
                <a:lnTo>
                  <a:pt x="11912" y="65481"/>
                </a:lnTo>
                <a:lnTo>
                  <a:pt x="9283" y="65481"/>
                </a:lnTo>
                <a:lnTo>
                  <a:pt x="1701" y="65481"/>
                </a:lnTo>
                <a:lnTo>
                  <a:pt x="12344" y="65265"/>
                </a:lnTo>
                <a:lnTo>
                  <a:pt x="12344" y="64985"/>
                </a:lnTo>
                <a:lnTo>
                  <a:pt x="12153" y="64973"/>
                </a:lnTo>
                <a:lnTo>
                  <a:pt x="12890" y="64973"/>
                </a:lnTo>
                <a:lnTo>
                  <a:pt x="12890" y="50863"/>
                </a:lnTo>
                <a:lnTo>
                  <a:pt x="7797" y="51142"/>
                </a:lnTo>
                <a:lnTo>
                  <a:pt x="4673" y="51930"/>
                </a:lnTo>
                <a:lnTo>
                  <a:pt x="0" y="58178"/>
                </a:lnTo>
                <a:lnTo>
                  <a:pt x="76" y="61302"/>
                </a:lnTo>
                <a:lnTo>
                  <a:pt x="11201" y="74650"/>
                </a:lnTo>
                <a:lnTo>
                  <a:pt x="12293" y="74650"/>
                </a:lnTo>
                <a:lnTo>
                  <a:pt x="13614" y="74472"/>
                </a:lnTo>
                <a:lnTo>
                  <a:pt x="17246" y="74472"/>
                </a:lnTo>
                <a:lnTo>
                  <a:pt x="20472" y="71247"/>
                </a:lnTo>
                <a:lnTo>
                  <a:pt x="20472" y="65481"/>
                </a:lnTo>
                <a:lnTo>
                  <a:pt x="28549" y="65481"/>
                </a:lnTo>
                <a:lnTo>
                  <a:pt x="20472" y="65239"/>
                </a:lnTo>
                <a:lnTo>
                  <a:pt x="17665" y="65151"/>
                </a:lnTo>
                <a:lnTo>
                  <a:pt x="20472" y="65087"/>
                </a:lnTo>
                <a:lnTo>
                  <a:pt x="25768" y="64973"/>
                </a:lnTo>
                <a:lnTo>
                  <a:pt x="36461" y="64973"/>
                </a:lnTo>
                <a:lnTo>
                  <a:pt x="39370" y="61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9" name="object 69"/>
          <p:cNvSpPr/>
          <p:nvPr/>
        </p:nvSpPr>
        <p:spPr>
          <a:xfrm>
            <a:off x="5498220" y="2770921"/>
            <a:ext cx="39910" cy="15068"/>
          </a:xfrm>
          <a:custGeom>
            <a:avLst/>
            <a:gdLst/>
            <a:ahLst/>
            <a:cxnLst/>
            <a:rect l="l" t="t" r="r" b="b"/>
            <a:pathLst>
              <a:path w="62230" h="23495">
                <a:moveTo>
                  <a:pt x="17889" y="0"/>
                </a:moveTo>
                <a:lnTo>
                  <a:pt x="2059" y="11132"/>
                </a:lnTo>
                <a:lnTo>
                  <a:pt x="0" y="14533"/>
                </a:lnTo>
                <a:lnTo>
                  <a:pt x="1087" y="18961"/>
                </a:lnTo>
                <a:lnTo>
                  <a:pt x="7889" y="23080"/>
                </a:lnTo>
                <a:lnTo>
                  <a:pt x="12316" y="21993"/>
                </a:lnTo>
                <a:lnTo>
                  <a:pt x="14376" y="18592"/>
                </a:lnTo>
                <a:lnTo>
                  <a:pt x="16036" y="15510"/>
                </a:lnTo>
                <a:lnTo>
                  <a:pt x="16777" y="14871"/>
                </a:lnTo>
                <a:lnTo>
                  <a:pt x="18020" y="14490"/>
                </a:lnTo>
                <a:lnTo>
                  <a:pt x="29777" y="14662"/>
                </a:lnTo>
                <a:lnTo>
                  <a:pt x="57852" y="16606"/>
                </a:lnTo>
                <a:lnTo>
                  <a:pt x="61269" y="13588"/>
                </a:lnTo>
                <a:lnTo>
                  <a:pt x="61762" y="5651"/>
                </a:lnTo>
                <a:lnTo>
                  <a:pt x="58745" y="2233"/>
                </a:lnTo>
                <a:lnTo>
                  <a:pt x="30373" y="267"/>
                </a:lnTo>
                <a:lnTo>
                  <a:pt x="17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0" name="object 7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606450" y="2711663"/>
            <a:ext cx="52567" cy="91302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5897215" y="2805391"/>
            <a:ext cx="28100" cy="35838"/>
          </a:xfrm>
          <a:custGeom>
            <a:avLst/>
            <a:gdLst/>
            <a:ahLst/>
            <a:cxnLst/>
            <a:rect l="l" t="t" r="r" b="b"/>
            <a:pathLst>
              <a:path w="43814" h="55879">
                <a:moveTo>
                  <a:pt x="40613" y="7070"/>
                </a:moveTo>
                <a:lnTo>
                  <a:pt x="32371" y="7070"/>
                </a:lnTo>
                <a:lnTo>
                  <a:pt x="32746" y="7696"/>
                </a:lnTo>
                <a:lnTo>
                  <a:pt x="34545" y="10387"/>
                </a:lnTo>
                <a:lnTo>
                  <a:pt x="36663" y="13915"/>
                </a:lnTo>
                <a:lnTo>
                  <a:pt x="36648" y="15156"/>
                </a:lnTo>
                <a:lnTo>
                  <a:pt x="35767" y="18685"/>
                </a:lnTo>
                <a:lnTo>
                  <a:pt x="29853" y="22217"/>
                </a:lnTo>
                <a:lnTo>
                  <a:pt x="28984" y="22776"/>
                </a:lnTo>
                <a:lnTo>
                  <a:pt x="28870" y="25980"/>
                </a:lnTo>
                <a:lnTo>
                  <a:pt x="28046" y="28059"/>
                </a:lnTo>
                <a:lnTo>
                  <a:pt x="27971" y="28248"/>
                </a:lnTo>
                <a:lnTo>
                  <a:pt x="25341" y="31856"/>
                </a:lnTo>
                <a:lnTo>
                  <a:pt x="21216" y="35026"/>
                </a:lnTo>
                <a:lnTo>
                  <a:pt x="18770" y="36029"/>
                </a:lnTo>
                <a:lnTo>
                  <a:pt x="9039" y="39230"/>
                </a:lnTo>
                <a:lnTo>
                  <a:pt x="7426" y="39792"/>
                </a:lnTo>
                <a:lnTo>
                  <a:pt x="1758" y="42118"/>
                </a:lnTo>
                <a:lnTo>
                  <a:pt x="0" y="46324"/>
                </a:lnTo>
                <a:lnTo>
                  <a:pt x="3020" y="53681"/>
                </a:lnTo>
                <a:lnTo>
                  <a:pt x="7225" y="55440"/>
                </a:lnTo>
                <a:lnTo>
                  <a:pt x="12463" y="53290"/>
                </a:lnTo>
                <a:lnTo>
                  <a:pt x="13873" y="52800"/>
                </a:lnTo>
                <a:lnTo>
                  <a:pt x="24959" y="49154"/>
                </a:lnTo>
                <a:lnTo>
                  <a:pt x="28191" y="47826"/>
                </a:lnTo>
                <a:lnTo>
                  <a:pt x="36250" y="41634"/>
                </a:lnTo>
                <a:lnTo>
                  <a:pt x="40335" y="36029"/>
                </a:lnTo>
                <a:lnTo>
                  <a:pt x="40441" y="35883"/>
                </a:lnTo>
                <a:lnTo>
                  <a:pt x="42931" y="29560"/>
                </a:lnTo>
                <a:lnTo>
                  <a:pt x="43176" y="28248"/>
                </a:lnTo>
                <a:lnTo>
                  <a:pt x="43221" y="13915"/>
                </a:lnTo>
                <a:lnTo>
                  <a:pt x="42111" y="9719"/>
                </a:lnTo>
                <a:lnTo>
                  <a:pt x="41851" y="9230"/>
                </a:lnTo>
                <a:lnTo>
                  <a:pt x="40613" y="7070"/>
                </a:lnTo>
                <a:close/>
              </a:path>
              <a:path w="43814" h="55879">
                <a:moveTo>
                  <a:pt x="29880" y="344"/>
                </a:moveTo>
                <a:lnTo>
                  <a:pt x="22626" y="344"/>
                </a:lnTo>
                <a:lnTo>
                  <a:pt x="18564" y="4405"/>
                </a:lnTo>
                <a:lnTo>
                  <a:pt x="18007" y="6615"/>
                </a:lnTo>
                <a:lnTo>
                  <a:pt x="18036" y="7070"/>
                </a:lnTo>
                <a:lnTo>
                  <a:pt x="18147" y="8815"/>
                </a:lnTo>
                <a:lnTo>
                  <a:pt x="22280" y="17934"/>
                </a:lnTo>
                <a:lnTo>
                  <a:pt x="24524" y="21673"/>
                </a:lnTo>
                <a:lnTo>
                  <a:pt x="28917" y="22776"/>
                </a:lnTo>
                <a:lnTo>
                  <a:pt x="29029" y="21673"/>
                </a:lnTo>
                <a:lnTo>
                  <a:pt x="29117" y="16902"/>
                </a:lnTo>
                <a:lnTo>
                  <a:pt x="28860" y="15933"/>
                </a:lnTo>
                <a:lnTo>
                  <a:pt x="28178" y="14743"/>
                </a:lnTo>
                <a:lnTo>
                  <a:pt x="28940" y="14743"/>
                </a:lnTo>
                <a:lnTo>
                  <a:pt x="25419" y="14323"/>
                </a:lnTo>
                <a:lnTo>
                  <a:pt x="28331" y="14323"/>
                </a:lnTo>
                <a:lnTo>
                  <a:pt x="29420" y="13915"/>
                </a:lnTo>
                <a:lnTo>
                  <a:pt x="32948" y="10387"/>
                </a:lnTo>
                <a:lnTo>
                  <a:pt x="32855" y="8815"/>
                </a:lnTo>
                <a:lnTo>
                  <a:pt x="32371" y="7070"/>
                </a:lnTo>
                <a:lnTo>
                  <a:pt x="40613" y="7070"/>
                </a:lnTo>
                <a:lnTo>
                  <a:pt x="39895" y="5816"/>
                </a:lnTo>
                <a:lnTo>
                  <a:pt x="35419" y="1811"/>
                </a:lnTo>
                <a:lnTo>
                  <a:pt x="33599" y="1109"/>
                </a:lnTo>
                <a:lnTo>
                  <a:pt x="29880" y="344"/>
                </a:lnTo>
                <a:close/>
              </a:path>
              <a:path w="43814" h="55879">
                <a:moveTo>
                  <a:pt x="32371" y="7070"/>
                </a:moveTo>
                <a:lnTo>
                  <a:pt x="32855" y="8815"/>
                </a:lnTo>
                <a:lnTo>
                  <a:pt x="32948" y="10387"/>
                </a:lnTo>
                <a:lnTo>
                  <a:pt x="29420" y="13915"/>
                </a:lnTo>
                <a:lnTo>
                  <a:pt x="28331" y="14323"/>
                </a:lnTo>
                <a:lnTo>
                  <a:pt x="27806" y="14323"/>
                </a:lnTo>
                <a:lnTo>
                  <a:pt x="28178" y="14743"/>
                </a:lnTo>
                <a:lnTo>
                  <a:pt x="28860" y="15933"/>
                </a:lnTo>
                <a:lnTo>
                  <a:pt x="29117" y="16902"/>
                </a:lnTo>
                <a:lnTo>
                  <a:pt x="29101" y="17934"/>
                </a:lnTo>
                <a:lnTo>
                  <a:pt x="28984" y="22776"/>
                </a:lnTo>
                <a:lnTo>
                  <a:pt x="29853" y="22217"/>
                </a:lnTo>
                <a:lnTo>
                  <a:pt x="35767" y="18685"/>
                </a:lnTo>
                <a:lnTo>
                  <a:pt x="36648" y="15156"/>
                </a:lnTo>
                <a:lnTo>
                  <a:pt x="36663" y="13915"/>
                </a:lnTo>
                <a:lnTo>
                  <a:pt x="34545" y="10387"/>
                </a:lnTo>
                <a:lnTo>
                  <a:pt x="32746" y="7696"/>
                </a:lnTo>
                <a:lnTo>
                  <a:pt x="32371" y="7070"/>
                </a:lnTo>
                <a:close/>
              </a:path>
              <a:path w="43814" h="55879">
                <a:moveTo>
                  <a:pt x="27806" y="14323"/>
                </a:moveTo>
                <a:lnTo>
                  <a:pt x="25419" y="14323"/>
                </a:lnTo>
                <a:lnTo>
                  <a:pt x="28940" y="14743"/>
                </a:lnTo>
                <a:lnTo>
                  <a:pt x="28275" y="14743"/>
                </a:lnTo>
                <a:lnTo>
                  <a:pt x="27806" y="14323"/>
                </a:lnTo>
                <a:close/>
              </a:path>
              <a:path w="43814" h="55879">
                <a:moveTo>
                  <a:pt x="24659" y="0"/>
                </a:moveTo>
                <a:lnTo>
                  <a:pt x="22325" y="344"/>
                </a:lnTo>
                <a:lnTo>
                  <a:pt x="32337" y="344"/>
                </a:lnTo>
                <a:lnTo>
                  <a:pt x="24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2" name="object 7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43356" y="2722589"/>
            <a:ext cx="93081" cy="133828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6188524" y="2806963"/>
            <a:ext cx="47648" cy="40317"/>
          </a:xfrm>
          <a:custGeom>
            <a:avLst/>
            <a:gdLst/>
            <a:ahLst/>
            <a:cxnLst/>
            <a:rect l="l" t="t" r="r" b="b"/>
            <a:pathLst>
              <a:path w="74295" h="62864">
                <a:moveTo>
                  <a:pt x="73768" y="22250"/>
                </a:moveTo>
                <a:lnTo>
                  <a:pt x="58657" y="22250"/>
                </a:lnTo>
                <a:lnTo>
                  <a:pt x="59051" y="23430"/>
                </a:lnTo>
                <a:lnTo>
                  <a:pt x="59117" y="24875"/>
                </a:lnTo>
                <a:lnTo>
                  <a:pt x="9225" y="46967"/>
                </a:lnTo>
                <a:lnTo>
                  <a:pt x="2250" y="48892"/>
                </a:lnTo>
                <a:lnTo>
                  <a:pt x="0" y="52856"/>
                </a:lnTo>
                <a:lnTo>
                  <a:pt x="2114" y="60523"/>
                </a:lnTo>
                <a:lnTo>
                  <a:pt x="6079" y="62773"/>
                </a:lnTo>
                <a:lnTo>
                  <a:pt x="12891" y="60893"/>
                </a:lnTo>
                <a:lnTo>
                  <a:pt x="33821" y="55684"/>
                </a:lnTo>
                <a:lnTo>
                  <a:pt x="69928" y="34780"/>
                </a:lnTo>
                <a:lnTo>
                  <a:pt x="73983" y="26988"/>
                </a:lnTo>
                <a:lnTo>
                  <a:pt x="73887" y="24875"/>
                </a:lnTo>
                <a:lnTo>
                  <a:pt x="73768" y="22250"/>
                </a:lnTo>
                <a:close/>
              </a:path>
              <a:path w="74295" h="62864">
                <a:moveTo>
                  <a:pt x="54899" y="3341"/>
                </a:moveTo>
                <a:lnTo>
                  <a:pt x="37250" y="3341"/>
                </a:lnTo>
                <a:lnTo>
                  <a:pt x="37833" y="4103"/>
                </a:lnTo>
                <a:lnTo>
                  <a:pt x="38815" y="5071"/>
                </a:lnTo>
                <a:lnTo>
                  <a:pt x="43116" y="9157"/>
                </a:lnTo>
                <a:lnTo>
                  <a:pt x="46174" y="12172"/>
                </a:lnTo>
                <a:lnTo>
                  <a:pt x="45948" y="12172"/>
                </a:lnTo>
                <a:lnTo>
                  <a:pt x="45973" y="15706"/>
                </a:lnTo>
                <a:lnTo>
                  <a:pt x="49283" y="16606"/>
                </a:lnTo>
                <a:lnTo>
                  <a:pt x="54280" y="18905"/>
                </a:lnTo>
                <a:lnTo>
                  <a:pt x="56539" y="20407"/>
                </a:lnTo>
                <a:lnTo>
                  <a:pt x="58765" y="22518"/>
                </a:lnTo>
                <a:lnTo>
                  <a:pt x="58657" y="22250"/>
                </a:lnTo>
                <a:lnTo>
                  <a:pt x="73768" y="22250"/>
                </a:lnTo>
                <a:lnTo>
                  <a:pt x="73757" y="22012"/>
                </a:lnTo>
                <a:lnTo>
                  <a:pt x="61531" y="6355"/>
                </a:lnTo>
                <a:lnTo>
                  <a:pt x="54899" y="3341"/>
                </a:lnTo>
                <a:close/>
              </a:path>
              <a:path w="74295" h="62864">
                <a:moveTo>
                  <a:pt x="38451" y="0"/>
                </a:moveTo>
                <a:lnTo>
                  <a:pt x="30790" y="0"/>
                </a:lnTo>
                <a:lnTo>
                  <a:pt x="28357" y="549"/>
                </a:lnTo>
                <a:lnTo>
                  <a:pt x="26777" y="1297"/>
                </a:lnTo>
                <a:lnTo>
                  <a:pt x="23574" y="6355"/>
                </a:lnTo>
                <a:lnTo>
                  <a:pt x="23459" y="6536"/>
                </a:lnTo>
                <a:lnTo>
                  <a:pt x="23824" y="8342"/>
                </a:lnTo>
                <a:lnTo>
                  <a:pt x="23921" y="8821"/>
                </a:lnTo>
                <a:lnTo>
                  <a:pt x="24024" y="9333"/>
                </a:lnTo>
                <a:lnTo>
                  <a:pt x="25855" y="12172"/>
                </a:lnTo>
                <a:lnTo>
                  <a:pt x="27124" y="13809"/>
                </a:lnTo>
                <a:lnTo>
                  <a:pt x="27932" y="14603"/>
                </a:lnTo>
                <a:lnTo>
                  <a:pt x="32492" y="18905"/>
                </a:lnTo>
                <a:lnTo>
                  <a:pt x="35884" y="22250"/>
                </a:lnTo>
                <a:lnTo>
                  <a:pt x="40317" y="22250"/>
                </a:lnTo>
                <a:lnTo>
                  <a:pt x="45882" y="16606"/>
                </a:lnTo>
                <a:lnTo>
                  <a:pt x="45973" y="15706"/>
                </a:lnTo>
                <a:lnTo>
                  <a:pt x="45144" y="15481"/>
                </a:lnTo>
                <a:lnTo>
                  <a:pt x="39541" y="14603"/>
                </a:lnTo>
                <a:lnTo>
                  <a:pt x="37170" y="14350"/>
                </a:lnTo>
                <a:lnTo>
                  <a:pt x="32609" y="14350"/>
                </a:lnTo>
                <a:lnTo>
                  <a:pt x="35003" y="13809"/>
                </a:lnTo>
                <a:lnTo>
                  <a:pt x="36281" y="13205"/>
                </a:lnTo>
                <a:lnTo>
                  <a:pt x="39361" y="8342"/>
                </a:lnTo>
                <a:lnTo>
                  <a:pt x="38996" y="6536"/>
                </a:lnTo>
                <a:lnTo>
                  <a:pt x="38959" y="6355"/>
                </a:lnTo>
                <a:lnTo>
                  <a:pt x="38842" y="5777"/>
                </a:lnTo>
                <a:lnTo>
                  <a:pt x="37429" y="3567"/>
                </a:lnTo>
                <a:lnTo>
                  <a:pt x="37250" y="3341"/>
                </a:lnTo>
                <a:lnTo>
                  <a:pt x="54899" y="3341"/>
                </a:lnTo>
                <a:lnTo>
                  <a:pt x="53924" y="2898"/>
                </a:lnTo>
                <a:lnTo>
                  <a:pt x="48567" y="1441"/>
                </a:lnTo>
                <a:lnTo>
                  <a:pt x="41299" y="302"/>
                </a:lnTo>
                <a:lnTo>
                  <a:pt x="38451" y="0"/>
                </a:lnTo>
                <a:close/>
              </a:path>
              <a:path w="74295" h="62864">
                <a:moveTo>
                  <a:pt x="37833" y="4103"/>
                </a:moveTo>
                <a:lnTo>
                  <a:pt x="38391" y="5071"/>
                </a:lnTo>
                <a:lnTo>
                  <a:pt x="38842" y="5777"/>
                </a:lnTo>
                <a:lnTo>
                  <a:pt x="39361" y="8342"/>
                </a:lnTo>
                <a:lnTo>
                  <a:pt x="36281" y="13205"/>
                </a:lnTo>
                <a:lnTo>
                  <a:pt x="35003" y="13809"/>
                </a:lnTo>
                <a:lnTo>
                  <a:pt x="32609" y="14350"/>
                </a:lnTo>
                <a:lnTo>
                  <a:pt x="37170" y="14350"/>
                </a:lnTo>
                <a:lnTo>
                  <a:pt x="39541" y="14603"/>
                </a:lnTo>
                <a:lnTo>
                  <a:pt x="45144" y="15481"/>
                </a:lnTo>
                <a:lnTo>
                  <a:pt x="45973" y="15706"/>
                </a:lnTo>
                <a:lnTo>
                  <a:pt x="45948" y="12172"/>
                </a:lnTo>
                <a:lnTo>
                  <a:pt x="46174" y="12172"/>
                </a:lnTo>
                <a:lnTo>
                  <a:pt x="43116" y="9157"/>
                </a:lnTo>
                <a:lnTo>
                  <a:pt x="38815" y="5071"/>
                </a:lnTo>
                <a:lnTo>
                  <a:pt x="37833" y="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4" name="object 7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992404" y="2728034"/>
            <a:ext cx="109232" cy="11632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278906" y="2722501"/>
            <a:ext cx="124870" cy="12978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471714" y="2728657"/>
            <a:ext cx="53836" cy="9653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387613" y="3086363"/>
            <a:ext cx="141749" cy="7798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665785" y="3098883"/>
            <a:ext cx="253189" cy="6955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061240" y="3114993"/>
            <a:ext cx="284356" cy="5087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530296" y="3106029"/>
            <a:ext cx="62988" cy="58123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634386" y="3079613"/>
            <a:ext cx="480018" cy="901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26660" y="3099716"/>
            <a:ext cx="256883" cy="6955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321821" y="3422328"/>
            <a:ext cx="129433" cy="94654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495113" y="3447676"/>
            <a:ext cx="70860" cy="50498"/>
          </a:xfrm>
          <a:custGeom>
            <a:avLst/>
            <a:gdLst/>
            <a:ahLst/>
            <a:cxnLst/>
            <a:rect l="l" t="t" r="r" b="b"/>
            <a:pathLst>
              <a:path w="110490" h="78739">
                <a:moveTo>
                  <a:pt x="30276" y="67348"/>
                </a:moveTo>
                <a:lnTo>
                  <a:pt x="27279" y="63906"/>
                </a:lnTo>
                <a:lnTo>
                  <a:pt x="18249" y="63258"/>
                </a:lnTo>
                <a:lnTo>
                  <a:pt x="17678" y="62687"/>
                </a:lnTo>
                <a:lnTo>
                  <a:pt x="13728" y="62687"/>
                </a:lnTo>
                <a:lnTo>
                  <a:pt x="10261" y="62687"/>
                </a:lnTo>
                <a:lnTo>
                  <a:pt x="10007" y="62687"/>
                </a:lnTo>
                <a:lnTo>
                  <a:pt x="5778" y="62687"/>
                </a:lnTo>
                <a:lnTo>
                  <a:pt x="482" y="62687"/>
                </a:lnTo>
                <a:lnTo>
                  <a:pt x="88" y="73863"/>
                </a:lnTo>
                <a:lnTo>
                  <a:pt x="0" y="76415"/>
                </a:lnTo>
                <a:lnTo>
                  <a:pt x="5499" y="76796"/>
                </a:lnTo>
                <a:lnTo>
                  <a:pt x="5791" y="77101"/>
                </a:lnTo>
                <a:lnTo>
                  <a:pt x="9753" y="77101"/>
                </a:lnTo>
                <a:lnTo>
                  <a:pt x="26276" y="78270"/>
                </a:lnTo>
                <a:lnTo>
                  <a:pt x="27609" y="77101"/>
                </a:lnTo>
                <a:lnTo>
                  <a:pt x="29718" y="75272"/>
                </a:lnTo>
                <a:lnTo>
                  <a:pt x="30276" y="67348"/>
                </a:lnTo>
                <a:close/>
              </a:path>
              <a:path w="110490" h="78739">
                <a:moveTo>
                  <a:pt x="34747" y="49034"/>
                </a:moveTo>
                <a:lnTo>
                  <a:pt x="33947" y="42405"/>
                </a:lnTo>
                <a:lnTo>
                  <a:pt x="31635" y="24625"/>
                </a:lnTo>
                <a:lnTo>
                  <a:pt x="31394" y="22656"/>
                </a:lnTo>
                <a:lnTo>
                  <a:pt x="31305" y="21894"/>
                </a:lnTo>
                <a:lnTo>
                  <a:pt x="31178" y="20929"/>
                </a:lnTo>
                <a:lnTo>
                  <a:pt x="32486" y="20574"/>
                </a:lnTo>
                <a:lnTo>
                  <a:pt x="34709" y="16687"/>
                </a:lnTo>
                <a:lnTo>
                  <a:pt x="34518" y="15748"/>
                </a:lnTo>
                <a:lnTo>
                  <a:pt x="34429" y="15443"/>
                </a:lnTo>
                <a:lnTo>
                  <a:pt x="34340" y="15125"/>
                </a:lnTo>
                <a:lnTo>
                  <a:pt x="34290" y="14922"/>
                </a:lnTo>
                <a:lnTo>
                  <a:pt x="34201" y="14592"/>
                </a:lnTo>
                <a:lnTo>
                  <a:pt x="34099" y="14198"/>
                </a:lnTo>
                <a:lnTo>
                  <a:pt x="33261" y="10642"/>
                </a:lnTo>
                <a:lnTo>
                  <a:pt x="33058" y="9906"/>
                </a:lnTo>
                <a:lnTo>
                  <a:pt x="32905" y="9512"/>
                </a:lnTo>
                <a:lnTo>
                  <a:pt x="32080" y="7721"/>
                </a:lnTo>
                <a:lnTo>
                  <a:pt x="31305" y="6286"/>
                </a:lnTo>
                <a:lnTo>
                  <a:pt x="30492" y="5003"/>
                </a:lnTo>
                <a:lnTo>
                  <a:pt x="30594" y="14198"/>
                </a:lnTo>
                <a:lnTo>
                  <a:pt x="30657" y="14922"/>
                </a:lnTo>
                <a:lnTo>
                  <a:pt x="30556" y="13766"/>
                </a:lnTo>
                <a:lnTo>
                  <a:pt x="30467" y="12839"/>
                </a:lnTo>
                <a:lnTo>
                  <a:pt x="30365" y="11823"/>
                </a:lnTo>
                <a:lnTo>
                  <a:pt x="30492" y="9080"/>
                </a:lnTo>
                <a:lnTo>
                  <a:pt x="30492" y="5003"/>
                </a:lnTo>
                <a:lnTo>
                  <a:pt x="30492" y="3746"/>
                </a:lnTo>
                <a:lnTo>
                  <a:pt x="30226" y="3479"/>
                </a:lnTo>
                <a:lnTo>
                  <a:pt x="30226" y="9512"/>
                </a:lnTo>
                <a:lnTo>
                  <a:pt x="30073" y="9906"/>
                </a:lnTo>
                <a:lnTo>
                  <a:pt x="30149" y="9512"/>
                </a:lnTo>
                <a:lnTo>
                  <a:pt x="30200" y="9080"/>
                </a:lnTo>
                <a:lnTo>
                  <a:pt x="30226" y="9512"/>
                </a:lnTo>
                <a:lnTo>
                  <a:pt x="30226" y="3479"/>
                </a:lnTo>
                <a:lnTo>
                  <a:pt x="27355" y="609"/>
                </a:lnTo>
                <a:lnTo>
                  <a:pt x="25781" y="609"/>
                </a:lnTo>
                <a:lnTo>
                  <a:pt x="23723" y="0"/>
                </a:lnTo>
                <a:lnTo>
                  <a:pt x="21869" y="609"/>
                </a:lnTo>
                <a:lnTo>
                  <a:pt x="19443" y="609"/>
                </a:lnTo>
                <a:lnTo>
                  <a:pt x="19443" y="14922"/>
                </a:lnTo>
                <a:lnTo>
                  <a:pt x="19316" y="14922"/>
                </a:lnTo>
                <a:lnTo>
                  <a:pt x="19392" y="14592"/>
                </a:lnTo>
                <a:lnTo>
                  <a:pt x="19443" y="14922"/>
                </a:lnTo>
                <a:lnTo>
                  <a:pt x="19443" y="609"/>
                </a:lnTo>
                <a:lnTo>
                  <a:pt x="19227" y="609"/>
                </a:lnTo>
                <a:lnTo>
                  <a:pt x="18808" y="1028"/>
                </a:lnTo>
                <a:lnTo>
                  <a:pt x="18808" y="13487"/>
                </a:lnTo>
                <a:lnTo>
                  <a:pt x="18415" y="12839"/>
                </a:lnTo>
                <a:lnTo>
                  <a:pt x="18656" y="13106"/>
                </a:lnTo>
                <a:lnTo>
                  <a:pt x="18808" y="13487"/>
                </a:lnTo>
                <a:lnTo>
                  <a:pt x="18808" y="1028"/>
                </a:lnTo>
                <a:lnTo>
                  <a:pt x="16090" y="3746"/>
                </a:lnTo>
                <a:lnTo>
                  <a:pt x="16090" y="6286"/>
                </a:lnTo>
                <a:lnTo>
                  <a:pt x="16129" y="14198"/>
                </a:lnTo>
                <a:lnTo>
                  <a:pt x="16256" y="15443"/>
                </a:lnTo>
                <a:lnTo>
                  <a:pt x="16675" y="20408"/>
                </a:lnTo>
                <a:lnTo>
                  <a:pt x="16789" y="21894"/>
                </a:lnTo>
                <a:lnTo>
                  <a:pt x="17310" y="26187"/>
                </a:lnTo>
                <a:lnTo>
                  <a:pt x="19659" y="44196"/>
                </a:lnTo>
                <a:lnTo>
                  <a:pt x="20447" y="50774"/>
                </a:lnTo>
                <a:lnTo>
                  <a:pt x="24041" y="53581"/>
                </a:lnTo>
                <a:lnTo>
                  <a:pt x="31940" y="52628"/>
                </a:lnTo>
                <a:lnTo>
                  <a:pt x="34747" y="49034"/>
                </a:lnTo>
                <a:close/>
              </a:path>
              <a:path w="110490" h="78739">
                <a:moveTo>
                  <a:pt x="110274" y="40932"/>
                </a:moveTo>
                <a:lnTo>
                  <a:pt x="110058" y="40500"/>
                </a:lnTo>
                <a:lnTo>
                  <a:pt x="109791" y="40119"/>
                </a:lnTo>
                <a:lnTo>
                  <a:pt x="107746" y="37071"/>
                </a:lnTo>
                <a:lnTo>
                  <a:pt x="102069" y="35953"/>
                </a:lnTo>
                <a:lnTo>
                  <a:pt x="89992" y="33299"/>
                </a:lnTo>
                <a:lnTo>
                  <a:pt x="86423" y="32588"/>
                </a:lnTo>
                <a:lnTo>
                  <a:pt x="80454" y="32016"/>
                </a:lnTo>
                <a:lnTo>
                  <a:pt x="80454" y="41897"/>
                </a:lnTo>
                <a:lnTo>
                  <a:pt x="80340" y="42075"/>
                </a:lnTo>
                <a:lnTo>
                  <a:pt x="80441" y="40119"/>
                </a:lnTo>
                <a:lnTo>
                  <a:pt x="80454" y="41897"/>
                </a:lnTo>
                <a:lnTo>
                  <a:pt x="80454" y="32016"/>
                </a:lnTo>
                <a:lnTo>
                  <a:pt x="78232" y="31788"/>
                </a:lnTo>
                <a:lnTo>
                  <a:pt x="74980" y="31788"/>
                </a:lnTo>
                <a:lnTo>
                  <a:pt x="65938" y="39954"/>
                </a:lnTo>
                <a:lnTo>
                  <a:pt x="65963" y="40500"/>
                </a:lnTo>
                <a:lnTo>
                  <a:pt x="66078" y="41300"/>
                </a:lnTo>
                <a:lnTo>
                  <a:pt x="66154" y="53035"/>
                </a:lnTo>
                <a:lnTo>
                  <a:pt x="69380" y="56248"/>
                </a:lnTo>
                <a:lnTo>
                  <a:pt x="77330" y="56248"/>
                </a:lnTo>
                <a:lnTo>
                  <a:pt x="80556" y="53035"/>
                </a:lnTo>
                <a:lnTo>
                  <a:pt x="80518" y="46482"/>
                </a:lnTo>
                <a:lnTo>
                  <a:pt x="84201" y="46837"/>
                </a:lnTo>
                <a:lnTo>
                  <a:pt x="87058" y="47396"/>
                </a:lnTo>
                <a:lnTo>
                  <a:pt x="99148" y="50050"/>
                </a:lnTo>
                <a:lnTo>
                  <a:pt x="104965" y="51193"/>
                </a:lnTo>
                <a:lnTo>
                  <a:pt x="108750" y="48653"/>
                </a:lnTo>
                <a:lnTo>
                  <a:pt x="109728" y="43675"/>
                </a:lnTo>
                <a:lnTo>
                  <a:pt x="109842" y="43154"/>
                </a:lnTo>
                <a:lnTo>
                  <a:pt x="109956" y="42570"/>
                </a:lnTo>
                <a:lnTo>
                  <a:pt x="110045" y="42075"/>
                </a:lnTo>
                <a:lnTo>
                  <a:pt x="110121" y="41668"/>
                </a:lnTo>
                <a:lnTo>
                  <a:pt x="110197" y="41300"/>
                </a:lnTo>
                <a:lnTo>
                  <a:pt x="110274" y="40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651857" y="3419506"/>
            <a:ext cx="60577" cy="91605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784863" y="3429356"/>
            <a:ext cx="182589" cy="11275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032216" y="3421627"/>
            <a:ext cx="161522" cy="11608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244990" y="3430157"/>
            <a:ext cx="173600" cy="11448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472200" y="3419139"/>
            <a:ext cx="210739" cy="12920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744441" y="3423770"/>
            <a:ext cx="132273" cy="118323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5944128" y="3425677"/>
            <a:ext cx="37466" cy="89187"/>
          </a:xfrm>
          <a:custGeom>
            <a:avLst/>
            <a:gdLst/>
            <a:ahLst/>
            <a:cxnLst/>
            <a:rect l="l" t="t" r="r" b="b"/>
            <a:pathLst>
              <a:path w="58420" h="139064">
                <a:moveTo>
                  <a:pt x="54690" y="98842"/>
                </a:moveTo>
                <a:lnTo>
                  <a:pt x="39654" y="98842"/>
                </a:lnTo>
                <a:lnTo>
                  <a:pt x="40009" y="99664"/>
                </a:lnTo>
                <a:lnTo>
                  <a:pt x="40131" y="102157"/>
                </a:lnTo>
                <a:lnTo>
                  <a:pt x="39624" y="103759"/>
                </a:lnTo>
                <a:lnTo>
                  <a:pt x="39021" y="104609"/>
                </a:lnTo>
                <a:lnTo>
                  <a:pt x="34790" y="109231"/>
                </a:lnTo>
                <a:lnTo>
                  <a:pt x="30146" y="114931"/>
                </a:lnTo>
                <a:lnTo>
                  <a:pt x="27665" y="117825"/>
                </a:lnTo>
                <a:lnTo>
                  <a:pt x="24434" y="121044"/>
                </a:lnTo>
                <a:lnTo>
                  <a:pt x="23593" y="121770"/>
                </a:lnTo>
                <a:lnTo>
                  <a:pt x="19952" y="124750"/>
                </a:lnTo>
                <a:lnTo>
                  <a:pt x="16268" y="127933"/>
                </a:lnTo>
                <a:lnTo>
                  <a:pt x="15994" y="131677"/>
                </a:lnTo>
                <a:lnTo>
                  <a:pt x="15935" y="132480"/>
                </a:lnTo>
                <a:lnTo>
                  <a:pt x="21133" y="138498"/>
                </a:lnTo>
                <a:lnTo>
                  <a:pt x="25680" y="138832"/>
                </a:lnTo>
                <a:lnTo>
                  <a:pt x="29680" y="135392"/>
                </a:lnTo>
                <a:lnTo>
                  <a:pt x="33053" y="132636"/>
                </a:lnTo>
                <a:lnTo>
                  <a:pt x="34165" y="131677"/>
                </a:lnTo>
                <a:lnTo>
                  <a:pt x="38302" y="127554"/>
                </a:lnTo>
                <a:lnTo>
                  <a:pt x="40990" y="124419"/>
                </a:lnTo>
                <a:lnTo>
                  <a:pt x="45708" y="118628"/>
                </a:lnTo>
                <a:lnTo>
                  <a:pt x="50987" y="112859"/>
                </a:lnTo>
                <a:lnTo>
                  <a:pt x="52543" y="110663"/>
                </a:lnTo>
                <a:lnTo>
                  <a:pt x="54904" y="103206"/>
                </a:lnTo>
                <a:lnTo>
                  <a:pt x="54852" y="102157"/>
                </a:lnTo>
                <a:lnTo>
                  <a:pt x="54730" y="99664"/>
                </a:lnTo>
                <a:lnTo>
                  <a:pt x="54690" y="98842"/>
                </a:lnTo>
                <a:close/>
              </a:path>
              <a:path w="58420" h="139064">
                <a:moveTo>
                  <a:pt x="57021" y="14823"/>
                </a:moveTo>
                <a:lnTo>
                  <a:pt x="41794" y="14823"/>
                </a:lnTo>
                <a:lnTo>
                  <a:pt x="42312" y="15684"/>
                </a:lnTo>
                <a:lnTo>
                  <a:pt x="42756" y="17539"/>
                </a:lnTo>
                <a:lnTo>
                  <a:pt x="42866" y="17997"/>
                </a:lnTo>
                <a:lnTo>
                  <a:pt x="42963" y="18404"/>
                </a:lnTo>
                <a:lnTo>
                  <a:pt x="43831" y="25133"/>
                </a:lnTo>
                <a:lnTo>
                  <a:pt x="43925" y="30181"/>
                </a:lnTo>
                <a:lnTo>
                  <a:pt x="43225" y="34425"/>
                </a:lnTo>
                <a:lnTo>
                  <a:pt x="42845" y="35549"/>
                </a:lnTo>
                <a:lnTo>
                  <a:pt x="40915" y="40158"/>
                </a:lnTo>
                <a:lnTo>
                  <a:pt x="40397" y="41221"/>
                </a:lnTo>
                <a:lnTo>
                  <a:pt x="38380" y="45032"/>
                </a:lnTo>
                <a:lnTo>
                  <a:pt x="35115" y="51469"/>
                </a:lnTo>
                <a:lnTo>
                  <a:pt x="27258" y="73146"/>
                </a:lnTo>
                <a:lnTo>
                  <a:pt x="27149" y="73681"/>
                </a:lnTo>
                <a:lnTo>
                  <a:pt x="26987" y="74710"/>
                </a:lnTo>
                <a:lnTo>
                  <a:pt x="26812" y="76155"/>
                </a:lnTo>
                <a:lnTo>
                  <a:pt x="26734" y="76805"/>
                </a:lnTo>
                <a:lnTo>
                  <a:pt x="26647" y="77529"/>
                </a:lnTo>
                <a:lnTo>
                  <a:pt x="26526" y="79438"/>
                </a:lnTo>
                <a:lnTo>
                  <a:pt x="26372" y="82588"/>
                </a:lnTo>
                <a:lnTo>
                  <a:pt x="26361" y="86248"/>
                </a:lnTo>
                <a:lnTo>
                  <a:pt x="26687" y="87809"/>
                </a:lnTo>
                <a:lnTo>
                  <a:pt x="37878" y="97970"/>
                </a:lnTo>
                <a:lnTo>
                  <a:pt x="38500" y="98253"/>
                </a:lnTo>
                <a:lnTo>
                  <a:pt x="39714" y="99136"/>
                </a:lnTo>
                <a:lnTo>
                  <a:pt x="39654" y="98842"/>
                </a:lnTo>
                <a:lnTo>
                  <a:pt x="54690" y="98842"/>
                </a:lnTo>
                <a:lnTo>
                  <a:pt x="43168" y="84578"/>
                </a:lnTo>
                <a:lnTo>
                  <a:pt x="40669" y="84578"/>
                </a:lnTo>
                <a:lnTo>
                  <a:pt x="40612" y="84049"/>
                </a:lnTo>
                <a:lnTo>
                  <a:pt x="40143" y="83618"/>
                </a:lnTo>
                <a:lnTo>
                  <a:pt x="39813" y="83272"/>
                </a:lnTo>
                <a:lnTo>
                  <a:pt x="39690" y="83144"/>
                </a:lnTo>
                <a:lnTo>
                  <a:pt x="40762" y="83144"/>
                </a:lnTo>
                <a:lnTo>
                  <a:pt x="40939" y="79438"/>
                </a:lnTo>
                <a:lnTo>
                  <a:pt x="40957" y="79133"/>
                </a:lnTo>
                <a:lnTo>
                  <a:pt x="41105" y="77911"/>
                </a:lnTo>
                <a:lnTo>
                  <a:pt x="41151" y="77529"/>
                </a:lnTo>
                <a:lnTo>
                  <a:pt x="41239" y="76805"/>
                </a:lnTo>
                <a:lnTo>
                  <a:pt x="53329" y="47571"/>
                </a:lnTo>
                <a:lnTo>
                  <a:pt x="53912" y="46405"/>
                </a:lnTo>
                <a:lnTo>
                  <a:pt x="56458" y="40330"/>
                </a:lnTo>
                <a:lnTo>
                  <a:pt x="57225" y="38091"/>
                </a:lnTo>
                <a:lnTo>
                  <a:pt x="58381" y="31005"/>
                </a:lnTo>
                <a:lnTo>
                  <a:pt x="58352" y="25133"/>
                </a:lnTo>
                <a:lnTo>
                  <a:pt x="57242" y="16535"/>
                </a:lnTo>
                <a:lnTo>
                  <a:pt x="57132" y="15684"/>
                </a:lnTo>
                <a:lnTo>
                  <a:pt x="57021" y="14823"/>
                </a:lnTo>
                <a:close/>
              </a:path>
              <a:path w="58420" h="139064">
                <a:moveTo>
                  <a:pt x="40733" y="83618"/>
                </a:moveTo>
                <a:lnTo>
                  <a:pt x="40731" y="84578"/>
                </a:lnTo>
                <a:lnTo>
                  <a:pt x="43168" y="84578"/>
                </a:lnTo>
                <a:lnTo>
                  <a:pt x="40733" y="83618"/>
                </a:lnTo>
                <a:close/>
              </a:path>
              <a:path w="58420" h="139064">
                <a:moveTo>
                  <a:pt x="39690" y="83144"/>
                </a:moveTo>
                <a:lnTo>
                  <a:pt x="40554" y="84049"/>
                </a:lnTo>
                <a:lnTo>
                  <a:pt x="40704" y="84049"/>
                </a:lnTo>
                <a:lnTo>
                  <a:pt x="40733" y="83618"/>
                </a:lnTo>
                <a:lnTo>
                  <a:pt x="40357" y="83470"/>
                </a:lnTo>
                <a:lnTo>
                  <a:pt x="39690" y="83144"/>
                </a:lnTo>
                <a:close/>
              </a:path>
              <a:path w="58420" h="139064">
                <a:moveTo>
                  <a:pt x="40762" y="83144"/>
                </a:moveTo>
                <a:lnTo>
                  <a:pt x="39690" y="83144"/>
                </a:lnTo>
                <a:lnTo>
                  <a:pt x="40357" y="83470"/>
                </a:lnTo>
                <a:lnTo>
                  <a:pt x="40733" y="83618"/>
                </a:lnTo>
                <a:lnTo>
                  <a:pt x="40762" y="83144"/>
                </a:lnTo>
                <a:close/>
              </a:path>
              <a:path w="58420" h="139064">
                <a:moveTo>
                  <a:pt x="44396" y="294"/>
                </a:moveTo>
                <a:lnTo>
                  <a:pt x="33915" y="294"/>
                </a:lnTo>
                <a:lnTo>
                  <a:pt x="25073" y="853"/>
                </a:lnTo>
                <a:lnTo>
                  <a:pt x="0" y="14823"/>
                </a:lnTo>
                <a:lnTo>
                  <a:pt x="3" y="16535"/>
                </a:lnTo>
                <a:lnTo>
                  <a:pt x="173" y="17539"/>
                </a:lnTo>
                <a:lnTo>
                  <a:pt x="251" y="17997"/>
                </a:lnTo>
                <a:lnTo>
                  <a:pt x="320" y="18404"/>
                </a:lnTo>
                <a:lnTo>
                  <a:pt x="394" y="18840"/>
                </a:lnTo>
                <a:lnTo>
                  <a:pt x="502" y="19483"/>
                </a:lnTo>
                <a:lnTo>
                  <a:pt x="621" y="20185"/>
                </a:lnTo>
                <a:lnTo>
                  <a:pt x="736" y="20896"/>
                </a:lnTo>
                <a:lnTo>
                  <a:pt x="840" y="22901"/>
                </a:lnTo>
                <a:lnTo>
                  <a:pt x="1460" y="28983"/>
                </a:lnTo>
                <a:lnTo>
                  <a:pt x="1844" y="33107"/>
                </a:lnTo>
                <a:lnTo>
                  <a:pt x="1966" y="34425"/>
                </a:lnTo>
                <a:lnTo>
                  <a:pt x="5472" y="37340"/>
                </a:lnTo>
                <a:lnTo>
                  <a:pt x="13391" y="36612"/>
                </a:lnTo>
                <a:lnTo>
                  <a:pt x="16306" y="33107"/>
                </a:lnTo>
                <a:lnTo>
                  <a:pt x="15301" y="22901"/>
                </a:lnTo>
                <a:lnTo>
                  <a:pt x="15185" y="21624"/>
                </a:lnTo>
                <a:lnTo>
                  <a:pt x="15066" y="19335"/>
                </a:lnTo>
                <a:lnTo>
                  <a:pt x="13979" y="19335"/>
                </a:lnTo>
                <a:lnTo>
                  <a:pt x="14779" y="17997"/>
                </a:lnTo>
                <a:lnTo>
                  <a:pt x="14779" y="17539"/>
                </a:lnTo>
                <a:lnTo>
                  <a:pt x="17981" y="17539"/>
                </a:lnTo>
                <a:lnTo>
                  <a:pt x="23462" y="15684"/>
                </a:lnTo>
                <a:lnTo>
                  <a:pt x="27152" y="15151"/>
                </a:lnTo>
                <a:lnTo>
                  <a:pt x="32341" y="14823"/>
                </a:lnTo>
                <a:lnTo>
                  <a:pt x="57054" y="14823"/>
                </a:lnTo>
                <a:lnTo>
                  <a:pt x="55990" y="10380"/>
                </a:lnTo>
                <a:lnTo>
                  <a:pt x="52283" y="4422"/>
                </a:lnTo>
                <a:lnTo>
                  <a:pt x="50214" y="2576"/>
                </a:lnTo>
                <a:lnTo>
                  <a:pt x="44396" y="294"/>
                </a:lnTo>
                <a:close/>
              </a:path>
              <a:path w="58420" h="139064">
                <a:moveTo>
                  <a:pt x="14856" y="17997"/>
                </a:moveTo>
                <a:lnTo>
                  <a:pt x="14536" y="18404"/>
                </a:lnTo>
                <a:lnTo>
                  <a:pt x="13979" y="19335"/>
                </a:lnTo>
                <a:lnTo>
                  <a:pt x="14999" y="18840"/>
                </a:lnTo>
                <a:lnTo>
                  <a:pt x="14925" y="18404"/>
                </a:lnTo>
                <a:lnTo>
                  <a:pt x="14856" y="17997"/>
                </a:lnTo>
                <a:close/>
              </a:path>
              <a:path w="58420" h="139064">
                <a:moveTo>
                  <a:pt x="14999" y="18840"/>
                </a:moveTo>
                <a:lnTo>
                  <a:pt x="13979" y="19335"/>
                </a:lnTo>
                <a:lnTo>
                  <a:pt x="15066" y="19335"/>
                </a:lnTo>
                <a:lnTo>
                  <a:pt x="14999" y="18840"/>
                </a:lnTo>
                <a:close/>
              </a:path>
              <a:path w="58420" h="139064">
                <a:moveTo>
                  <a:pt x="17981" y="17539"/>
                </a:moveTo>
                <a:lnTo>
                  <a:pt x="14779" y="17539"/>
                </a:lnTo>
                <a:lnTo>
                  <a:pt x="14856" y="17997"/>
                </a:lnTo>
                <a:lnTo>
                  <a:pt x="14925" y="18404"/>
                </a:lnTo>
                <a:lnTo>
                  <a:pt x="14999" y="18840"/>
                </a:lnTo>
                <a:lnTo>
                  <a:pt x="16735" y="17997"/>
                </a:lnTo>
                <a:lnTo>
                  <a:pt x="17981" y="17539"/>
                </a:lnTo>
                <a:close/>
              </a:path>
              <a:path w="58420" h="139064">
                <a:moveTo>
                  <a:pt x="40816" y="0"/>
                </a:moveTo>
                <a:lnTo>
                  <a:pt x="33570" y="294"/>
                </a:lnTo>
                <a:lnTo>
                  <a:pt x="45544" y="294"/>
                </a:lnTo>
                <a:lnTo>
                  <a:pt x="40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2" name="object 9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324376" y="3599308"/>
            <a:ext cx="154283" cy="8472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4522741" y="3617709"/>
            <a:ext cx="70453" cy="55385"/>
          </a:xfrm>
          <a:custGeom>
            <a:avLst/>
            <a:gdLst/>
            <a:ahLst/>
            <a:cxnLst/>
            <a:rect l="l" t="t" r="r" b="b"/>
            <a:pathLst>
              <a:path w="109855" h="86360">
                <a:moveTo>
                  <a:pt x="17729" y="3975"/>
                </a:moveTo>
                <a:lnTo>
                  <a:pt x="17589" y="3606"/>
                </a:lnTo>
                <a:lnTo>
                  <a:pt x="17068" y="2794"/>
                </a:lnTo>
                <a:lnTo>
                  <a:pt x="15506" y="1689"/>
                </a:lnTo>
                <a:lnTo>
                  <a:pt x="16560" y="2794"/>
                </a:lnTo>
                <a:lnTo>
                  <a:pt x="17729" y="3975"/>
                </a:lnTo>
                <a:close/>
              </a:path>
              <a:path w="109855" h="86360">
                <a:moveTo>
                  <a:pt x="25438" y="19786"/>
                </a:moveTo>
                <a:lnTo>
                  <a:pt x="23253" y="16256"/>
                </a:lnTo>
                <a:lnTo>
                  <a:pt x="23088" y="16002"/>
                </a:lnTo>
                <a:lnTo>
                  <a:pt x="23088" y="23037"/>
                </a:lnTo>
                <a:lnTo>
                  <a:pt x="22567" y="19786"/>
                </a:lnTo>
                <a:lnTo>
                  <a:pt x="22161" y="17018"/>
                </a:lnTo>
                <a:lnTo>
                  <a:pt x="22339" y="18199"/>
                </a:lnTo>
                <a:lnTo>
                  <a:pt x="23088" y="23037"/>
                </a:lnTo>
                <a:lnTo>
                  <a:pt x="23088" y="16002"/>
                </a:lnTo>
                <a:lnTo>
                  <a:pt x="21717" y="13817"/>
                </a:lnTo>
                <a:lnTo>
                  <a:pt x="21742" y="14097"/>
                </a:lnTo>
                <a:lnTo>
                  <a:pt x="21666" y="13614"/>
                </a:lnTo>
                <a:lnTo>
                  <a:pt x="21475" y="12306"/>
                </a:lnTo>
                <a:lnTo>
                  <a:pt x="21386" y="11709"/>
                </a:lnTo>
                <a:lnTo>
                  <a:pt x="21272" y="10883"/>
                </a:lnTo>
                <a:lnTo>
                  <a:pt x="20802" y="8890"/>
                </a:lnTo>
                <a:lnTo>
                  <a:pt x="20726" y="8534"/>
                </a:lnTo>
                <a:lnTo>
                  <a:pt x="18669" y="5308"/>
                </a:lnTo>
                <a:lnTo>
                  <a:pt x="18719" y="8890"/>
                </a:lnTo>
                <a:lnTo>
                  <a:pt x="18669" y="12865"/>
                </a:lnTo>
                <a:lnTo>
                  <a:pt x="18669" y="8890"/>
                </a:lnTo>
                <a:lnTo>
                  <a:pt x="18529" y="8534"/>
                </a:lnTo>
                <a:lnTo>
                  <a:pt x="18440" y="8890"/>
                </a:lnTo>
                <a:lnTo>
                  <a:pt x="18313" y="11074"/>
                </a:lnTo>
                <a:lnTo>
                  <a:pt x="18440" y="8356"/>
                </a:lnTo>
                <a:lnTo>
                  <a:pt x="18529" y="8534"/>
                </a:lnTo>
                <a:lnTo>
                  <a:pt x="18719" y="8890"/>
                </a:lnTo>
                <a:lnTo>
                  <a:pt x="18669" y="8356"/>
                </a:lnTo>
                <a:lnTo>
                  <a:pt x="18669" y="5308"/>
                </a:lnTo>
                <a:lnTo>
                  <a:pt x="18669" y="4914"/>
                </a:lnTo>
                <a:lnTo>
                  <a:pt x="17970" y="4229"/>
                </a:lnTo>
                <a:lnTo>
                  <a:pt x="17818" y="3975"/>
                </a:lnTo>
                <a:lnTo>
                  <a:pt x="15443" y="1689"/>
                </a:lnTo>
                <a:lnTo>
                  <a:pt x="13131" y="0"/>
                </a:lnTo>
                <a:lnTo>
                  <a:pt x="9766" y="1689"/>
                </a:lnTo>
                <a:lnTo>
                  <a:pt x="7493" y="1689"/>
                </a:lnTo>
                <a:lnTo>
                  <a:pt x="7251" y="1930"/>
                </a:lnTo>
                <a:lnTo>
                  <a:pt x="7251" y="14833"/>
                </a:lnTo>
                <a:lnTo>
                  <a:pt x="7188" y="14554"/>
                </a:lnTo>
                <a:lnTo>
                  <a:pt x="7086" y="14097"/>
                </a:lnTo>
                <a:lnTo>
                  <a:pt x="7010" y="13817"/>
                </a:lnTo>
                <a:lnTo>
                  <a:pt x="7200" y="14122"/>
                </a:lnTo>
                <a:lnTo>
                  <a:pt x="7251" y="14833"/>
                </a:lnTo>
                <a:lnTo>
                  <a:pt x="7251" y="1930"/>
                </a:lnTo>
                <a:lnTo>
                  <a:pt x="5575" y="3606"/>
                </a:lnTo>
                <a:lnTo>
                  <a:pt x="5473" y="3848"/>
                </a:lnTo>
                <a:lnTo>
                  <a:pt x="5410" y="3975"/>
                </a:lnTo>
                <a:lnTo>
                  <a:pt x="5207" y="3975"/>
                </a:lnTo>
                <a:lnTo>
                  <a:pt x="4267" y="4914"/>
                </a:lnTo>
                <a:lnTo>
                  <a:pt x="4267" y="7721"/>
                </a:lnTo>
                <a:lnTo>
                  <a:pt x="4292" y="11074"/>
                </a:lnTo>
                <a:lnTo>
                  <a:pt x="4267" y="12865"/>
                </a:lnTo>
                <a:lnTo>
                  <a:pt x="5016" y="13614"/>
                </a:lnTo>
                <a:lnTo>
                  <a:pt x="5041" y="13817"/>
                </a:lnTo>
                <a:lnTo>
                  <a:pt x="6718" y="17018"/>
                </a:lnTo>
                <a:lnTo>
                  <a:pt x="7886" y="18897"/>
                </a:lnTo>
                <a:lnTo>
                  <a:pt x="8318" y="21818"/>
                </a:lnTo>
                <a:lnTo>
                  <a:pt x="8648" y="23952"/>
                </a:lnTo>
                <a:lnTo>
                  <a:pt x="9067" y="55524"/>
                </a:lnTo>
                <a:lnTo>
                  <a:pt x="12280" y="58750"/>
                </a:lnTo>
                <a:lnTo>
                  <a:pt x="20243" y="58750"/>
                </a:lnTo>
                <a:lnTo>
                  <a:pt x="23456" y="55524"/>
                </a:lnTo>
                <a:lnTo>
                  <a:pt x="23533" y="43129"/>
                </a:lnTo>
                <a:lnTo>
                  <a:pt x="23647" y="31000"/>
                </a:lnTo>
                <a:lnTo>
                  <a:pt x="23495" y="28397"/>
                </a:lnTo>
                <a:lnTo>
                  <a:pt x="23431" y="27343"/>
                </a:lnTo>
                <a:lnTo>
                  <a:pt x="23355" y="25958"/>
                </a:lnTo>
                <a:lnTo>
                  <a:pt x="23291" y="24892"/>
                </a:lnTo>
                <a:lnTo>
                  <a:pt x="24384" y="24231"/>
                </a:lnTo>
                <a:lnTo>
                  <a:pt x="25438" y="19786"/>
                </a:lnTo>
                <a:close/>
              </a:path>
              <a:path w="109855" h="86360">
                <a:moveTo>
                  <a:pt x="37846" y="73507"/>
                </a:moveTo>
                <a:lnTo>
                  <a:pt x="37719" y="72301"/>
                </a:lnTo>
                <a:lnTo>
                  <a:pt x="37668" y="71843"/>
                </a:lnTo>
                <a:lnTo>
                  <a:pt x="37147" y="66738"/>
                </a:lnTo>
                <a:lnTo>
                  <a:pt x="37020" y="65595"/>
                </a:lnTo>
                <a:lnTo>
                  <a:pt x="33489" y="62725"/>
                </a:lnTo>
                <a:lnTo>
                  <a:pt x="27711" y="63322"/>
                </a:lnTo>
                <a:lnTo>
                  <a:pt x="12204" y="64401"/>
                </a:lnTo>
                <a:lnTo>
                  <a:pt x="0" y="75755"/>
                </a:lnTo>
                <a:lnTo>
                  <a:pt x="1257" y="80251"/>
                </a:lnTo>
                <a:lnTo>
                  <a:pt x="2527" y="82245"/>
                </a:lnTo>
                <a:lnTo>
                  <a:pt x="5016" y="84721"/>
                </a:lnTo>
                <a:lnTo>
                  <a:pt x="6362" y="85521"/>
                </a:lnTo>
                <a:lnTo>
                  <a:pt x="9144" y="86283"/>
                </a:lnTo>
                <a:lnTo>
                  <a:pt x="14516" y="86283"/>
                </a:lnTo>
                <a:lnTo>
                  <a:pt x="17830" y="82969"/>
                </a:lnTo>
                <a:lnTo>
                  <a:pt x="17830" y="79171"/>
                </a:lnTo>
                <a:lnTo>
                  <a:pt x="17830" y="78968"/>
                </a:lnTo>
                <a:lnTo>
                  <a:pt x="17830" y="78447"/>
                </a:lnTo>
                <a:lnTo>
                  <a:pt x="28968" y="77673"/>
                </a:lnTo>
                <a:lnTo>
                  <a:pt x="34975" y="77050"/>
                </a:lnTo>
                <a:lnTo>
                  <a:pt x="37846" y="73507"/>
                </a:lnTo>
                <a:close/>
              </a:path>
              <a:path w="109855" h="86360">
                <a:moveTo>
                  <a:pt x="109385" y="53657"/>
                </a:moveTo>
                <a:lnTo>
                  <a:pt x="107873" y="49364"/>
                </a:lnTo>
                <a:lnTo>
                  <a:pt x="107530" y="49199"/>
                </a:lnTo>
                <a:lnTo>
                  <a:pt x="102743" y="46913"/>
                </a:lnTo>
                <a:lnTo>
                  <a:pt x="90932" y="40589"/>
                </a:lnTo>
                <a:lnTo>
                  <a:pt x="88074" y="39217"/>
                </a:lnTo>
                <a:lnTo>
                  <a:pt x="81445" y="37719"/>
                </a:lnTo>
                <a:lnTo>
                  <a:pt x="81267" y="37719"/>
                </a:lnTo>
                <a:lnTo>
                  <a:pt x="81267" y="49199"/>
                </a:lnTo>
                <a:lnTo>
                  <a:pt x="81267" y="49364"/>
                </a:lnTo>
                <a:lnTo>
                  <a:pt x="80924" y="50406"/>
                </a:lnTo>
                <a:lnTo>
                  <a:pt x="81216" y="49364"/>
                </a:lnTo>
                <a:lnTo>
                  <a:pt x="81267" y="49199"/>
                </a:lnTo>
                <a:lnTo>
                  <a:pt x="81267" y="37719"/>
                </a:lnTo>
                <a:lnTo>
                  <a:pt x="77177" y="37719"/>
                </a:lnTo>
                <a:lnTo>
                  <a:pt x="72453" y="39090"/>
                </a:lnTo>
                <a:lnTo>
                  <a:pt x="71221" y="39941"/>
                </a:lnTo>
                <a:lnTo>
                  <a:pt x="68707" y="42468"/>
                </a:lnTo>
                <a:lnTo>
                  <a:pt x="67856" y="43713"/>
                </a:lnTo>
                <a:lnTo>
                  <a:pt x="66776" y="47510"/>
                </a:lnTo>
                <a:lnTo>
                  <a:pt x="66802" y="49199"/>
                </a:lnTo>
                <a:lnTo>
                  <a:pt x="66916" y="51409"/>
                </a:lnTo>
                <a:lnTo>
                  <a:pt x="67030" y="58127"/>
                </a:lnTo>
                <a:lnTo>
                  <a:pt x="70256" y="61341"/>
                </a:lnTo>
                <a:lnTo>
                  <a:pt x="78206" y="61341"/>
                </a:lnTo>
                <a:lnTo>
                  <a:pt x="81432" y="58127"/>
                </a:lnTo>
                <a:lnTo>
                  <a:pt x="81368" y="52463"/>
                </a:lnTo>
                <a:lnTo>
                  <a:pt x="83045" y="52844"/>
                </a:lnTo>
                <a:lnTo>
                  <a:pt x="85750" y="54152"/>
                </a:lnTo>
                <a:lnTo>
                  <a:pt x="94767" y="58991"/>
                </a:lnTo>
                <a:lnTo>
                  <a:pt x="96253" y="59766"/>
                </a:lnTo>
                <a:lnTo>
                  <a:pt x="101663" y="62357"/>
                </a:lnTo>
                <a:lnTo>
                  <a:pt x="105956" y="60845"/>
                </a:lnTo>
                <a:lnTo>
                  <a:pt x="109385" y="536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4" name="object 9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650971" y="3582380"/>
            <a:ext cx="65254" cy="9144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032630" y="3593942"/>
            <a:ext cx="156540" cy="11504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261058" y="3593147"/>
            <a:ext cx="186074" cy="125394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531828" y="3603232"/>
            <a:ext cx="171868" cy="108532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5776767" y="3593832"/>
            <a:ext cx="33801" cy="94888"/>
          </a:xfrm>
          <a:custGeom>
            <a:avLst/>
            <a:gdLst/>
            <a:ahLst/>
            <a:cxnLst/>
            <a:rect l="l" t="t" r="r" b="b"/>
            <a:pathLst>
              <a:path w="52704" h="147954">
                <a:moveTo>
                  <a:pt x="31828" y="99279"/>
                </a:moveTo>
                <a:lnTo>
                  <a:pt x="31702" y="99580"/>
                </a:lnTo>
                <a:lnTo>
                  <a:pt x="31213" y="103985"/>
                </a:lnTo>
                <a:lnTo>
                  <a:pt x="30379" y="106179"/>
                </a:lnTo>
                <a:lnTo>
                  <a:pt x="30086" y="106593"/>
                </a:lnTo>
                <a:lnTo>
                  <a:pt x="27627" y="109507"/>
                </a:lnTo>
                <a:lnTo>
                  <a:pt x="23501" y="115294"/>
                </a:lnTo>
                <a:lnTo>
                  <a:pt x="20944" y="119100"/>
                </a:lnTo>
                <a:lnTo>
                  <a:pt x="19485" y="121380"/>
                </a:lnTo>
                <a:lnTo>
                  <a:pt x="17692" y="124363"/>
                </a:lnTo>
                <a:lnTo>
                  <a:pt x="15657" y="127317"/>
                </a:lnTo>
                <a:lnTo>
                  <a:pt x="13008" y="131216"/>
                </a:lnTo>
                <a:lnTo>
                  <a:pt x="11878" y="133380"/>
                </a:lnTo>
                <a:lnTo>
                  <a:pt x="11824" y="139495"/>
                </a:lnTo>
                <a:lnTo>
                  <a:pt x="12661" y="141039"/>
                </a:lnTo>
                <a:lnTo>
                  <a:pt x="14392" y="143219"/>
                </a:lnTo>
                <a:lnTo>
                  <a:pt x="14514" y="143373"/>
                </a:lnTo>
                <a:lnTo>
                  <a:pt x="16290" y="146651"/>
                </a:lnTo>
                <a:lnTo>
                  <a:pt x="20660" y="147951"/>
                </a:lnTo>
                <a:lnTo>
                  <a:pt x="27652" y="144162"/>
                </a:lnTo>
                <a:lnTo>
                  <a:pt x="28951" y="139793"/>
                </a:lnTo>
                <a:lnTo>
                  <a:pt x="27777" y="137624"/>
                </a:lnTo>
                <a:lnTo>
                  <a:pt x="26188" y="137624"/>
                </a:lnTo>
                <a:lnTo>
                  <a:pt x="26191" y="135078"/>
                </a:lnTo>
                <a:lnTo>
                  <a:pt x="25922" y="134583"/>
                </a:lnTo>
                <a:lnTo>
                  <a:pt x="25677" y="134274"/>
                </a:lnTo>
                <a:lnTo>
                  <a:pt x="28356" y="134274"/>
                </a:lnTo>
                <a:lnTo>
                  <a:pt x="29782" y="132198"/>
                </a:lnTo>
                <a:lnTo>
                  <a:pt x="31693" y="129019"/>
                </a:lnTo>
                <a:lnTo>
                  <a:pt x="33026" y="126939"/>
                </a:lnTo>
                <a:lnTo>
                  <a:pt x="35343" y="123488"/>
                </a:lnTo>
                <a:lnTo>
                  <a:pt x="39057" y="118283"/>
                </a:lnTo>
                <a:lnTo>
                  <a:pt x="42085" y="114714"/>
                </a:lnTo>
                <a:lnTo>
                  <a:pt x="43070" y="113319"/>
                </a:lnTo>
                <a:lnTo>
                  <a:pt x="45627" y="106593"/>
                </a:lnTo>
                <a:lnTo>
                  <a:pt x="45703" y="106179"/>
                </a:lnTo>
                <a:lnTo>
                  <a:pt x="46284" y="100945"/>
                </a:lnTo>
                <a:lnTo>
                  <a:pt x="33521" y="100945"/>
                </a:lnTo>
                <a:lnTo>
                  <a:pt x="32422" y="100323"/>
                </a:lnTo>
                <a:lnTo>
                  <a:pt x="32038" y="99740"/>
                </a:lnTo>
                <a:lnTo>
                  <a:pt x="31911" y="99580"/>
                </a:lnTo>
                <a:lnTo>
                  <a:pt x="31828" y="99279"/>
                </a:lnTo>
                <a:close/>
              </a:path>
              <a:path w="52704" h="147954">
                <a:moveTo>
                  <a:pt x="26316" y="135078"/>
                </a:moveTo>
                <a:lnTo>
                  <a:pt x="26263" y="135210"/>
                </a:lnTo>
                <a:lnTo>
                  <a:pt x="26188" y="137624"/>
                </a:lnTo>
                <a:lnTo>
                  <a:pt x="26479" y="137067"/>
                </a:lnTo>
                <a:lnTo>
                  <a:pt x="26908" y="136382"/>
                </a:lnTo>
                <a:lnTo>
                  <a:pt x="27018" y="136223"/>
                </a:lnTo>
                <a:lnTo>
                  <a:pt x="26634" y="135514"/>
                </a:lnTo>
                <a:lnTo>
                  <a:pt x="26412" y="135210"/>
                </a:lnTo>
                <a:lnTo>
                  <a:pt x="26316" y="135078"/>
                </a:lnTo>
                <a:close/>
              </a:path>
              <a:path w="52704" h="147954">
                <a:moveTo>
                  <a:pt x="27018" y="136223"/>
                </a:moveTo>
                <a:lnTo>
                  <a:pt x="26479" y="137067"/>
                </a:lnTo>
                <a:lnTo>
                  <a:pt x="26188" y="137624"/>
                </a:lnTo>
                <a:lnTo>
                  <a:pt x="27777" y="137624"/>
                </a:lnTo>
                <a:lnTo>
                  <a:pt x="27104" y="136382"/>
                </a:lnTo>
                <a:lnTo>
                  <a:pt x="27018" y="136223"/>
                </a:lnTo>
                <a:close/>
              </a:path>
              <a:path w="52704" h="147954">
                <a:moveTo>
                  <a:pt x="28356" y="134274"/>
                </a:moveTo>
                <a:lnTo>
                  <a:pt x="25677" y="134274"/>
                </a:lnTo>
                <a:lnTo>
                  <a:pt x="26316" y="135078"/>
                </a:lnTo>
                <a:lnTo>
                  <a:pt x="26634" y="135514"/>
                </a:lnTo>
                <a:lnTo>
                  <a:pt x="27018" y="136223"/>
                </a:lnTo>
                <a:lnTo>
                  <a:pt x="28356" y="134274"/>
                </a:lnTo>
                <a:close/>
              </a:path>
              <a:path w="52704" h="147954">
                <a:moveTo>
                  <a:pt x="50635" y="14232"/>
                </a:moveTo>
                <a:lnTo>
                  <a:pt x="26952" y="14232"/>
                </a:lnTo>
                <a:lnTo>
                  <a:pt x="21230" y="14616"/>
                </a:lnTo>
                <a:lnTo>
                  <a:pt x="34924" y="14616"/>
                </a:lnTo>
                <a:lnTo>
                  <a:pt x="35141" y="14782"/>
                </a:lnTo>
                <a:lnTo>
                  <a:pt x="35902" y="15866"/>
                </a:lnTo>
                <a:lnTo>
                  <a:pt x="36682" y="18341"/>
                </a:lnTo>
                <a:lnTo>
                  <a:pt x="37146" y="21525"/>
                </a:lnTo>
                <a:lnTo>
                  <a:pt x="37266" y="22345"/>
                </a:lnTo>
                <a:lnTo>
                  <a:pt x="37360" y="22988"/>
                </a:lnTo>
                <a:lnTo>
                  <a:pt x="37486" y="29127"/>
                </a:lnTo>
                <a:lnTo>
                  <a:pt x="36756" y="31645"/>
                </a:lnTo>
                <a:lnTo>
                  <a:pt x="36403" y="32256"/>
                </a:lnTo>
                <a:lnTo>
                  <a:pt x="34241" y="35245"/>
                </a:lnTo>
                <a:lnTo>
                  <a:pt x="33774" y="35923"/>
                </a:lnTo>
                <a:lnTo>
                  <a:pt x="32055" y="38707"/>
                </a:lnTo>
                <a:lnTo>
                  <a:pt x="28798" y="43836"/>
                </a:lnTo>
                <a:lnTo>
                  <a:pt x="26376" y="47798"/>
                </a:lnTo>
                <a:lnTo>
                  <a:pt x="24964" y="50166"/>
                </a:lnTo>
                <a:lnTo>
                  <a:pt x="22290" y="54820"/>
                </a:lnTo>
                <a:lnTo>
                  <a:pt x="18658" y="61451"/>
                </a:lnTo>
                <a:lnTo>
                  <a:pt x="16420" y="65295"/>
                </a:lnTo>
                <a:lnTo>
                  <a:pt x="10689" y="85958"/>
                </a:lnTo>
                <a:lnTo>
                  <a:pt x="10565" y="87566"/>
                </a:lnTo>
                <a:lnTo>
                  <a:pt x="24893" y="100323"/>
                </a:lnTo>
                <a:lnTo>
                  <a:pt x="25238" y="100323"/>
                </a:lnTo>
                <a:lnTo>
                  <a:pt x="30881" y="100945"/>
                </a:lnTo>
                <a:lnTo>
                  <a:pt x="31550" y="100945"/>
                </a:lnTo>
                <a:lnTo>
                  <a:pt x="31619" y="100323"/>
                </a:lnTo>
                <a:lnTo>
                  <a:pt x="31735" y="99279"/>
                </a:lnTo>
                <a:lnTo>
                  <a:pt x="31762" y="99037"/>
                </a:lnTo>
                <a:lnTo>
                  <a:pt x="31627" y="98541"/>
                </a:lnTo>
                <a:lnTo>
                  <a:pt x="46551" y="98541"/>
                </a:lnTo>
                <a:lnTo>
                  <a:pt x="44863" y="92337"/>
                </a:lnTo>
                <a:lnTo>
                  <a:pt x="43789" y="90992"/>
                </a:lnTo>
                <a:lnTo>
                  <a:pt x="40858" y="88477"/>
                </a:lnTo>
                <a:lnTo>
                  <a:pt x="25102" y="88477"/>
                </a:lnTo>
                <a:lnTo>
                  <a:pt x="25070" y="88338"/>
                </a:lnTo>
                <a:lnTo>
                  <a:pt x="24967" y="87899"/>
                </a:lnTo>
                <a:lnTo>
                  <a:pt x="24364" y="86716"/>
                </a:lnTo>
                <a:lnTo>
                  <a:pt x="22875" y="85662"/>
                </a:lnTo>
                <a:lnTo>
                  <a:pt x="25302" y="85662"/>
                </a:lnTo>
                <a:lnTo>
                  <a:pt x="31504" y="67994"/>
                </a:lnTo>
                <a:lnTo>
                  <a:pt x="34849" y="61866"/>
                </a:lnTo>
                <a:lnTo>
                  <a:pt x="37377" y="57466"/>
                </a:lnTo>
                <a:lnTo>
                  <a:pt x="38724" y="55206"/>
                </a:lnTo>
                <a:lnTo>
                  <a:pt x="41616" y="50505"/>
                </a:lnTo>
                <a:lnTo>
                  <a:pt x="44842" y="45427"/>
                </a:lnTo>
                <a:lnTo>
                  <a:pt x="45813" y="43836"/>
                </a:lnTo>
                <a:lnTo>
                  <a:pt x="48978" y="39439"/>
                </a:lnTo>
                <a:lnTo>
                  <a:pt x="50004" y="37665"/>
                </a:lnTo>
                <a:lnTo>
                  <a:pt x="52043" y="30634"/>
                </a:lnTo>
                <a:lnTo>
                  <a:pt x="52121" y="24423"/>
                </a:lnTo>
                <a:lnTo>
                  <a:pt x="50874" y="15866"/>
                </a:lnTo>
                <a:lnTo>
                  <a:pt x="50754" y="15045"/>
                </a:lnTo>
                <a:lnTo>
                  <a:pt x="50635" y="14232"/>
                </a:lnTo>
                <a:close/>
              </a:path>
              <a:path w="52704" h="147954">
                <a:moveTo>
                  <a:pt x="46551" y="98541"/>
                </a:moveTo>
                <a:lnTo>
                  <a:pt x="31627" y="98541"/>
                </a:lnTo>
                <a:lnTo>
                  <a:pt x="31762" y="99037"/>
                </a:lnTo>
                <a:lnTo>
                  <a:pt x="31828" y="99279"/>
                </a:lnTo>
                <a:lnTo>
                  <a:pt x="31911" y="99580"/>
                </a:lnTo>
                <a:lnTo>
                  <a:pt x="32038" y="99740"/>
                </a:lnTo>
                <a:lnTo>
                  <a:pt x="32422" y="100323"/>
                </a:lnTo>
                <a:lnTo>
                  <a:pt x="33521" y="100945"/>
                </a:lnTo>
                <a:lnTo>
                  <a:pt x="46284" y="100945"/>
                </a:lnTo>
                <a:lnTo>
                  <a:pt x="46353" y="100323"/>
                </a:lnTo>
                <a:lnTo>
                  <a:pt x="46469" y="99279"/>
                </a:lnTo>
                <a:lnTo>
                  <a:pt x="46551" y="98541"/>
                </a:lnTo>
                <a:close/>
              </a:path>
              <a:path w="52704" h="147954">
                <a:moveTo>
                  <a:pt x="26087" y="85958"/>
                </a:moveTo>
                <a:lnTo>
                  <a:pt x="25253" y="85958"/>
                </a:lnTo>
                <a:lnTo>
                  <a:pt x="25195" y="86716"/>
                </a:lnTo>
                <a:lnTo>
                  <a:pt x="25102" y="88477"/>
                </a:lnTo>
                <a:lnTo>
                  <a:pt x="40858" y="88477"/>
                </a:lnTo>
                <a:lnTo>
                  <a:pt x="40696" y="88338"/>
                </a:lnTo>
                <a:lnTo>
                  <a:pt x="39346" y="87566"/>
                </a:lnTo>
                <a:lnTo>
                  <a:pt x="36448" y="86716"/>
                </a:lnTo>
                <a:lnTo>
                  <a:pt x="33488" y="86716"/>
                </a:lnTo>
                <a:lnTo>
                  <a:pt x="26087" y="85958"/>
                </a:lnTo>
                <a:close/>
              </a:path>
              <a:path w="52704" h="147954">
                <a:moveTo>
                  <a:pt x="23198" y="85662"/>
                </a:moveTo>
                <a:lnTo>
                  <a:pt x="22875" y="85662"/>
                </a:lnTo>
                <a:lnTo>
                  <a:pt x="24364" y="86716"/>
                </a:lnTo>
                <a:lnTo>
                  <a:pt x="24967" y="87899"/>
                </a:lnTo>
                <a:lnTo>
                  <a:pt x="25070" y="88338"/>
                </a:lnTo>
                <a:lnTo>
                  <a:pt x="25195" y="86716"/>
                </a:lnTo>
                <a:lnTo>
                  <a:pt x="25253" y="85958"/>
                </a:lnTo>
                <a:lnTo>
                  <a:pt x="26087" y="85958"/>
                </a:lnTo>
                <a:lnTo>
                  <a:pt x="23198" y="85662"/>
                </a:lnTo>
                <a:close/>
              </a:path>
              <a:path w="52704" h="147954">
                <a:moveTo>
                  <a:pt x="25302" y="85662"/>
                </a:moveTo>
                <a:lnTo>
                  <a:pt x="23198" y="85662"/>
                </a:lnTo>
                <a:lnTo>
                  <a:pt x="26087" y="85958"/>
                </a:lnTo>
                <a:lnTo>
                  <a:pt x="25253" y="85958"/>
                </a:lnTo>
                <a:lnTo>
                  <a:pt x="25302" y="85662"/>
                </a:lnTo>
                <a:close/>
              </a:path>
              <a:path w="52704" h="147954">
                <a:moveTo>
                  <a:pt x="28554" y="0"/>
                </a:moveTo>
                <a:lnTo>
                  <a:pt x="23999" y="0"/>
                </a:lnTo>
                <a:lnTo>
                  <a:pt x="14061" y="697"/>
                </a:lnTo>
                <a:lnTo>
                  <a:pt x="0" y="15866"/>
                </a:lnTo>
                <a:lnTo>
                  <a:pt x="177" y="17043"/>
                </a:lnTo>
                <a:lnTo>
                  <a:pt x="1171" y="22345"/>
                </a:lnTo>
                <a:lnTo>
                  <a:pt x="1987" y="27613"/>
                </a:lnTo>
                <a:lnTo>
                  <a:pt x="5656" y="30317"/>
                </a:lnTo>
                <a:lnTo>
                  <a:pt x="13520" y="29127"/>
                </a:lnTo>
                <a:lnTo>
                  <a:pt x="16223" y="25457"/>
                </a:lnTo>
                <a:lnTo>
                  <a:pt x="15357" y="19865"/>
                </a:lnTo>
                <a:lnTo>
                  <a:pt x="14608" y="15866"/>
                </a:lnTo>
                <a:lnTo>
                  <a:pt x="13288" y="15866"/>
                </a:lnTo>
                <a:lnTo>
                  <a:pt x="13723" y="15201"/>
                </a:lnTo>
                <a:lnTo>
                  <a:pt x="13826" y="15045"/>
                </a:lnTo>
                <a:lnTo>
                  <a:pt x="14355" y="13962"/>
                </a:lnTo>
                <a:lnTo>
                  <a:pt x="14396" y="13622"/>
                </a:lnTo>
                <a:lnTo>
                  <a:pt x="50443" y="13622"/>
                </a:lnTo>
                <a:lnTo>
                  <a:pt x="37596" y="283"/>
                </a:lnTo>
                <a:lnTo>
                  <a:pt x="35050" y="283"/>
                </a:lnTo>
                <a:lnTo>
                  <a:pt x="28554" y="0"/>
                </a:lnTo>
                <a:close/>
              </a:path>
              <a:path w="52704" h="147954">
                <a:moveTo>
                  <a:pt x="14391" y="13962"/>
                </a:moveTo>
                <a:lnTo>
                  <a:pt x="14223" y="14232"/>
                </a:lnTo>
                <a:lnTo>
                  <a:pt x="13826" y="15045"/>
                </a:lnTo>
                <a:lnTo>
                  <a:pt x="13288" y="15866"/>
                </a:lnTo>
                <a:lnTo>
                  <a:pt x="13592" y="15666"/>
                </a:lnTo>
                <a:lnTo>
                  <a:pt x="14569" y="15666"/>
                </a:lnTo>
                <a:lnTo>
                  <a:pt x="14475" y="15045"/>
                </a:lnTo>
                <a:lnTo>
                  <a:pt x="14391" y="13962"/>
                </a:lnTo>
                <a:close/>
              </a:path>
              <a:path w="52704" h="147954">
                <a:moveTo>
                  <a:pt x="14571" y="15666"/>
                </a:moveTo>
                <a:lnTo>
                  <a:pt x="13592" y="15666"/>
                </a:lnTo>
                <a:lnTo>
                  <a:pt x="13279" y="15866"/>
                </a:lnTo>
                <a:lnTo>
                  <a:pt x="14608" y="15866"/>
                </a:lnTo>
                <a:lnTo>
                  <a:pt x="14571" y="15666"/>
                </a:lnTo>
                <a:close/>
              </a:path>
              <a:path w="52704" h="147954">
                <a:moveTo>
                  <a:pt x="50443" y="13622"/>
                </a:moveTo>
                <a:lnTo>
                  <a:pt x="14396" y="13622"/>
                </a:lnTo>
                <a:lnTo>
                  <a:pt x="14475" y="15045"/>
                </a:lnTo>
                <a:lnTo>
                  <a:pt x="14569" y="15666"/>
                </a:lnTo>
                <a:lnTo>
                  <a:pt x="13592" y="15666"/>
                </a:lnTo>
                <a:lnTo>
                  <a:pt x="14838" y="15201"/>
                </a:lnTo>
                <a:lnTo>
                  <a:pt x="15873" y="15045"/>
                </a:lnTo>
                <a:lnTo>
                  <a:pt x="15293" y="15045"/>
                </a:lnTo>
                <a:lnTo>
                  <a:pt x="21230" y="14616"/>
                </a:lnTo>
                <a:lnTo>
                  <a:pt x="33202" y="14616"/>
                </a:lnTo>
                <a:lnTo>
                  <a:pt x="24383" y="14232"/>
                </a:lnTo>
                <a:lnTo>
                  <a:pt x="50635" y="14232"/>
                </a:lnTo>
                <a:lnTo>
                  <a:pt x="50550" y="13962"/>
                </a:lnTo>
                <a:lnTo>
                  <a:pt x="50443" y="13622"/>
                </a:lnTo>
                <a:close/>
              </a:path>
              <a:path w="52704" h="147954">
                <a:moveTo>
                  <a:pt x="26952" y="14232"/>
                </a:moveTo>
                <a:lnTo>
                  <a:pt x="24383" y="14232"/>
                </a:lnTo>
                <a:lnTo>
                  <a:pt x="33202" y="14616"/>
                </a:lnTo>
                <a:lnTo>
                  <a:pt x="21230" y="14616"/>
                </a:lnTo>
                <a:lnTo>
                  <a:pt x="26952" y="14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9" name="object 9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345980" y="3766532"/>
            <a:ext cx="64608" cy="9162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444856" y="3781367"/>
            <a:ext cx="41036" cy="78186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794404" y="3591402"/>
            <a:ext cx="343386" cy="303705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4535039" y="3783246"/>
            <a:ext cx="76969" cy="59050"/>
          </a:xfrm>
          <a:custGeom>
            <a:avLst/>
            <a:gdLst/>
            <a:ahLst/>
            <a:cxnLst/>
            <a:rect l="l" t="t" r="r" b="b"/>
            <a:pathLst>
              <a:path w="120015" h="92075">
                <a:moveTo>
                  <a:pt x="35572" y="84239"/>
                </a:moveTo>
                <a:lnTo>
                  <a:pt x="34886" y="77901"/>
                </a:lnTo>
                <a:lnTo>
                  <a:pt x="34785" y="77038"/>
                </a:lnTo>
                <a:lnTo>
                  <a:pt x="34709" y="76327"/>
                </a:lnTo>
                <a:lnTo>
                  <a:pt x="34353" y="76034"/>
                </a:lnTo>
                <a:lnTo>
                  <a:pt x="31165" y="73469"/>
                </a:lnTo>
                <a:lnTo>
                  <a:pt x="25463" y="74091"/>
                </a:lnTo>
                <a:lnTo>
                  <a:pt x="15189" y="74904"/>
                </a:lnTo>
                <a:lnTo>
                  <a:pt x="15189" y="79260"/>
                </a:lnTo>
                <a:lnTo>
                  <a:pt x="15189" y="80848"/>
                </a:lnTo>
                <a:lnTo>
                  <a:pt x="15189" y="84683"/>
                </a:lnTo>
                <a:lnTo>
                  <a:pt x="15074" y="80594"/>
                </a:lnTo>
                <a:lnTo>
                  <a:pt x="15189" y="79260"/>
                </a:lnTo>
                <a:lnTo>
                  <a:pt x="15189" y="74904"/>
                </a:lnTo>
                <a:lnTo>
                  <a:pt x="6477" y="76034"/>
                </a:lnTo>
                <a:lnTo>
                  <a:pt x="4013" y="76034"/>
                </a:lnTo>
                <a:lnTo>
                  <a:pt x="787" y="79260"/>
                </a:lnTo>
                <a:lnTo>
                  <a:pt x="787" y="81965"/>
                </a:lnTo>
                <a:lnTo>
                  <a:pt x="0" y="84086"/>
                </a:lnTo>
                <a:lnTo>
                  <a:pt x="787" y="85915"/>
                </a:lnTo>
                <a:lnTo>
                  <a:pt x="787" y="87210"/>
                </a:lnTo>
                <a:lnTo>
                  <a:pt x="4013" y="90436"/>
                </a:lnTo>
                <a:lnTo>
                  <a:pt x="5791" y="90436"/>
                </a:lnTo>
                <a:lnTo>
                  <a:pt x="7696" y="91313"/>
                </a:lnTo>
                <a:lnTo>
                  <a:pt x="14947" y="91313"/>
                </a:lnTo>
                <a:lnTo>
                  <a:pt x="19456" y="91567"/>
                </a:lnTo>
                <a:lnTo>
                  <a:pt x="20726" y="90436"/>
                </a:lnTo>
                <a:lnTo>
                  <a:pt x="22593" y="88760"/>
                </a:lnTo>
                <a:lnTo>
                  <a:pt x="14351" y="89408"/>
                </a:lnTo>
                <a:lnTo>
                  <a:pt x="22542" y="88760"/>
                </a:lnTo>
                <a:lnTo>
                  <a:pt x="22860" y="88531"/>
                </a:lnTo>
                <a:lnTo>
                  <a:pt x="22593" y="88760"/>
                </a:lnTo>
                <a:lnTo>
                  <a:pt x="25527" y="88531"/>
                </a:lnTo>
                <a:lnTo>
                  <a:pt x="25882" y="88531"/>
                </a:lnTo>
                <a:lnTo>
                  <a:pt x="32715" y="87782"/>
                </a:lnTo>
                <a:lnTo>
                  <a:pt x="35572" y="84239"/>
                </a:lnTo>
                <a:close/>
              </a:path>
              <a:path w="120015" h="92075">
                <a:moveTo>
                  <a:pt x="48755" y="26695"/>
                </a:moveTo>
                <a:lnTo>
                  <a:pt x="44462" y="7429"/>
                </a:lnTo>
                <a:lnTo>
                  <a:pt x="43764" y="6083"/>
                </a:lnTo>
                <a:lnTo>
                  <a:pt x="43586" y="5753"/>
                </a:lnTo>
                <a:lnTo>
                  <a:pt x="42037" y="3835"/>
                </a:lnTo>
                <a:lnTo>
                  <a:pt x="34810" y="330"/>
                </a:lnTo>
                <a:lnTo>
                  <a:pt x="34734" y="7696"/>
                </a:lnTo>
                <a:lnTo>
                  <a:pt x="34734" y="330"/>
                </a:lnTo>
                <a:lnTo>
                  <a:pt x="32410" y="241"/>
                </a:lnTo>
                <a:lnTo>
                  <a:pt x="32410" y="15455"/>
                </a:lnTo>
                <a:lnTo>
                  <a:pt x="32258" y="15189"/>
                </a:lnTo>
                <a:lnTo>
                  <a:pt x="32346" y="15354"/>
                </a:lnTo>
                <a:lnTo>
                  <a:pt x="32410" y="241"/>
                </a:lnTo>
                <a:lnTo>
                  <a:pt x="26047" y="0"/>
                </a:lnTo>
                <a:lnTo>
                  <a:pt x="20942" y="4864"/>
                </a:lnTo>
                <a:lnTo>
                  <a:pt x="20281" y="6743"/>
                </a:lnTo>
                <a:lnTo>
                  <a:pt x="20307" y="9258"/>
                </a:lnTo>
                <a:lnTo>
                  <a:pt x="31191" y="21793"/>
                </a:lnTo>
                <a:lnTo>
                  <a:pt x="34150" y="21793"/>
                </a:lnTo>
                <a:lnTo>
                  <a:pt x="34251" y="22694"/>
                </a:lnTo>
                <a:lnTo>
                  <a:pt x="34378" y="23634"/>
                </a:lnTo>
                <a:lnTo>
                  <a:pt x="34429" y="24980"/>
                </a:lnTo>
                <a:lnTo>
                  <a:pt x="34213" y="26187"/>
                </a:lnTo>
                <a:lnTo>
                  <a:pt x="34124" y="26695"/>
                </a:lnTo>
                <a:lnTo>
                  <a:pt x="32804" y="30251"/>
                </a:lnTo>
                <a:lnTo>
                  <a:pt x="26873" y="44996"/>
                </a:lnTo>
                <a:lnTo>
                  <a:pt x="24638" y="50990"/>
                </a:lnTo>
                <a:lnTo>
                  <a:pt x="26543" y="55130"/>
                </a:lnTo>
                <a:lnTo>
                  <a:pt x="33997" y="57899"/>
                </a:lnTo>
                <a:lnTo>
                  <a:pt x="38138" y="56007"/>
                </a:lnTo>
                <a:lnTo>
                  <a:pt x="40297" y="50190"/>
                </a:lnTo>
                <a:lnTo>
                  <a:pt x="46761" y="34137"/>
                </a:lnTo>
                <a:lnTo>
                  <a:pt x="48031" y="30734"/>
                </a:lnTo>
                <a:lnTo>
                  <a:pt x="48755" y="26695"/>
                </a:lnTo>
                <a:close/>
              </a:path>
              <a:path w="120015" h="92075">
                <a:moveTo>
                  <a:pt x="119811" y="63309"/>
                </a:moveTo>
                <a:lnTo>
                  <a:pt x="118618" y="59042"/>
                </a:lnTo>
                <a:lnTo>
                  <a:pt x="118795" y="59042"/>
                </a:lnTo>
                <a:lnTo>
                  <a:pt x="116446" y="57708"/>
                </a:lnTo>
                <a:lnTo>
                  <a:pt x="114020" y="56349"/>
                </a:lnTo>
                <a:lnTo>
                  <a:pt x="104660" y="50596"/>
                </a:lnTo>
                <a:lnTo>
                  <a:pt x="102844" y="49568"/>
                </a:lnTo>
                <a:lnTo>
                  <a:pt x="99491" y="48679"/>
                </a:lnTo>
                <a:lnTo>
                  <a:pt x="96901" y="48679"/>
                </a:lnTo>
                <a:lnTo>
                  <a:pt x="94703" y="48475"/>
                </a:lnTo>
                <a:lnTo>
                  <a:pt x="94703" y="58775"/>
                </a:lnTo>
                <a:lnTo>
                  <a:pt x="94703" y="59080"/>
                </a:lnTo>
                <a:lnTo>
                  <a:pt x="93713" y="59982"/>
                </a:lnTo>
                <a:lnTo>
                  <a:pt x="94653" y="59042"/>
                </a:lnTo>
                <a:lnTo>
                  <a:pt x="94691" y="58775"/>
                </a:lnTo>
                <a:lnTo>
                  <a:pt x="94703" y="48475"/>
                </a:lnTo>
                <a:lnTo>
                  <a:pt x="87807" y="47790"/>
                </a:lnTo>
                <a:lnTo>
                  <a:pt x="85407" y="47917"/>
                </a:lnTo>
                <a:lnTo>
                  <a:pt x="80670" y="52666"/>
                </a:lnTo>
                <a:lnTo>
                  <a:pt x="80022" y="54851"/>
                </a:lnTo>
                <a:lnTo>
                  <a:pt x="80149" y="59042"/>
                </a:lnTo>
                <a:lnTo>
                  <a:pt x="80327" y="60096"/>
                </a:lnTo>
                <a:lnTo>
                  <a:pt x="80429" y="64617"/>
                </a:lnTo>
                <a:lnTo>
                  <a:pt x="83654" y="67843"/>
                </a:lnTo>
                <a:lnTo>
                  <a:pt x="91605" y="67843"/>
                </a:lnTo>
                <a:lnTo>
                  <a:pt x="94830" y="64617"/>
                </a:lnTo>
                <a:lnTo>
                  <a:pt x="94830" y="63080"/>
                </a:lnTo>
                <a:lnTo>
                  <a:pt x="94818" y="62738"/>
                </a:lnTo>
                <a:lnTo>
                  <a:pt x="94805" y="62064"/>
                </a:lnTo>
                <a:lnTo>
                  <a:pt x="94830" y="62649"/>
                </a:lnTo>
                <a:lnTo>
                  <a:pt x="96570" y="62649"/>
                </a:lnTo>
                <a:lnTo>
                  <a:pt x="96926" y="62865"/>
                </a:lnTo>
                <a:lnTo>
                  <a:pt x="97320" y="63080"/>
                </a:lnTo>
                <a:lnTo>
                  <a:pt x="99123" y="64096"/>
                </a:lnTo>
                <a:lnTo>
                  <a:pt x="106730" y="68770"/>
                </a:lnTo>
                <a:lnTo>
                  <a:pt x="111518" y="71462"/>
                </a:lnTo>
                <a:lnTo>
                  <a:pt x="115900" y="70243"/>
                </a:lnTo>
                <a:lnTo>
                  <a:pt x="119811" y="63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3" name="object 10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666972" y="3761750"/>
            <a:ext cx="56864" cy="100229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5210334" y="3843975"/>
            <a:ext cx="37874" cy="45611"/>
          </a:xfrm>
          <a:custGeom>
            <a:avLst/>
            <a:gdLst/>
            <a:ahLst/>
            <a:cxnLst/>
            <a:rect l="l" t="t" r="r" b="b"/>
            <a:pathLst>
              <a:path w="59055" h="71120">
                <a:moveTo>
                  <a:pt x="55664" y="12051"/>
                </a:moveTo>
                <a:lnTo>
                  <a:pt x="42349" y="12051"/>
                </a:lnTo>
                <a:lnTo>
                  <a:pt x="42297" y="12423"/>
                </a:lnTo>
                <a:lnTo>
                  <a:pt x="41601" y="15895"/>
                </a:lnTo>
                <a:lnTo>
                  <a:pt x="42702" y="18811"/>
                </a:lnTo>
                <a:lnTo>
                  <a:pt x="43940" y="25130"/>
                </a:lnTo>
                <a:lnTo>
                  <a:pt x="43973" y="30764"/>
                </a:lnTo>
                <a:lnTo>
                  <a:pt x="43308" y="34865"/>
                </a:lnTo>
                <a:lnTo>
                  <a:pt x="10441" y="54777"/>
                </a:lnTo>
                <a:lnTo>
                  <a:pt x="8381" y="55350"/>
                </a:lnTo>
                <a:lnTo>
                  <a:pt x="2120" y="57298"/>
                </a:lnTo>
                <a:lnTo>
                  <a:pt x="0" y="61334"/>
                </a:lnTo>
                <a:lnTo>
                  <a:pt x="2272" y="68637"/>
                </a:lnTo>
                <a:lnTo>
                  <a:pt x="2363" y="68929"/>
                </a:lnTo>
                <a:lnTo>
                  <a:pt x="6399" y="71048"/>
                </a:lnTo>
                <a:lnTo>
                  <a:pt x="12411" y="69178"/>
                </a:lnTo>
                <a:lnTo>
                  <a:pt x="14357" y="68637"/>
                </a:lnTo>
                <a:lnTo>
                  <a:pt x="50153" y="50855"/>
                </a:lnTo>
                <a:lnTo>
                  <a:pt x="58562" y="30764"/>
                </a:lnTo>
                <a:lnTo>
                  <a:pt x="58420" y="25130"/>
                </a:lnTo>
                <a:lnTo>
                  <a:pt x="58392" y="23994"/>
                </a:lnTo>
                <a:lnTo>
                  <a:pt x="56665" y="15185"/>
                </a:lnTo>
                <a:lnTo>
                  <a:pt x="56569" y="14692"/>
                </a:lnTo>
                <a:lnTo>
                  <a:pt x="56469" y="14183"/>
                </a:lnTo>
                <a:lnTo>
                  <a:pt x="55664" y="12051"/>
                </a:lnTo>
                <a:close/>
              </a:path>
              <a:path w="59055" h="71120">
                <a:moveTo>
                  <a:pt x="43629" y="0"/>
                </a:moveTo>
                <a:lnTo>
                  <a:pt x="39312" y="0"/>
                </a:lnTo>
                <a:lnTo>
                  <a:pt x="34528" y="1153"/>
                </a:lnTo>
                <a:lnTo>
                  <a:pt x="28096" y="9998"/>
                </a:lnTo>
                <a:lnTo>
                  <a:pt x="27481" y="13068"/>
                </a:lnTo>
                <a:lnTo>
                  <a:pt x="27443" y="14334"/>
                </a:lnTo>
                <a:lnTo>
                  <a:pt x="29786" y="17882"/>
                </a:lnTo>
                <a:lnTo>
                  <a:pt x="37578" y="19476"/>
                </a:lnTo>
                <a:lnTo>
                  <a:pt x="41382" y="16963"/>
                </a:lnTo>
                <a:lnTo>
                  <a:pt x="41601" y="15895"/>
                </a:lnTo>
                <a:lnTo>
                  <a:pt x="41333" y="15185"/>
                </a:lnTo>
                <a:lnTo>
                  <a:pt x="40981" y="14692"/>
                </a:lnTo>
                <a:lnTo>
                  <a:pt x="40043" y="14692"/>
                </a:lnTo>
                <a:lnTo>
                  <a:pt x="40717" y="14334"/>
                </a:lnTo>
                <a:lnTo>
                  <a:pt x="40452" y="13952"/>
                </a:lnTo>
                <a:lnTo>
                  <a:pt x="41154" y="13952"/>
                </a:lnTo>
                <a:lnTo>
                  <a:pt x="41659" y="13502"/>
                </a:lnTo>
                <a:lnTo>
                  <a:pt x="41939" y="13068"/>
                </a:lnTo>
                <a:lnTo>
                  <a:pt x="42349" y="12051"/>
                </a:lnTo>
                <a:lnTo>
                  <a:pt x="55664" y="12051"/>
                </a:lnTo>
                <a:lnTo>
                  <a:pt x="54426" y="8768"/>
                </a:lnTo>
                <a:lnTo>
                  <a:pt x="54004" y="8145"/>
                </a:lnTo>
                <a:lnTo>
                  <a:pt x="50584" y="3365"/>
                </a:lnTo>
                <a:lnTo>
                  <a:pt x="48789" y="1855"/>
                </a:lnTo>
                <a:lnTo>
                  <a:pt x="43629" y="0"/>
                </a:lnTo>
                <a:close/>
              </a:path>
              <a:path w="59055" h="71120">
                <a:moveTo>
                  <a:pt x="42297" y="12423"/>
                </a:moveTo>
                <a:lnTo>
                  <a:pt x="41939" y="13068"/>
                </a:lnTo>
                <a:lnTo>
                  <a:pt x="41659" y="13502"/>
                </a:lnTo>
                <a:lnTo>
                  <a:pt x="40725" y="14334"/>
                </a:lnTo>
                <a:lnTo>
                  <a:pt x="41333" y="15185"/>
                </a:lnTo>
                <a:lnTo>
                  <a:pt x="41601" y="15895"/>
                </a:lnTo>
                <a:lnTo>
                  <a:pt x="41746" y="15185"/>
                </a:lnTo>
                <a:lnTo>
                  <a:pt x="41847" y="14692"/>
                </a:lnTo>
                <a:lnTo>
                  <a:pt x="40937" y="14334"/>
                </a:lnTo>
                <a:lnTo>
                  <a:pt x="40726" y="14183"/>
                </a:lnTo>
                <a:lnTo>
                  <a:pt x="41920" y="14334"/>
                </a:lnTo>
                <a:lnTo>
                  <a:pt x="41998" y="13952"/>
                </a:lnTo>
                <a:lnTo>
                  <a:pt x="42090" y="13502"/>
                </a:lnTo>
                <a:lnTo>
                  <a:pt x="42179" y="13068"/>
                </a:lnTo>
                <a:lnTo>
                  <a:pt x="42297" y="12423"/>
                </a:lnTo>
                <a:close/>
              </a:path>
              <a:path w="59055" h="71120">
                <a:moveTo>
                  <a:pt x="40725" y="14334"/>
                </a:moveTo>
                <a:lnTo>
                  <a:pt x="40043" y="14692"/>
                </a:lnTo>
                <a:lnTo>
                  <a:pt x="40981" y="14692"/>
                </a:lnTo>
                <a:lnTo>
                  <a:pt x="40725" y="14334"/>
                </a:lnTo>
                <a:close/>
              </a:path>
              <a:path w="59055" h="71120">
                <a:moveTo>
                  <a:pt x="41920" y="14334"/>
                </a:moveTo>
                <a:lnTo>
                  <a:pt x="40937" y="14334"/>
                </a:lnTo>
                <a:lnTo>
                  <a:pt x="41930" y="14692"/>
                </a:lnTo>
                <a:lnTo>
                  <a:pt x="41920" y="14334"/>
                </a:lnTo>
                <a:close/>
              </a:path>
              <a:path w="59055" h="71120">
                <a:moveTo>
                  <a:pt x="41154" y="13952"/>
                </a:moveTo>
                <a:lnTo>
                  <a:pt x="40452" y="13952"/>
                </a:lnTo>
                <a:lnTo>
                  <a:pt x="40905" y="14334"/>
                </a:lnTo>
                <a:lnTo>
                  <a:pt x="40725" y="14334"/>
                </a:lnTo>
                <a:lnTo>
                  <a:pt x="41154" y="13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5" name="object 10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313044" y="3770691"/>
            <a:ext cx="118801" cy="119351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5508353" y="3770718"/>
            <a:ext cx="42078" cy="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270000"/>
            <a:ext cx="7235283" cy="49069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dirty="0"/>
              <a:t>Two nodes are neighbours if their sets differ by only one medoid</a:t>
            </a:r>
          </a:p>
          <a:p>
            <a:pPr algn="just"/>
            <a:r>
              <a:rPr lang="en-US" dirty="0"/>
              <a:t>Each node can be assigned a cost that is defined to be the total dissimilarity between every object and the medoid of its cluster</a:t>
            </a:r>
          </a:p>
          <a:p>
            <a:pPr algn="just"/>
            <a:r>
              <a:rPr lang="en-US" dirty="0"/>
              <a:t>The problem corresponds to search for a minimum on the graph</a:t>
            </a:r>
          </a:p>
          <a:p>
            <a:pPr algn="just"/>
            <a:r>
              <a:rPr lang="en-US" dirty="0"/>
              <a:t>At each step, all neighbours of current node node are searched; the neighbour which corresponds to the deepest descent in cost is chosen as the next solution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70000"/>
            <a:ext cx="5752171" cy="4906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altLang="zh-CN" dirty="0"/>
              <a:t>Graph Abstraction</a:t>
            </a:r>
          </a:p>
          <a:p>
            <a:pPr lvl="1" algn="just"/>
            <a:r>
              <a:rPr lang="en-US" altLang="zh-CN" dirty="0"/>
              <a:t>Every node is a potential solution (k-medoid)</a:t>
            </a:r>
          </a:p>
          <a:p>
            <a:pPr lvl="1" algn="just"/>
            <a:r>
              <a:rPr lang="en-US" altLang="zh-CN" dirty="0"/>
              <a:t>Two nodes are adjacent if they differ by one medoid</a:t>
            </a:r>
          </a:p>
          <a:p>
            <a:pPr lvl="1" algn="just"/>
            <a:r>
              <a:rPr lang="en-US" altLang="zh-CN" dirty="0"/>
              <a:t>Every node has </a:t>
            </a:r>
            <a:r>
              <a:rPr lang="en-US" altLang="zh-CN" i="1" dirty="0"/>
              <a:t>k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i="1" dirty="0" err="1">
                <a:sym typeface="Symbol" panose="05050102010706020507" pitchFamily="18" charset="2"/>
              </a:rPr>
              <a:t></a:t>
            </a:r>
            <a:r>
              <a:rPr lang="en-US" altLang="zh-CN" i="1" dirty="0" err="1"/>
              <a:t>k</a:t>
            </a:r>
            <a:r>
              <a:rPr lang="en-US" altLang="zh-CN" dirty="0"/>
              <a:t>) adjacent nodes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3D393D-3486-4EAE-A33C-9F235508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1" y="1837409"/>
            <a:ext cx="5752171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8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82" name="Rectangle 2">
            <a:extLst>
              <a:ext uri="{FF2B5EF4-FFF2-40B4-BE49-F238E27FC236}">
                <a16:creationId xmlns="" xmlns:a16="http://schemas.microsoft.com/office/drawing/2014/main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CLARANS (“Randomized” CLARA)</a:t>
            </a:r>
            <a:endParaRPr lang="en-US" altLang="zh-CN" dirty="0"/>
          </a:p>
        </p:txBody>
      </p:sp>
      <p:sp>
        <p:nvSpPr>
          <p:cNvPr id="1607683" name="Rectangle 3">
            <a:extLst>
              <a:ext uri="{FF2B5EF4-FFF2-40B4-BE49-F238E27FC236}">
                <a16:creationId xmlns="" xmlns:a16="http://schemas.microsoft.com/office/drawing/2014/main" id="{76D81870-411B-47B6-BE57-688860C726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/>
              <a:t>For large values of n and k, examining k(n‐k) neighbours is time consuming.</a:t>
            </a:r>
          </a:p>
          <a:p>
            <a:pPr algn="just"/>
            <a:r>
              <a:rPr lang="en-US"/>
              <a:t>At each step, CLARANS draws sample of neighbours to examine. </a:t>
            </a:r>
          </a:p>
          <a:p>
            <a:pPr algn="just"/>
            <a:r>
              <a:rPr lang="en-US"/>
              <a:t>Note that CLARA draws a sample of nodes at the beginning of search; therefore, CLARANS has the benefit of not confining the search to a restricted area. </a:t>
            </a:r>
          </a:p>
          <a:p>
            <a:pPr algn="just"/>
            <a:r>
              <a:rPr lang="en-US"/>
              <a:t>If the local optimum is found, CLARANS starts with a new randomly selected node in search for a new local optimum. The number of local optimums to search for is a parameter. </a:t>
            </a:r>
          </a:p>
          <a:p>
            <a:pPr algn="just"/>
            <a:r>
              <a:rPr lang="en-US"/>
              <a:t>It is more efficient and scalable than both PAM and CLARA; returns higher quality clusters.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4A8A2869-37D2-4FB4-B4FE-7160706CFDCA}" type="slidenum">
              <a:rPr lang="zh-CN" altLang="en-US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37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4">
            <a:extLst>
              <a:ext uri="{FF2B5EF4-FFF2-40B4-BE49-F238E27FC236}">
                <a16:creationId xmlns="" xmlns:a16="http://schemas.microsoft.com/office/drawing/2014/main" id="{212E08C7-7B9C-4106-98B6-1A8A7D2C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69DD-E0A4-46AC-9E1C-EAD489FDABB4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613826" name="Rectangle 2">
            <a:extLst>
              <a:ext uri="{FF2B5EF4-FFF2-40B4-BE49-F238E27FC236}">
                <a16:creationId xmlns="" xmlns:a16="http://schemas.microsoft.com/office/drawing/2014/main" id="{D7DD31F7-7ACD-4BBC-8822-9AEB267BA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CLARANS</a:t>
            </a:r>
          </a:p>
        </p:txBody>
      </p:sp>
      <p:grpSp>
        <p:nvGrpSpPr>
          <p:cNvPr id="1613827" name="Group 3">
            <a:extLst>
              <a:ext uri="{FF2B5EF4-FFF2-40B4-BE49-F238E27FC236}">
                <a16:creationId xmlns="" xmlns:a16="http://schemas.microsoft.com/office/drawing/2014/main" id="{B22F27AE-3060-40FA-96AC-CC2AF995619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752600"/>
            <a:ext cx="1981200" cy="2362200"/>
            <a:chOff x="432" y="1200"/>
            <a:chExt cx="1920" cy="2208"/>
          </a:xfrm>
        </p:grpSpPr>
        <p:sp>
          <p:nvSpPr>
            <p:cNvPr id="1613828" name="Oval 4">
              <a:extLst>
                <a:ext uri="{FF2B5EF4-FFF2-40B4-BE49-F238E27FC236}">
                  <a16:creationId xmlns="" xmlns:a16="http://schemas.microsoft.com/office/drawing/2014/main" id="{B35EB0C9-FF77-4449-82A3-89BE73DB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00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29" name="Oval 5">
              <a:extLst>
                <a:ext uri="{FF2B5EF4-FFF2-40B4-BE49-F238E27FC236}">
                  <a16:creationId xmlns="" xmlns:a16="http://schemas.microsoft.com/office/drawing/2014/main" id="{6024D702-B50D-4297-9D7F-E66731FA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0" name="Oval 6">
              <a:extLst>
                <a:ext uri="{FF2B5EF4-FFF2-40B4-BE49-F238E27FC236}">
                  <a16:creationId xmlns="" xmlns:a16="http://schemas.microsoft.com/office/drawing/2014/main" id="{C6485E06-4AB6-42A8-B1AB-0959BE30A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1" name="Oval 7">
              <a:extLst>
                <a:ext uri="{FF2B5EF4-FFF2-40B4-BE49-F238E27FC236}">
                  <a16:creationId xmlns="" xmlns:a16="http://schemas.microsoft.com/office/drawing/2014/main" id="{F004B446-C2D2-41D8-807F-1820B3D6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32" name="Line 8">
              <a:extLst>
                <a:ext uri="{FF2B5EF4-FFF2-40B4-BE49-F238E27FC236}">
                  <a16:creationId xmlns="" xmlns:a16="http://schemas.microsoft.com/office/drawing/2014/main" id="{C893CBC6-21CE-4260-8FE6-8CA4D597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3" name="Line 9">
              <a:extLst>
                <a:ext uri="{FF2B5EF4-FFF2-40B4-BE49-F238E27FC236}">
                  <a16:creationId xmlns="" xmlns:a16="http://schemas.microsoft.com/office/drawing/2014/main" id="{FEEC6048-5BA7-4565-96A0-FA5C14F20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68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4" name="Oval 10">
              <a:extLst>
                <a:ext uri="{FF2B5EF4-FFF2-40B4-BE49-F238E27FC236}">
                  <a16:creationId xmlns="" xmlns:a16="http://schemas.microsoft.com/office/drawing/2014/main" id="{90250E24-504A-4597-BCA9-F712EB95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5" name="Oval 11">
              <a:extLst>
                <a:ext uri="{FF2B5EF4-FFF2-40B4-BE49-F238E27FC236}">
                  <a16:creationId xmlns="" xmlns:a16="http://schemas.microsoft.com/office/drawing/2014/main" id="{044D060E-F4B2-4203-8639-5D04E1A81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6" name="Line 12">
              <a:extLst>
                <a:ext uri="{FF2B5EF4-FFF2-40B4-BE49-F238E27FC236}">
                  <a16:creationId xmlns="" xmlns:a16="http://schemas.microsoft.com/office/drawing/2014/main" id="{63A96A23-0E29-44E8-871D-E205C3735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49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7" name="Line 13">
              <a:extLst>
                <a:ext uri="{FF2B5EF4-FFF2-40B4-BE49-F238E27FC236}">
                  <a16:creationId xmlns="" xmlns:a16="http://schemas.microsoft.com/office/drawing/2014/main" id="{C547E4BE-D047-42D1-BB98-9A73D6F7D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8" name="Line 14">
              <a:extLst>
                <a:ext uri="{FF2B5EF4-FFF2-40B4-BE49-F238E27FC236}">
                  <a16:creationId xmlns="" xmlns:a16="http://schemas.microsoft.com/office/drawing/2014/main" id="{57563684-57C9-483F-8960-B180B0DFD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584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13839" name="Group 15">
            <a:extLst>
              <a:ext uri="{FF2B5EF4-FFF2-40B4-BE49-F238E27FC236}">
                <a16:creationId xmlns="" xmlns:a16="http://schemas.microsoft.com/office/drawing/2014/main" id="{7D9528CC-91F9-44E3-BE10-BB3241934548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752600"/>
            <a:ext cx="1981200" cy="2362200"/>
            <a:chOff x="2448" y="1248"/>
            <a:chExt cx="1920" cy="2208"/>
          </a:xfrm>
        </p:grpSpPr>
        <p:sp>
          <p:nvSpPr>
            <p:cNvPr id="1613840" name="Oval 16">
              <a:extLst>
                <a:ext uri="{FF2B5EF4-FFF2-40B4-BE49-F238E27FC236}">
                  <a16:creationId xmlns="" xmlns:a16="http://schemas.microsoft.com/office/drawing/2014/main" id="{F809F37B-55F4-4E8B-A70E-F0AC00505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1" name="Oval 17">
              <a:extLst>
                <a:ext uri="{FF2B5EF4-FFF2-40B4-BE49-F238E27FC236}">
                  <a16:creationId xmlns="" xmlns:a16="http://schemas.microsoft.com/office/drawing/2014/main" id="{0E10B639-67C1-4305-B4F2-3646BD3C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42" name="Oval 18">
              <a:extLst>
                <a:ext uri="{FF2B5EF4-FFF2-40B4-BE49-F238E27FC236}">
                  <a16:creationId xmlns="" xmlns:a16="http://schemas.microsoft.com/office/drawing/2014/main" id="{32FF6DE7-F19F-4943-A774-712531CC3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112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3" name="Oval 19">
              <a:extLst>
                <a:ext uri="{FF2B5EF4-FFF2-40B4-BE49-F238E27FC236}">
                  <a16:creationId xmlns="" xmlns:a16="http://schemas.microsoft.com/office/drawing/2014/main" id="{442E48E6-7665-4811-8BE7-82A91733E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4" name="Line 20">
              <a:extLst>
                <a:ext uri="{FF2B5EF4-FFF2-40B4-BE49-F238E27FC236}">
                  <a16:creationId xmlns="" xmlns:a16="http://schemas.microsoft.com/office/drawing/2014/main" id="{F86096BF-7DEE-4ED3-871C-EE08604C0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5" name="Line 21">
              <a:extLst>
                <a:ext uri="{FF2B5EF4-FFF2-40B4-BE49-F238E27FC236}">
                  <a16:creationId xmlns="" xmlns:a16="http://schemas.microsoft.com/office/drawing/2014/main" id="{5D373340-B6FF-4E05-BF0A-E8F0793C5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6" name="Oval 22">
              <a:extLst>
                <a:ext uri="{FF2B5EF4-FFF2-40B4-BE49-F238E27FC236}">
                  <a16:creationId xmlns="" xmlns:a16="http://schemas.microsoft.com/office/drawing/2014/main" id="{CFC837D2-7393-4CAA-B97B-FD5B72DC7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7" name="Oval 23">
              <a:extLst>
                <a:ext uri="{FF2B5EF4-FFF2-40B4-BE49-F238E27FC236}">
                  <a16:creationId xmlns="" xmlns:a16="http://schemas.microsoft.com/office/drawing/2014/main" id="{D11E5AC0-41EE-49E7-961A-089A7F37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8" name="Line 24">
              <a:extLst>
                <a:ext uri="{FF2B5EF4-FFF2-40B4-BE49-F238E27FC236}">
                  <a16:creationId xmlns="" xmlns:a16="http://schemas.microsoft.com/office/drawing/2014/main" id="{AC7AF9DE-7678-4DC8-B09B-75934A856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544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9" name="Line 25">
              <a:extLst>
                <a:ext uri="{FF2B5EF4-FFF2-40B4-BE49-F238E27FC236}">
                  <a16:creationId xmlns="" xmlns:a16="http://schemas.microsoft.com/office/drawing/2014/main" id="{CA696F26-D0F4-4B53-A163-4ABCBD90E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544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50" name="Line 26">
              <a:extLst>
                <a:ext uri="{FF2B5EF4-FFF2-40B4-BE49-F238E27FC236}">
                  <a16:creationId xmlns="" xmlns:a16="http://schemas.microsoft.com/office/drawing/2014/main" id="{256E9E2F-2FA8-4F86-8F46-E18FF01F3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1632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613851" name="Object 27">
            <a:extLst>
              <a:ext uri="{FF2B5EF4-FFF2-40B4-BE49-F238E27FC236}">
                <a16:creationId xmlns="" xmlns:a16="http://schemas.microsoft.com/office/drawing/2014/main" id="{326C24DF-36CE-4EEB-BE6C-BB2208D6E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1676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4" imgW="126720" imgH="152280" progId="Equation.3">
                  <p:embed/>
                </p:oleObj>
              </mc:Choice>
              <mc:Fallback>
                <p:oleObj name="Equation" r:id="rId4" imgW="126720" imgH="152280" progId="Equation.3">
                  <p:embed/>
                  <p:pic>
                    <p:nvPicPr>
                      <p:cNvPr id="1613851" name="Object 27">
                        <a:extLst>
                          <a:ext uri="{FF2B5EF4-FFF2-40B4-BE49-F238E27FC236}">
                            <a16:creationId xmlns="" xmlns:a16="http://schemas.microsoft.com/office/drawing/2014/main" id="{326C24DF-36CE-4EEB-BE6C-BB2208D6EF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1676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2" name="Object 28">
            <a:extLst>
              <a:ext uri="{FF2B5EF4-FFF2-40B4-BE49-F238E27FC236}">
                <a16:creationId xmlns="" xmlns:a16="http://schemas.microsoft.com/office/drawing/2014/main" id="{AA1F7423-FB36-4909-B6F2-80E3E9252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438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6" imgW="126720" imgH="152280" progId="Equation.3">
                  <p:embed/>
                </p:oleObj>
              </mc:Choice>
              <mc:Fallback>
                <p:oleObj name="Equation" r:id="rId6" imgW="126720" imgH="152280" progId="Equation.3">
                  <p:embed/>
                  <p:pic>
                    <p:nvPicPr>
                      <p:cNvPr id="1613852" name="Object 28">
                        <a:extLst>
                          <a:ext uri="{FF2B5EF4-FFF2-40B4-BE49-F238E27FC236}">
                            <a16:creationId xmlns="" xmlns:a16="http://schemas.microsoft.com/office/drawing/2014/main" id="{AA1F7423-FB36-4909-B6F2-80E3E9252A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3853" name="Text Box 29">
            <a:extLst>
              <a:ext uri="{FF2B5EF4-FFF2-40B4-BE49-F238E27FC236}">
                <a16:creationId xmlns="" xmlns:a16="http://schemas.microsoft.com/office/drawing/2014/main" id="{B72604F4-7600-43C3-BD1D-13BF0F9C6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438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&lt;</a:t>
            </a:r>
          </a:p>
        </p:txBody>
      </p:sp>
      <p:graphicFrame>
        <p:nvGraphicFramePr>
          <p:cNvPr id="1613854" name="Object 30">
            <a:extLst>
              <a:ext uri="{FF2B5EF4-FFF2-40B4-BE49-F238E27FC236}">
                <a16:creationId xmlns="" xmlns:a16="http://schemas.microsoft.com/office/drawing/2014/main" id="{470D50EE-DF3E-47F1-9E7C-4ECAEE7F8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7" imgW="126720" imgH="152280" progId="Equation.3">
                  <p:embed/>
                </p:oleObj>
              </mc:Choice>
              <mc:Fallback>
                <p:oleObj name="Equation" r:id="rId7" imgW="126720" imgH="152280" progId="Equation.3">
                  <p:embed/>
                  <p:pic>
                    <p:nvPicPr>
                      <p:cNvPr id="1613854" name="Object 30">
                        <a:extLst>
                          <a:ext uri="{FF2B5EF4-FFF2-40B4-BE49-F238E27FC236}">
                            <a16:creationId xmlns="" xmlns:a16="http://schemas.microsoft.com/office/drawing/2014/main" id="{470D50EE-DF3E-47F1-9E7C-4ECAEE7F8A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5" name="Object 31">
            <a:extLst>
              <a:ext uri="{FF2B5EF4-FFF2-40B4-BE49-F238E27FC236}">
                <a16:creationId xmlns="" xmlns:a16="http://schemas.microsoft.com/office/drawing/2014/main" id="{6DD2584A-75F4-47E3-A6EC-82C771FE9A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8" imgW="126720" imgH="152280" progId="Equation.3">
                  <p:embed/>
                </p:oleObj>
              </mc:Choice>
              <mc:Fallback>
                <p:oleObj name="Equation" r:id="rId8" imgW="126720" imgH="152280" progId="Equation.3">
                  <p:embed/>
                  <p:pic>
                    <p:nvPicPr>
                      <p:cNvPr id="1613855" name="Object 31">
                        <a:extLst>
                          <a:ext uri="{FF2B5EF4-FFF2-40B4-BE49-F238E27FC236}">
                            <a16:creationId xmlns="" xmlns:a16="http://schemas.microsoft.com/office/drawing/2014/main" id="{6DD2584A-75F4-47E3-A6EC-82C771FE9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56" name="Group 32">
            <a:extLst>
              <a:ext uri="{FF2B5EF4-FFF2-40B4-BE49-F238E27FC236}">
                <a16:creationId xmlns="" xmlns:a16="http://schemas.microsoft.com/office/drawing/2014/main" id="{5F5490C7-974B-4540-90D6-69C0C1715D6B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057401"/>
            <a:ext cx="2667000" cy="1006475"/>
            <a:chOff x="3217" y="1872"/>
            <a:chExt cx="1680" cy="634"/>
          </a:xfrm>
        </p:grpSpPr>
        <p:sp>
          <p:nvSpPr>
            <p:cNvPr id="1613857" name="AutoShape 33">
              <a:extLst>
                <a:ext uri="{FF2B5EF4-FFF2-40B4-BE49-F238E27FC236}">
                  <a16:creationId xmlns="" xmlns:a16="http://schemas.microsoft.com/office/drawing/2014/main" id="{F8DA7F3A-4114-4CCB-83FD-36FE6B4F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58" name="Text Box 34">
              <a:extLst>
                <a:ext uri="{FF2B5EF4-FFF2-40B4-BE49-F238E27FC236}">
                  <a16:creationId xmlns="" xmlns:a16="http://schemas.microsoft.com/office/drawing/2014/main" id="{6868B913-F478-467C-BE1F-12BCCB575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59" name="Text Box 35">
              <a:extLst>
                <a:ext uri="{FF2B5EF4-FFF2-40B4-BE49-F238E27FC236}">
                  <a16:creationId xmlns="" xmlns:a16="http://schemas.microsoft.com/office/drawing/2014/main" id="{493C93E3-0A3D-4BB4-B04B-0D0A3B9E0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1613860" name="AutoShape 36">
            <a:extLst>
              <a:ext uri="{FF2B5EF4-FFF2-40B4-BE49-F238E27FC236}">
                <a16:creationId xmlns="" xmlns:a16="http://schemas.microsoft.com/office/drawing/2014/main" id="{EF42243B-8B13-42B6-A15F-AD45E1C0EAE3}"/>
              </a:ext>
            </a:extLst>
          </p:cNvPr>
          <p:cNvSpPr>
            <a:spLocks/>
          </p:cNvSpPr>
          <p:nvPr/>
        </p:nvSpPr>
        <p:spPr bwMode="auto">
          <a:xfrm rot="16226663">
            <a:off x="4304507" y="-575469"/>
            <a:ext cx="304800" cy="4040187"/>
          </a:xfrm>
          <a:prstGeom prst="rightBrace">
            <a:avLst>
              <a:gd name="adj1" fmla="val 110460"/>
              <a:gd name="adj2" fmla="val 500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1" name="Text Box 37">
            <a:extLst>
              <a:ext uri="{FF2B5EF4-FFF2-40B4-BE49-F238E27FC236}">
                <a16:creationId xmlns="" xmlns:a16="http://schemas.microsoft.com/office/drawing/2014/main" id="{731E0797-8D73-4D58-A4F3-5F3D4F6B7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81001"/>
            <a:ext cx="487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Compare no more than </a:t>
            </a:r>
            <a:r>
              <a:rPr lang="en-US" altLang="zh-CN" sz="2400" i="1">
                <a:solidFill>
                  <a:srgbClr val="CC0000"/>
                </a:solidFill>
                <a:cs typeface="Arial" panose="020B0604020202020204" pitchFamily="34" charset="0"/>
              </a:rPr>
              <a:t>maxneighbor</a:t>
            </a:r>
            <a:r>
              <a:rPr lang="en-US" altLang="zh-CN" sz="2400" i="1">
                <a:cs typeface="Arial" panose="020B0604020202020204" pitchFamily="34" charset="0"/>
              </a:rPr>
              <a:t> </a:t>
            </a:r>
            <a:r>
              <a:rPr lang="en-US" altLang="zh-CN" sz="2400">
                <a:cs typeface="Arial" panose="020B0604020202020204" pitchFamily="34" charset="0"/>
              </a:rPr>
              <a:t>times</a:t>
            </a:r>
          </a:p>
        </p:txBody>
      </p:sp>
      <p:grpSp>
        <p:nvGrpSpPr>
          <p:cNvPr id="1613862" name="Group 38">
            <a:extLst>
              <a:ext uri="{FF2B5EF4-FFF2-40B4-BE49-F238E27FC236}">
                <a16:creationId xmlns="" xmlns:a16="http://schemas.microsoft.com/office/drawing/2014/main" id="{60A25CA8-0FC1-4240-955A-402813376DB7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1752600"/>
            <a:ext cx="1828800" cy="4724400"/>
            <a:chOff x="4704" y="1488"/>
            <a:chExt cx="912" cy="1632"/>
          </a:xfrm>
        </p:grpSpPr>
        <p:sp>
          <p:nvSpPr>
            <p:cNvPr id="1613863" name="AutoShape 39">
              <a:extLst>
                <a:ext uri="{FF2B5EF4-FFF2-40B4-BE49-F238E27FC236}">
                  <a16:creationId xmlns="" xmlns:a16="http://schemas.microsoft.com/office/drawing/2014/main" id="{36494348-21A4-48DB-9E14-227EA7301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488"/>
              <a:ext cx="96" cy="1632"/>
            </a:xfrm>
            <a:prstGeom prst="rightBrace">
              <a:avLst>
                <a:gd name="adj1" fmla="val 1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64" name="Text Box 40">
              <a:extLst>
                <a:ext uri="{FF2B5EF4-FFF2-40B4-BE49-F238E27FC236}">
                  <a16:creationId xmlns="" xmlns:a16="http://schemas.microsoft.com/office/drawing/2014/main" id="{7B7FBA24-5B85-4809-9C81-F82330646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2160"/>
              <a:ext cx="76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CC0000"/>
                  </a:solidFill>
                  <a:cs typeface="Arial" panose="020B0604020202020204" pitchFamily="34" charset="0"/>
                </a:rPr>
                <a:t>numlocal</a:t>
              </a:r>
            </a:p>
          </p:txBody>
        </p:sp>
      </p:grpSp>
      <p:sp>
        <p:nvSpPr>
          <p:cNvPr id="1613865" name="AutoShape 41">
            <a:extLst>
              <a:ext uri="{FF2B5EF4-FFF2-40B4-BE49-F238E27FC236}">
                <a16:creationId xmlns="" xmlns:a16="http://schemas.microsoft.com/office/drawing/2014/main" id="{FC2FBB78-29E6-4A84-8197-4C098CCD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0" y="4405314"/>
            <a:ext cx="838200" cy="7762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6" name="Text Box 42">
            <a:extLst>
              <a:ext uri="{FF2B5EF4-FFF2-40B4-BE49-F238E27FC236}">
                <a16:creationId xmlns="" xmlns:a16="http://schemas.microsoft.com/office/drawing/2014/main" id="{826B502A-CE6B-425B-9828-FEF67E88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486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Best Node</a:t>
            </a:r>
          </a:p>
        </p:txBody>
      </p:sp>
      <p:graphicFrame>
        <p:nvGraphicFramePr>
          <p:cNvPr id="1613867" name="Object 43">
            <a:extLst>
              <a:ext uri="{FF2B5EF4-FFF2-40B4-BE49-F238E27FC236}">
                <a16:creationId xmlns="" xmlns:a16="http://schemas.microsoft.com/office/drawing/2014/main" id="{3A7143E3-277C-4E67-BA15-5907A80F2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2860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9" imgW="126720" imgH="152280" progId="Equation.3">
                  <p:embed/>
                </p:oleObj>
              </mc:Choice>
              <mc:Fallback>
                <p:oleObj name="Equation" r:id="rId9" imgW="126720" imgH="152280" progId="Equation.3">
                  <p:embed/>
                  <p:pic>
                    <p:nvPicPr>
                      <p:cNvPr id="1613867" name="Object 43">
                        <a:extLst>
                          <a:ext uri="{FF2B5EF4-FFF2-40B4-BE49-F238E27FC236}">
                            <a16:creationId xmlns="" xmlns:a16="http://schemas.microsoft.com/office/drawing/2014/main" id="{3A7143E3-277C-4E67-BA15-5907A80F2B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860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68" name="Group 44">
            <a:extLst>
              <a:ext uri="{FF2B5EF4-FFF2-40B4-BE49-F238E27FC236}">
                <a16:creationId xmlns="" xmlns:a16="http://schemas.microsoft.com/office/drawing/2014/main" id="{D8A19570-4873-494C-AA38-8A5E67A4535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733801"/>
            <a:ext cx="2667000" cy="1006475"/>
            <a:chOff x="3217" y="1872"/>
            <a:chExt cx="1680" cy="634"/>
          </a:xfrm>
        </p:grpSpPr>
        <p:sp>
          <p:nvSpPr>
            <p:cNvPr id="1613869" name="AutoShape 45">
              <a:extLst>
                <a:ext uri="{FF2B5EF4-FFF2-40B4-BE49-F238E27FC236}">
                  <a16:creationId xmlns="" xmlns:a16="http://schemas.microsoft.com/office/drawing/2014/main" id="{A29AC726-EE2C-4C95-9233-847EDEA0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0" name="Text Box 46">
              <a:extLst>
                <a:ext uri="{FF2B5EF4-FFF2-40B4-BE49-F238E27FC236}">
                  <a16:creationId xmlns="" xmlns:a16="http://schemas.microsoft.com/office/drawing/2014/main" id="{2B897AAB-6719-450F-8F04-8E9ECCB2F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1" name="Text Box 47">
              <a:extLst>
                <a:ext uri="{FF2B5EF4-FFF2-40B4-BE49-F238E27FC236}">
                  <a16:creationId xmlns="" xmlns:a16="http://schemas.microsoft.com/office/drawing/2014/main" id="{FAAF70B4-79AB-43C7-9DE7-F8F68FB75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2" name="Group 48">
            <a:extLst>
              <a:ext uri="{FF2B5EF4-FFF2-40B4-BE49-F238E27FC236}">
                <a16:creationId xmlns="" xmlns:a16="http://schemas.microsoft.com/office/drawing/2014/main" id="{D70EACC4-4437-44CB-9D2A-FB6021963D7F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648201"/>
            <a:ext cx="2667000" cy="1006475"/>
            <a:chOff x="3217" y="1872"/>
            <a:chExt cx="1680" cy="634"/>
          </a:xfrm>
        </p:grpSpPr>
        <p:sp>
          <p:nvSpPr>
            <p:cNvPr id="1613873" name="AutoShape 49">
              <a:extLst>
                <a:ext uri="{FF2B5EF4-FFF2-40B4-BE49-F238E27FC236}">
                  <a16:creationId xmlns="" xmlns:a16="http://schemas.microsoft.com/office/drawing/2014/main" id="{10F3FE07-3844-423E-A5C9-28DE743B6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4" name="Text Box 50">
              <a:extLst>
                <a:ext uri="{FF2B5EF4-FFF2-40B4-BE49-F238E27FC236}">
                  <a16:creationId xmlns="" xmlns:a16="http://schemas.microsoft.com/office/drawing/2014/main" id="{2DDC97A8-4D9E-4CC3-9BC5-67ACC00A7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5" name="Text Box 51">
              <a:extLst>
                <a:ext uri="{FF2B5EF4-FFF2-40B4-BE49-F238E27FC236}">
                  <a16:creationId xmlns="" xmlns:a16="http://schemas.microsoft.com/office/drawing/2014/main" id="{70325A93-1B64-4F27-9732-F51F8A74E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6" name="Group 52">
            <a:extLst>
              <a:ext uri="{FF2B5EF4-FFF2-40B4-BE49-F238E27FC236}">
                <a16:creationId xmlns="" xmlns:a16="http://schemas.microsoft.com/office/drawing/2014/main" id="{7030A355-B321-4D53-8B49-6999437422C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470526"/>
            <a:ext cx="2667000" cy="1006475"/>
            <a:chOff x="3217" y="1872"/>
            <a:chExt cx="1680" cy="634"/>
          </a:xfrm>
        </p:grpSpPr>
        <p:sp>
          <p:nvSpPr>
            <p:cNvPr id="1613877" name="AutoShape 53">
              <a:extLst>
                <a:ext uri="{FF2B5EF4-FFF2-40B4-BE49-F238E27FC236}">
                  <a16:creationId xmlns="" xmlns:a16="http://schemas.microsoft.com/office/drawing/2014/main" id="{58222BA8-006E-4291-BCC2-24390782B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8" name="Text Box 54">
              <a:extLst>
                <a:ext uri="{FF2B5EF4-FFF2-40B4-BE49-F238E27FC236}">
                  <a16:creationId xmlns="" xmlns:a16="http://schemas.microsoft.com/office/drawing/2014/main" id="{5D3F9370-D292-47BD-BF44-EC56BFC45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9" name="Text Box 55">
              <a:extLst>
                <a:ext uri="{FF2B5EF4-FFF2-40B4-BE49-F238E27FC236}">
                  <a16:creationId xmlns="" xmlns:a16="http://schemas.microsoft.com/office/drawing/2014/main" id="{3B0AEBB2-2085-4901-BB4F-1D67D59C1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853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5BCD223E-BBCA-478C-A8FB-658EC7B2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838D-578C-4CBF-A28D-13F11D7BF9A6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5874" name="Rectangle 2">
            <a:extLst>
              <a:ext uri="{FF2B5EF4-FFF2-40B4-BE49-F238E27FC236}">
                <a16:creationId xmlns="" xmlns:a16="http://schemas.microsoft.com/office/drawing/2014/main" id="{60EC5029-3495-4E0C-A90F-83375AB24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CLARANS - Algorithm</a:t>
            </a:r>
          </a:p>
        </p:txBody>
      </p:sp>
      <p:sp>
        <p:nvSpPr>
          <p:cNvPr id="1615875" name="Rectangle 3">
            <a:extLst>
              <a:ext uri="{FF2B5EF4-FFF2-40B4-BE49-F238E27FC236}">
                <a16:creationId xmlns="" xmlns:a16="http://schemas.microsoft.com/office/drawing/2014/main" id="{CFEE07AE-5D65-43D0-9889-561DD6AB2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8105775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Set mincost to MAXIMUM; 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For i=1 to </a:t>
            </a:r>
            <a:r>
              <a:rPr lang="en-US" altLang="zh-CN" sz="2400" i="1">
                <a:ea typeface="宋体" panose="02010600030101010101" pitchFamily="2" charset="-122"/>
              </a:rPr>
              <a:t>h</a:t>
            </a:r>
            <a:r>
              <a:rPr lang="en-US" altLang="zh-CN" sz="2400">
                <a:ea typeface="宋体" panose="02010600030101010101" pitchFamily="2" charset="-122"/>
              </a:rPr>
              <a:t> do  // find h local optimum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Randomly select a node as the current node C in the graph;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J = 1;  // counter of neighbors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Repeat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Randomly select a neighbor N of C;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If Cost(N,D)&lt;Cost(C,D) 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700">
                <a:ea typeface="宋体" panose="02010600030101010101" pitchFamily="2" charset="-122"/>
              </a:rPr>
              <a:t>	</a:t>
            </a:r>
            <a:r>
              <a:rPr lang="en-US" altLang="zh-CN" sz="1900">
                <a:ea typeface="宋体" panose="02010600030101010101" pitchFamily="2" charset="-122"/>
              </a:rPr>
              <a:t>Assign N as the current node C;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900">
                <a:ea typeface="宋体" panose="02010600030101010101" pitchFamily="2" charset="-122"/>
              </a:rPr>
              <a:t>	J = 1;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</a:t>
            </a:r>
            <a:r>
              <a:rPr lang="en-US" altLang="zh-CN">
                <a:ea typeface="宋体" panose="02010600030101010101" pitchFamily="2" charset="-122"/>
              </a:rPr>
              <a:t>Else  J++;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Endif;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Until J &gt; 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Update mincost with Cost(C,D) if applicableEnd for;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End For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Return bestnode;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1427" y="476973"/>
            <a:ext cx="641771" cy="1836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565" y="817658"/>
            <a:ext cx="374732" cy="1035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3080" y="989546"/>
            <a:ext cx="81424" cy="118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0806" y="1170284"/>
            <a:ext cx="111418" cy="288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9373" y="1524305"/>
            <a:ext cx="116320" cy="105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2016" y="1680302"/>
            <a:ext cx="87342" cy="1313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4472" y="1867768"/>
            <a:ext cx="102427" cy="1172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9098" y="2038014"/>
            <a:ext cx="132716" cy="1215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41243" y="2207532"/>
            <a:ext cx="115834" cy="1160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57422" y="829912"/>
            <a:ext cx="65588" cy="863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04397" y="821140"/>
            <a:ext cx="62907" cy="9137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335" y="992871"/>
            <a:ext cx="13032" cy="90001"/>
          </a:xfrm>
          <a:custGeom>
            <a:avLst/>
            <a:gdLst/>
            <a:ahLst/>
            <a:cxnLst/>
            <a:rect l="l" t="t" r="r" b="b"/>
            <a:pathLst>
              <a:path w="20319" h="140335">
                <a:moveTo>
                  <a:pt x="40" y="133694"/>
                </a:moveTo>
                <a:lnTo>
                  <a:pt x="87" y="136786"/>
                </a:lnTo>
                <a:lnTo>
                  <a:pt x="3247" y="139946"/>
                </a:lnTo>
                <a:lnTo>
                  <a:pt x="11200" y="139946"/>
                </a:lnTo>
                <a:lnTo>
                  <a:pt x="11388" y="139758"/>
                </a:lnTo>
                <a:lnTo>
                  <a:pt x="5590" y="139758"/>
                </a:lnTo>
                <a:lnTo>
                  <a:pt x="475" y="136376"/>
                </a:lnTo>
                <a:lnTo>
                  <a:pt x="40" y="133694"/>
                </a:lnTo>
                <a:close/>
              </a:path>
              <a:path w="20319" h="140335">
                <a:moveTo>
                  <a:pt x="2502" y="126382"/>
                </a:moveTo>
                <a:lnTo>
                  <a:pt x="1119" y="127674"/>
                </a:lnTo>
                <a:lnTo>
                  <a:pt x="24" y="128794"/>
                </a:lnTo>
                <a:lnTo>
                  <a:pt x="40" y="133694"/>
                </a:lnTo>
                <a:lnTo>
                  <a:pt x="373" y="135747"/>
                </a:lnTo>
                <a:lnTo>
                  <a:pt x="475" y="136376"/>
                </a:lnTo>
                <a:lnTo>
                  <a:pt x="5590" y="139758"/>
                </a:lnTo>
                <a:lnTo>
                  <a:pt x="11416" y="139099"/>
                </a:lnTo>
                <a:lnTo>
                  <a:pt x="12559" y="137655"/>
                </a:lnTo>
                <a:lnTo>
                  <a:pt x="13306" y="136786"/>
                </a:lnTo>
                <a:lnTo>
                  <a:pt x="13970" y="135747"/>
                </a:lnTo>
                <a:lnTo>
                  <a:pt x="14423" y="134849"/>
                </a:lnTo>
                <a:lnTo>
                  <a:pt x="14423" y="132040"/>
                </a:lnTo>
                <a:lnTo>
                  <a:pt x="14129" y="130792"/>
                </a:lnTo>
                <a:lnTo>
                  <a:pt x="13863" y="129049"/>
                </a:lnTo>
                <a:lnTo>
                  <a:pt x="12901" y="128412"/>
                </a:lnTo>
                <a:lnTo>
                  <a:pt x="1546" y="128412"/>
                </a:lnTo>
                <a:lnTo>
                  <a:pt x="1753" y="128170"/>
                </a:lnTo>
                <a:lnTo>
                  <a:pt x="1919" y="127674"/>
                </a:lnTo>
                <a:lnTo>
                  <a:pt x="2502" y="126382"/>
                </a:lnTo>
                <a:close/>
              </a:path>
              <a:path w="20319" h="140335">
                <a:moveTo>
                  <a:pt x="14423" y="134849"/>
                </a:moveTo>
                <a:lnTo>
                  <a:pt x="13970" y="135747"/>
                </a:lnTo>
                <a:lnTo>
                  <a:pt x="13306" y="136786"/>
                </a:lnTo>
                <a:lnTo>
                  <a:pt x="12559" y="137655"/>
                </a:lnTo>
                <a:lnTo>
                  <a:pt x="11416" y="139099"/>
                </a:lnTo>
                <a:lnTo>
                  <a:pt x="5590" y="139758"/>
                </a:lnTo>
                <a:lnTo>
                  <a:pt x="11388" y="139758"/>
                </a:lnTo>
                <a:lnTo>
                  <a:pt x="14360" y="136786"/>
                </a:lnTo>
                <a:lnTo>
                  <a:pt x="14423" y="134849"/>
                </a:lnTo>
                <a:close/>
              </a:path>
              <a:path w="20319" h="140335">
                <a:moveTo>
                  <a:pt x="14386" y="118580"/>
                </a:moveTo>
                <a:lnTo>
                  <a:pt x="14423" y="134849"/>
                </a:lnTo>
                <a:lnTo>
                  <a:pt x="15006" y="133694"/>
                </a:lnTo>
                <a:lnTo>
                  <a:pt x="17385" y="128412"/>
                </a:lnTo>
                <a:lnTo>
                  <a:pt x="19272" y="124580"/>
                </a:lnTo>
                <a:lnTo>
                  <a:pt x="17805" y="120263"/>
                </a:lnTo>
                <a:lnTo>
                  <a:pt x="14386" y="118580"/>
                </a:lnTo>
                <a:close/>
              </a:path>
              <a:path w="20319" h="140335">
                <a:moveTo>
                  <a:pt x="11388" y="125733"/>
                </a:moveTo>
                <a:lnTo>
                  <a:pt x="8857" y="125733"/>
                </a:lnTo>
                <a:lnTo>
                  <a:pt x="13863" y="129049"/>
                </a:lnTo>
                <a:lnTo>
                  <a:pt x="14320" y="132040"/>
                </a:lnTo>
                <a:lnTo>
                  <a:pt x="14332" y="128794"/>
                </a:lnTo>
                <a:lnTo>
                  <a:pt x="14065" y="128412"/>
                </a:lnTo>
                <a:lnTo>
                  <a:pt x="11388" y="125733"/>
                </a:lnTo>
                <a:close/>
              </a:path>
              <a:path w="20319" h="140335">
                <a:moveTo>
                  <a:pt x="4419" y="13659"/>
                </a:moveTo>
                <a:lnTo>
                  <a:pt x="4249" y="56579"/>
                </a:lnTo>
                <a:lnTo>
                  <a:pt x="1981" y="89390"/>
                </a:lnTo>
                <a:lnTo>
                  <a:pt x="1562" y="94028"/>
                </a:lnTo>
                <a:lnTo>
                  <a:pt x="1072" y="100731"/>
                </a:lnTo>
                <a:lnTo>
                  <a:pt x="985" y="101867"/>
                </a:lnTo>
                <a:lnTo>
                  <a:pt x="661" y="105270"/>
                </a:lnTo>
                <a:lnTo>
                  <a:pt x="221" y="109486"/>
                </a:lnTo>
                <a:lnTo>
                  <a:pt x="113" y="110648"/>
                </a:lnTo>
                <a:lnTo>
                  <a:pt x="0" y="128794"/>
                </a:lnTo>
                <a:lnTo>
                  <a:pt x="2576" y="126217"/>
                </a:lnTo>
                <a:lnTo>
                  <a:pt x="4183" y="122624"/>
                </a:lnTo>
                <a:lnTo>
                  <a:pt x="6355" y="118216"/>
                </a:lnTo>
                <a:lnTo>
                  <a:pt x="10670" y="116749"/>
                </a:lnTo>
                <a:lnTo>
                  <a:pt x="14396" y="116749"/>
                </a:lnTo>
                <a:lnTo>
                  <a:pt x="14479" y="111710"/>
                </a:lnTo>
                <a:lnTo>
                  <a:pt x="15055" y="106203"/>
                </a:lnTo>
                <a:lnTo>
                  <a:pt x="15150" y="105270"/>
                </a:lnTo>
                <a:lnTo>
                  <a:pt x="15858" y="95945"/>
                </a:lnTo>
                <a:lnTo>
                  <a:pt x="16215" y="91760"/>
                </a:lnTo>
                <a:lnTo>
                  <a:pt x="18697" y="28395"/>
                </a:lnTo>
                <a:lnTo>
                  <a:pt x="9299" y="28395"/>
                </a:lnTo>
                <a:lnTo>
                  <a:pt x="5894" y="25363"/>
                </a:lnTo>
                <a:lnTo>
                  <a:pt x="5631" y="20562"/>
                </a:lnTo>
                <a:lnTo>
                  <a:pt x="5513" y="16800"/>
                </a:lnTo>
                <a:lnTo>
                  <a:pt x="5428" y="14740"/>
                </a:lnTo>
                <a:lnTo>
                  <a:pt x="4975" y="14216"/>
                </a:lnTo>
                <a:lnTo>
                  <a:pt x="4419" y="13659"/>
                </a:lnTo>
                <a:close/>
              </a:path>
              <a:path w="20319" h="140335">
                <a:moveTo>
                  <a:pt x="14350" y="125545"/>
                </a:moveTo>
                <a:lnTo>
                  <a:pt x="11200" y="125545"/>
                </a:lnTo>
                <a:lnTo>
                  <a:pt x="14447" y="128794"/>
                </a:lnTo>
                <a:lnTo>
                  <a:pt x="14350" y="125545"/>
                </a:lnTo>
                <a:close/>
              </a:path>
              <a:path w="20319" h="140335">
                <a:moveTo>
                  <a:pt x="8857" y="125733"/>
                </a:moveTo>
                <a:lnTo>
                  <a:pt x="3156" y="126382"/>
                </a:lnTo>
                <a:lnTo>
                  <a:pt x="2179" y="127674"/>
                </a:lnTo>
                <a:lnTo>
                  <a:pt x="1675" y="128170"/>
                </a:lnTo>
                <a:lnTo>
                  <a:pt x="1555" y="128412"/>
                </a:lnTo>
                <a:lnTo>
                  <a:pt x="12901" y="128412"/>
                </a:lnTo>
                <a:lnTo>
                  <a:pt x="8857" y="125733"/>
                </a:lnTo>
                <a:close/>
              </a:path>
              <a:path w="20319" h="140335">
                <a:moveTo>
                  <a:pt x="11200" y="125545"/>
                </a:moveTo>
                <a:lnTo>
                  <a:pt x="3247" y="125545"/>
                </a:lnTo>
                <a:lnTo>
                  <a:pt x="2576" y="126217"/>
                </a:lnTo>
                <a:lnTo>
                  <a:pt x="1919" y="127674"/>
                </a:lnTo>
                <a:lnTo>
                  <a:pt x="1675" y="128170"/>
                </a:lnTo>
                <a:lnTo>
                  <a:pt x="2179" y="127674"/>
                </a:lnTo>
                <a:lnTo>
                  <a:pt x="3156" y="126382"/>
                </a:lnTo>
                <a:lnTo>
                  <a:pt x="8857" y="125733"/>
                </a:lnTo>
                <a:lnTo>
                  <a:pt x="11388" y="125733"/>
                </a:lnTo>
                <a:lnTo>
                  <a:pt x="11200" y="125545"/>
                </a:lnTo>
                <a:close/>
              </a:path>
              <a:path w="20319" h="140335">
                <a:moveTo>
                  <a:pt x="10670" y="116749"/>
                </a:moveTo>
                <a:lnTo>
                  <a:pt x="6355" y="118216"/>
                </a:lnTo>
                <a:lnTo>
                  <a:pt x="4183" y="122624"/>
                </a:lnTo>
                <a:lnTo>
                  <a:pt x="2576" y="126217"/>
                </a:lnTo>
                <a:lnTo>
                  <a:pt x="3247" y="125545"/>
                </a:lnTo>
                <a:lnTo>
                  <a:pt x="14350" y="125545"/>
                </a:lnTo>
                <a:lnTo>
                  <a:pt x="14386" y="118580"/>
                </a:lnTo>
                <a:lnTo>
                  <a:pt x="10670" y="116749"/>
                </a:lnTo>
                <a:close/>
              </a:path>
              <a:path w="20319" h="140335">
                <a:moveTo>
                  <a:pt x="14396" y="116749"/>
                </a:moveTo>
                <a:lnTo>
                  <a:pt x="10670" y="116749"/>
                </a:lnTo>
                <a:lnTo>
                  <a:pt x="14386" y="118580"/>
                </a:lnTo>
                <a:lnTo>
                  <a:pt x="14396" y="116749"/>
                </a:lnTo>
                <a:close/>
              </a:path>
              <a:path w="20319" h="140335">
                <a:moveTo>
                  <a:pt x="5499" y="14740"/>
                </a:moveTo>
                <a:lnTo>
                  <a:pt x="5513" y="16800"/>
                </a:lnTo>
                <a:lnTo>
                  <a:pt x="5631" y="20562"/>
                </a:lnTo>
                <a:lnTo>
                  <a:pt x="5848" y="24532"/>
                </a:lnTo>
                <a:lnTo>
                  <a:pt x="5894" y="25363"/>
                </a:lnTo>
                <a:lnTo>
                  <a:pt x="9299" y="28395"/>
                </a:lnTo>
                <a:lnTo>
                  <a:pt x="17239" y="27936"/>
                </a:lnTo>
                <a:lnTo>
                  <a:pt x="18700" y="26295"/>
                </a:lnTo>
                <a:lnTo>
                  <a:pt x="18713" y="16800"/>
                </a:lnTo>
                <a:lnTo>
                  <a:pt x="7559" y="16800"/>
                </a:lnTo>
                <a:lnTo>
                  <a:pt x="5499" y="14740"/>
                </a:lnTo>
                <a:close/>
              </a:path>
              <a:path w="20319" h="140335">
                <a:moveTo>
                  <a:pt x="18700" y="26295"/>
                </a:moveTo>
                <a:lnTo>
                  <a:pt x="17239" y="27936"/>
                </a:lnTo>
                <a:lnTo>
                  <a:pt x="9299" y="28395"/>
                </a:lnTo>
                <a:lnTo>
                  <a:pt x="18697" y="28395"/>
                </a:lnTo>
                <a:lnTo>
                  <a:pt x="18700" y="26295"/>
                </a:lnTo>
                <a:close/>
              </a:path>
              <a:path w="20319" h="140335">
                <a:moveTo>
                  <a:pt x="18815" y="9206"/>
                </a:moveTo>
                <a:lnTo>
                  <a:pt x="18700" y="26295"/>
                </a:lnTo>
                <a:lnTo>
                  <a:pt x="20270" y="24532"/>
                </a:lnTo>
                <a:lnTo>
                  <a:pt x="20040" y="20562"/>
                </a:lnTo>
                <a:lnTo>
                  <a:pt x="19917" y="16800"/>
                </a:lnTo>
                <a:lnTo>
                  <a:pt x="19800" y="13321"/>
                </a:lnTo>
                <a:lnTo>
                  <a:pt x="19733" y="12660"/>
                </a:lnTo>
                <a:lnTo>
                  <a:pt x="19270" y="10520"/>
                </a:lnTo>
                <a:lnTo>
                  <a:pt x="19200" y="10196"/>
                </a:lnTo>
                <a:lnTo>
                  <a:pt x="19046" y="9780"/>
                </a:lnTo>
                <a:lnTo>
                  <a:pt x="18979" y="9599"/>
                </a:lnTo>
                <a:lnTo>
                  <a:pt x="18901" y="9389"/>
                </a:lnTo>
                <a:lnTo>
                  <a:pt x="18815" y="9206"/>
                </a:lnTo>
                <a:close/>
              </a:path>
              <a:path w="20319" h="140335">
                <a:moveTo>
                  <a:pt x="15512" y="2400"/>
                </a:moveTo>
                <a:lnTo>
                  <a:pt x="7559" y="2400"/>
                </a:lnTo>
                <a:lnTo>
                  <a:pt x="4393" y="5623"/>
                </a:lnTo>
                <a:lnTo>
                  <a:pt x="4427" y="12106"/>
                </a:lnTo>
                <a:lnTo>
                  <a:pt x="4844" y="13321"/>
                </a:lnTo>
                <a:lnTo>
                  <a:pt x="5292" y="14216"/>
                </a:lnTo>
                <a:lnTo>
                  <a:pt x="5499" y="14740"/>
                </a:lnTo>
                <a:lnTo>
                  <a:pt x="7559" y="16800"/>
                </a:lnTo>
                <a:lnTo>
                  <a:pt x="15512" y="16800"/>
                </a:lnTo>
                <a:lnTo>
                  <a:pt x="18652" y="13659"/>
                </a:lnTo>
                <a:lnTo>
                  <a:pt x="18721" y="10520"/>
                </a:lnTo>
                <a:lnTo>
                  <a:pt x="11535" y="10520"/>
                </a:lnTo>
                <a:lnTo>
                  <a:pt x="18710" y="9206"/>
                </a:lnTo>
                <a:lnTo>
                  <a:pt x="18578" y="9010"/>
                </a:lnTo>
                <a:lnTo>
                  <a:pt x="18491" y="8544"/>
                </a:lnTo>
                <a:lnTo>
                  <a:pt x="18723" y="8544"/>
                </a:lnTo>
                <a:lnTo>
                  <a:pt x="18727" y="5623"/>
                </a:lnTo>
                <a:lnTo>
                  <a:pt x="15512" y="2400"/>
                </a:lnTo>
                <a:close/>
              </a:path>
              <a:path w="20319" h="140335">
                <a:moveTo>
                  <a:pt x="18717" y="13659"/>
                </a:moveTo>
                <a:lnTo>
                  <a:pt x="18095" y="14216"/>
                </a:lnTo>
                <a:lnTo>
                  <a:pt x="15512" y="16800"/>
                </a:lnTo>
                <a:lnTo>
                  <a:pt x="18713" y="16800"/>
                </a:lnTo>
                <a:lnTo>
                  <a:pt x="18717" y="13659"/>
                </a:lnTo>
                <a:close/>
              </a:path>
              <a:path w="20319" h="140335">
                <a:moveTo>
                  <a:pt x="4427" y="12106"/>
                </a:moveTo>
                <a:lnTo>
                  <a:pt x="4419" y="13659"/>
                </a:lnTo>
                <a:lnTo>
                  <a:pt x="5499" y="14740"/>
                </a:lnTo>
                <a:lnTo>
                  <a:pt x="5336" y="14216"/>
                </a:lnTo>
                <a:lnTo>
                  <a:pt x="5000" y="13659"/>
                </a:lnTo>
                <a:lnTo>
                  <a:pt x="4844" y="13321"/>
                </a:lnTo>
                <a:lnTo>
                  <a:pt x="4427" y="12106"/>
                </a:lnTo>
                <a:close/>
              </a:path>
              <a:path w="20319" h="140335">
                <a:moveTo>
                  <a:pt x="18615" y="9206"/>
                </a:moveTo>
                <a:lnTo>
                  <a:pt x="17711" y="9389"/>
                </a:lnTo>
                <a:lnTo>
                  <a:pt x="11535" y="10520"/>
                </a:lnTo>
                <a:lnTo>
                  <a:pt x="18721" y="10520"/>
                </a:lnTo>
                <a:lnTo>
                  <a:pt x="18615" y="9206"/>
                </a:lnTo>
                <a:close/>
              </a:path>
              <a:path w="20319" h="140335">
                <a:moveTo>
                  <a:pt x="18504" y="8544"/>
                </a:moveTo>
                <a:lnTo>
                  <a:pt x="18615" y="9206"/>
                </a:lnTo>
                <a:lnTo>
                  <a:pt x="18723" y="9010"/>
                </a:lnTo>
                <a:lnTo>
                  <a:pt x="18504" y="8544"/>
                </a:lnTo>
                <a:close/>
              </a:path>
              <a:path w="20319" h="140335">
                <a:moveTo>
                  <a:pt x="18723" y="8544"/>
                </a:moveTo>
                <a:lnTo>
                  <a:pt x="18515" y="8544"/>
                </a:lnTo>
                <a:lnTo>
                  <a:pt x="18726" y="9010"/>
                </a:lnTo>
                <a:lnTo>
                  <a:pt x="18723" y="8544"/>
                </a:lnTo>
                <a:close/>
              </a:path>
              <a:path w="20319" h="140335">
                <a:moveTo>
                  <a:pt x="18735" y="0"/>
                </a:moveTo>
                <a:lnTo>
                  <a:pt x="4336" y="0"/>
                </a:lnTo>
                <a:lnTo>
                  <a:pt x="4393" y="5623"/>
                </a:lnTo>
                <a:lnTo>
                  <a:pt x="7559" y="2400"/>
                </a:lnTo>
                <a:lnTo>
                  <a:pt x="18732" y="2400"/>
                </a:lnTo>
                <a:lnTo>
                  <a:pt x="18735" y="0"/>
                </a:lnTo>
                <a:close/>
              </a:path>
              <a:path w="20319" h="140335">
                <a:moveTo>
                  <a:pt x="18732" y="2400"/>
                </a:moveTo>
                <a:lnTo>
                  <a:pt x="15512" y="2400"/>
                </a:lnTo>
                <a:lnTo>
                  <a:pt x="18735" y="5623"/>
                </a:lnTo>
                <a:lnTo>
                  <a:pt x="18732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92633" y="990283"/>
            <a:ext cx="47408" cy="826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2956" y="1167470"/>
            <a:ext cx="63604" cy="800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5436" y="1178599"/>
            <a:ext cx="45062" cy="8282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73898" y="1344448"/>
            <a:ext cx="39095" cy="80634"/>
          </a:xfrm>
          <a:custGeom>
            <a:avLst/>
            <a:gdLst/>
            <a:ahLst/>
            <a:cxnLst/>
            <a:rect l="l" t="t" r="r" b="b"/>
            <a:pathLst>
              <a:path w="60960" h="125730">
                <a:moveTo>
                  <a:pt x="10819" y="100120"/>
                </a:moveTo>
                <a:lnTo>
                  <a:pt x="2901" y="100876"/>
                </a:lnTo>
                <a:lnTo>
                  <a:pt x="0" y="104391"/>
                </a:lnTo>
                <a:lnTo>
                  <a:pt x="232" y="106831"/>
                </a:lnTo>
                <a:lnTo>
                  <a:pt x="220" y="114428"/>
                </a:lnTo>
                <a:lnTo>
                  <a:pt x="8317" y="125649"/>
                </a:lnTo>
                <a:lnTo>
                  <a:pt x="12696" y="125649"/>
                </a:lnTo>
                <a:lnTo>
                  <a:pt x="17183" y="124997"/>
                </a:lnTo>
                <a:lnTo>
                  <a:pt x="15505" y="124997"/>
                </a:lnTo>
                <a:lnTo>
                  <a:pt x="22569" y="124755"/>
                </a:lnTo>
                <a:lnTo>
                  <a:pt x="27636" y="124407"/>
                </a:lnTo>
                <a:lnTo>
                  <a:pt x="32216" y="123949"/>
                </a:lnTo>
                <a:lnTo>
                  <a:pt x="32014" y="123949"/>
                </a:lnTo>
                <a:lnTo>
                  <a:pt x="40900" y="123239"/>
                </a:lnTo>
                <a:lnTo>
                  <a:pt x="43544" y="122877"/>
                </a:lnTo>
                <a:lnTo>
                  <a:pt x="53079" y="119777"/>
                </a:lnTo>
                <a:lnTo>
                  <a:pt x="55900" y="118278"/>
                </a:lnTo>
                <a:lnTo>
                  <a:pt x="58053" y="114428"/>
                </a:lnTo>
                <a:lnTo>
                  <a:pt x="14686" y="114428"/>
                </a:lnTo>
                <a:lnTo>
                  <a:pt x="14649" y="114040"/>
                </a:lnTo>
                <a:lnTo>
                  <a:pt x="14395" y="113330"/>
                </a:lnTo>
                <a:lnTo>
                  <a:pt x="12326" y="111450"/>
                </a:lnTo>
                <a:lnTo>
                  <a:pt x="11550" y="111248"/>
                </a:lnTo>
                <a:lnTo>
                  <a:pt x="14757" y="110798"/>
                </a:lnTo>
                <a:lnTo>
                  <a:pt x="14698" y="106831"/>
                </a:lnTo>
                <a:lnTo>
                  <a:pt x="14546" y="105237"/>
                </a:lnTo>
                <a:lnTo>
                  <a:pt x="14465" y="104391"/>
                </a:lnTo>
                <a:lnTo>
                  <a:pt x="14405" y="103761"/>
                </a:lnTo>
                <a:lnTo>
                  <a:pt x="14334" y="103023"/>
                </a:lnTo>
                <a:lnTo>
                  <a:pt x="10819" y="100120"/>
                </a:lnTo>
                <a:close/>
              </a:path>
              <a:path w="60960" h="125730">
                <a:moveTo>
                  <a:pt x="44595" y="107378"/>
                </a:moveTo>
                <a:lnTo>
                  <a:pt x="43690" y="107703"/>
                </a:lnTo>
                <a:lnTo>
                  <a:pt x="40575" y="108709"/>
                </a:lnTo>
                <a:lnTo>
                  <a:pt x="38649" y="108972"/>
                </a:lnTo>
                <a:lnTo>
                  <a:pt x="32490" y="109462"/>
                </a:lnTo>
                <a:lnTo>
                  <a:pt x="26508" y="110049"/>
                </a:lnTo>
                <a:lnTo>
                  <a:pt x="21674" y="110375"/>
                </a:lnTo>
                <a:lnTo>
                  <a:pt x="13527" y="110658"/>
                </a:lnTo>
                <a:lnTo>
                  <a:pt x="15722" y="110658"/>
                </a:lnTo>
                <a:lnTo>
                  <a:pt x="14757" y="110798"/>
                </a:lnTo>
                <a:lnTo>
                  <a:pt x="14686" y="114428"/>
                </a:lnTo>
                <a:lnTo>
                  <a:pt x="58053" y="114428"/>
                </a:lnTo>
                <a:lnTo>
                  <a:pt x="59568" y="111719"/>
                </a:lnTo>
                <a:lnTo>
                  <a:pt x="59509" y="108534"/>
                </a:lnTo>
                <a:lnTo>
                  <a:pt x="44832" y="108534"/>
                </a:lnTo>
                <a:lnTo>
                  <a:pt x="44731" y="108026"/>
                </a:lnTo>
                <a:lnTo>
                  <a:pt x="44667" y="107703"/>
                </a:lnTo>
                <a:lnTo>
                  <a:pt x="44595" y="107378"/>
                </a:lnTo>
                <a:close/>
              </a:path>
              <a:path w="60960" h="125730">
                <a:moveTo>
                  <a:pt x="14757" y="110798"/>
                </a:moveTo>
                <a:lnTo>
                  <a:pt x="11550" y="111248"/>
                </a:lnTo>
                <a:lnTo>
                  <a:pt x="12326" y="111450"/>
                </a:lnTo>
                <a:lnTo>
                  <a:pt x="14395" y="113330"/>
                </a:lnTo>
                <a:lnTo>
                  <a:pt x="14649" y="114040"/>
                </a:lnTo>
                <a:lnTo>
                  <a:pt x="14757" y="110798"/>
                </a:lnTo>
                <a:close/>
              </a:path>
              <a:path w="60960" h="125730">
                <a:moveTo>
                  <a:pt x="59173" y="106831"/>
                </a:moveTo>
                <a:lnTo>
                  <a:pt x="45923" y="106831"/>
                </a:lnTo>
                <a:lnTo>
                  <a:pt x="45659" y="107086"/>
                </a:lnTo>
                <a:lnTo>
                  <a:pt x="44922" y="108376"/>
                </a:lnTo>
                <a:lnTo>
                  <a:pt x="44832" y="108534"/>
                </a:lnTo>
                <a:lnTo>
                  <a:pt x="59509" y="108534"/>
                </a:lnTo>
                <a:lnTo>
                  <a:pt x="59409" y="108026"/>
                </a:lnTo>
                <a:lnTo>
                  <a:pt x="59345" y="107703"/>
                </a:lnTo>
                <a:lnTo>
                  <a:pt x="59223" y="107086"/>
                </a:lnTo>
                <a:lnTo>
                  <a:pt x="59173" y="106831"/>
                </a:lnTo>
                <a:close/>
              </a:path>
              <a:path w="60960" h="125730">
                <a:moveTo>
                  <a:pt x="45923" y="106831"/>
                </a:moveTo>
                <a:lnTo>
                  <a:pt x="45444" y="107086"/>
                </a:lnTo>
                <a:lnTo>
                  <a:pt x="44595" y="107378"/>
                </a:lnTo>
                <a:lnTo>
                  <a:pt x="44667" y="107703"/>
                </a:lnTo>
                <a:lnTo>
                  <a:pt x="44731" y="108026"/>
                </a:lnTo>
                <a:lnTo>
                  <a:pt x="44801" y="108376"/>
                </a:lnTo>
                <a:lnTo>
                  <a:pt x="45122" y="108026"/>
                </a:lnTo>
                <a:lnTo>
                  <a:pt x="45659" y="107086"/>
                </a:lnTo>
                <a:lnTo>
                  <a:pt x="45923" y="106831"/>
                </a:lnTo>
                <a:close/>
              </a:path>
              <a:path w="60960" h="125730">
                <a:moveTo>
                  <a:pt x="45656" y="13843"/>
                </a:moveTo>
                <a:lnTo>
                  <a:pt x="45688" y="14166"/>
                </a:lnTo>
                <a:lnTo>
                  <a:pt x="45830" y="14166"/>
                </a:lnTo>
                <a:lnTo>
                  <a:pt x="46396" y="18571"/>
                </a:lnTo>
                <a:lnTo>
                  <a:pt x="46488" y="20626"/>
                </a:lnTo>
                <a:lnTo>
                  <a:pt x="46583" y="26852"/>
                </a:lnTo>
                <a:lnTo>
                  <a:pt x="45860" y="30869"/>
                </a:lnTo>
                <a:lnTo>
                  <a:pt x="45114" y="33249"/>
                </a:lnTo>
                <a:lnTo>
                  <a:pt x="43672" y="37017"/>
                </a:lnTo>
                <a:lnTo>
                  <a:pt x="43056" y="38303"/>
                </a:lnTo>
                <a:lnTo>
                  <a:pt x="41271" y="41888"/>
                </a:lnTo>
                <a:lnTo>
                  <a:pt x="40890" y="42729"/>
                </a:lnTo>
                <a:lnTo>
                  <a:pt x="32522" y="78027"/>
                </a:lnTo>
                <a:lnTo>
                  <a:pt x="33809" y="85083"/>
                </a:lnTo>
                <a:lnTo>
                  <a:pt x="35144" y="88441"/>
                </a:lnTo>
                <a:lnTo>
                  <a:pt x="38059" y="94194"/>
                </a:lnTo>
                <a:lnTo>
                  <a:pt x="38822" y="95350"/>
                </a:lnTo>
                <a:lnTo>
                  <a:pt x="41520" y="99075"/>
                </a:lnTo>
                <a:lnTo>
                  <a:pt x="41865" y="99614"/>
                </a:lnTo>
                <a:lnTo>
                  <a:pt x="43149" y="102142"/>
                </a:lnTo>
                <a:lnTo>
                  <a:pt x="43780" y="103761"/>
                </a:lnTo>
                <a:lnTo>
                  <a:pt x="44467" y="106831"/>
                </a:lnTo>
                <a:lnTo>
                  <a:pt x="44527" y="107086"/>
                </a:lnTo>
                <a:lnTo>
                  <a:pt x="44595" y="107378"/>
                </a:lnTo>
                <a:lnTo>
                  <a:pt x="45444" y="107086"/>
                </a:lnTo>
                <a:lnTo>
                  <a:pt x="45923" y="106831"/>
                </a:lnTo>
                <a:lnTo>
                  <a:pt x="59173" y="106831"/>
                </a:lnTo>
                <a:lnTo>
                  <a:pt x="58859" y="105237"/>
                </a:lnTo>
                <a:lnTo>
                  <a:pt x="57729" y="100120"/>
                </a:lnTo>
                <a:lnTo>
                  <a:pt x="57617" y="99614"/>
                </a:lnTo>
                <a:lnTo>
                  <a:pt x="57556" y="99336"/>
                </a:lnTo>
                <a:lnTo>
                  <a:pt x="56501" y="96630"/>
                </a:lnTo>
                <a:lnTo>
                  <a:pt x="54307" y="92311"/>
                </a:lnTo>
                <a:lnTo>
                  <a:pt x="53615" y="91234"/>
                </a:lnTo>
                <a:lnTo>
                  <a:pt x="50897" y="87471"/>
                </a:lnTo>
                <a:lnTo>
                  <a:pt x="50459" y="86808"/>
                </a:lnTo>
                <a:lnTo>
                  <a:pt x="48568" y="83075"/>
                </a:lnTo>
                <a:lnTo>
                  <a:pt x="47668" y="80808"/>
                </a:lnTo>
                <a:lnTo>
                  <a:pt x="46997" y="77135"/>
                </a:lnTo>
                <a:lnTo>
                  <a:pt x="47049" y="75049"/>
                </a:lnTo>
                <a:lnTo>
                  <a:pt x="56429" y="43761"/>
                </a:lnTo>
                <a:lnTo>
                  <a:pt x="56903" y="42729"/>
                </a:lnTo>
                <a:lnTo>
                  <a:pt x="58831" y="37693"/>
                </a:lnTo>
                <a:lnTo>
                  <a:pt x="59839" y="34499"/>
                </a:lnTo>
                <a:lnTo>
                  <a:pt x="60859" y="28826"/>
                </a:lnTo>
                <a:lnTo>
                  <a:pt x="60811" y="18571"/>
                </a:lnTo>
                <a:lnTo>
                  <a:pt x="60690" y="15878"/>
                </a:lnTo>
                <a:lnTo>
                  <a:pt x="60582" y="15035"/>
                </a:lnTo>
                <a:lnTo>
                  <a:pt x="48442" y="15035"/>
                </a:lnTo>
                <a:lnTo>
                  <a:pt x="46370" y="14166"/>
                </a:lnTo>
                <a:lnTo>
                  <a:pt x="45656" y="13843"/>
                </a:lnTo>
                <a:close/>
              </a:path>
              <a:path w="60960" h="125730">
                <a:moveTo>
                  <a:pt x="49998" y="0"/>
                </a:moveTo>
                <a:lnTo>
                  <a:pt x="48785" y="0"/>
                </a:lnTo>
                <a:lnTo>
                  <a:pt x="43848" y="572"/>
                </a:lnTo>
                <a:lnTo>
                  <a:pt x="30424" y="572"/>
                </a:lnTo>
                <a:lnTo>
                  <a:pt x="7164" y="10166"/>
                </a:lnTo>
                <a:lnTo>
                  <a:pt x="7260" y="16176"/>
                </a:lnTo>
                <a:lnTo>
                  <a:pt x="13397" y="28439"/>
                </a:lnTo>
                <a:lnTo>
                  <a:pt x="15947" y="32297"/>
                </a:lnTo>
                <a:lnTo>
                  <a:pt x="20606" y="33249"/>
                </a:lnTo>
                <a:lnTo>
                  <a:pt x="20354" y="33249"/>
                </a:lnTo>
                <a:lnTo>
                  <a:pt x="27048" y="28826"/>
                </a:lnTo>
                <a:lnTo>
                  <a:pt x="27961" y="24359"/>
                </a:lnTo>
                <a:lnTo>
                  <a:pt x="25769" y="21041"/>
                </a:lnTo>
                <a:lnTo>
                  <a:pt x="22976" y="16983"/>
                </a:lnTo>
                <a:lnTo>
                  <a:pt x="19747" y="16983"/>
                </a:lnTo>
                <a:lnTo>
                  <a:pt x="19962" y="16835"/>
                </a:lnTo>
                <a:lnTo>
                  <a:pt x="20174" y="16600"/>
                </a:lnTo>
                <a:lnTo>
                  <a:pt x="21088" y="15219"/>
                </a:lnTo>
                <a:lnTo>
                  <a:pt x="21210" y="15035"/>
                </a:lnTo>
                <a:lnTo>
                  <a:pt x="21345" y="15035"/>
                </a:lnTo>
                <a:lnTo>
                  <a:pt x="21424" y="13616"/>
                </a:lnTo>
                <a:lnTo>
                  <a:pt x="60399" y="13616"/>
                </a:lnTo>
                <a:lnTo>
                  <a:pt x="60050" y="10904"/>
                </a:lnTo>
                <a:lnTo>
                  <a:pt x="57237" y="4847"/>
                </a:lnTo>
                <a:lnTo>
                  <a:pt x="57130" y="4618"/>
                </a:lnTo>
                <a:lnTo>
                  <a:pt x="55238" y="2409"/>
                </a:lnTo>
                <a:lnTo>
                  <a:pt x="52761" y="1253"/>
                </a:lnTo>
                <a:lnTo>
                  <a:pt x="49998" y="0"/>
                </a:lnTo>
                <a:close/>
              </a:path>
              <a:path w="60960" h="125730">
                <a:moveTo>
                  <a:pt x="22432" y="16176"/>
                </a:moveTo>
                <a:lnTo>
                  <a:pt x="20815" y="16600"/>
                </a:lnTo>
                <a:lnTo>
                  <a:pt x="20088" y="16835"/>
                </a:lnTo>
                <a:lnTo>
                  <a:pt x="19747" y="16983"/>
                </a:lnTo>
                <a:lnTo>
                  <a:pt x="22976" y="16983"/>
                </a:lnTo>
                <a:lnTo>
                  <a:pt x="22432" y="16176"/>
                </a:lnTo>
                <a:close/>
              </a:path>
              <a:path w="60960" h="125730">
                <a:moveTo>
                  <a:pt x="21466" y="13843"/>
                </a:moveTo>
                <a:lnTo>
                  <a:pt x="21345" y="15035"/>
                </a:lnTo>
                <a:lnTo>
                  <a:pt x="21210" y="15035"/>
                </a:lnTo>
                <a:lnTo>
                  <a:pt x="20019" y="16835"/>
                </a:lnTo>
                <a:lnTo>
                  <a:pt x="20815" y="16600"/>
                </a:lnTo>
                <a:lnTo>
                  <a:pt x="22432" y="16176"/>
                </a:lnTo>
                <a:lnTo>
                  <a:pt x="22106" y="15684"/>
                </a:lnTo>
                <a:lnTo>
                  <a:pt x="21867" y="15219"/>
                </a:lnTo>
                <a:lnTo>
                  <a:pt x="21772" y="15035"/>
                </a:lnTo>
                <a:lnTo>
                  <a:pt x="21529" y="14166"/>
                </a:lnTo>
                <a:lnTo>
                  <a:pt x="21466" y="13843"/>
                </a:lnTo>
                <a:close/>
              </a:path>
              <a:path w="60960" h="125730">
                <a:moveTo>
                  <a:pt x="45432" y="13616"/>
                </a:moveTo>
                <a:lnTo>
                  <a:pt x="21424" y="13616"/>
                </a:lnTo>
                <a:lnTo>
                  <a:pt x="21529" y="14166"/>
                </a:lnTo>
                <a:lnTo>
                  <a:pt x="21772" y="15035"/>
                </a:lnTo>
                <a:lnTo>
                  <a:pt x="22021" y="15518"/>
                </a:lnTo>
                <a:lnTo>
                  <a:pt x="22106" y="15684"/>
                </a:lnTo>
                <a:lnTo>
                  <a:pt x="22432" y="16176"/>
                </a:lnTo>
                <a:lnTo>
                  <a:pt x="24947" y="15518"/>
                </a:lnTo>
                <a:lnTo>
                  <a:pt x="24750" y="15518"/>
                </a:lnTo>
                <a:lnTo>
                  <a:pt x="27108" y="15219"/>
                </a:lnTo>
                <a:lnTo>
                  <a:pt x="29875" y="15035"/>
                </a:lnTo>
                <a:lnTo>
                  <a:pt x="45942" y="15035"/>
                </a:lnTo>
                <a:lnTo>
                  <a:pt x="45830" y="14166"/>
                </a:lnTo>
                <a:lnTo>
                  <a:pt x="45688" y="14166"/>
                </a:lnTo>
                <a:lnTo>
                  <a:pt x="45537" y="13843"/>
                </a:lnTo>
                <a:lnTo>
                  <a:pt x="45432" y="13616"/>
                </a:lnTo>
                <a:close/>
              </a:path>
              <a:path w="60960" h="125730">
                <a:moveTo>
                  <a:pt x="60399" y="13616"/>
                </a:moveTo>
                <a:lnTo>
                  <a:pt x="45463" y="13616"/>
                </a:lnTo>
                <a:lnTo>
                  <a:pt x="45656" y="13843"/>
                </a:lnTo>
                <a:lnTo>
                  <a:pt x="46370" y="14166"/>
                </a:lnTo>
                <a:lnTo>
                  <a:pt x="48442" y="15035"/>
                </a:lnTo>
                <a:lnTo>
                  <a:pt x="60582" y="15035"/>
                </a:lnTo>
                <a:lnTo>
                  <a:pt x="60470" y="14166"/>
                </a:lnTo>
                <a:lnTo>
                  <a:pt x="60399" y="1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70103" y="1505188"/>
            <a:ext cx="42120" cy="9561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8311" y="1341191"/>
            <a:ext cx="38666" cy="886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90551" y="1527275"/>
            <a:ext cx="55460" cy="7728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209539" y="1692796"/>
            <a:ext cx="182446" cy="76969"/>
            <a:chOff x="2396028" y="2639508"/>
            <a:chExt cx="284480" cy="120014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80845" y="2639508"/>
              <a:ext cx="78520" cy="1195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96028" y="2687196"/>
              <a:ext cx="284480" cy="25400"/>
            </a:xfrm>
            <a:custGeom>
              <a:avLst/>
              <a:gdLst/>
              <a:ahLst/>
              <a:cxnLst/>
              <a:rect l="l" t="t" r="r" b="b"/>
              <a:pathLst>
                <a:path w="284480" h="25400">
                  <a:moveTo>
                    <a:pt x="175636" y="0"/>
                  </a:moveTo>
                  <a:lnTo>
                    <a:pt x="169532" y="947"/>
                  </a:lnTo>
                  <a:lnTo>
                    <a:pt x="156972" y="3204"/>
                  </a:lnTo>
                  <a:lnTo>
                    <a:pt x="157160" y="3204"/>
                  </a:lnTo>
                  <a:lnTo>
                    <a:pt x="151705" y="4050"/>
                  </a:lnTo>
                  <a:lnTo>
                    <a:pt x="97094" y="4050"/>
                  </a:lnTo>
                  <a:lnTo>
                    <a:pt x="93793" y="7349"/>
                  </a:lnTo>
                  <a:lnTo>
                    <a:pt x="93263" y="9023"/>
                  </a:lnTo>
                  <a:lnTo>
                    <a:pt x="93365" y="12726"/>
                  </a:lnTo>
                  <a:lnTo>
                    <a:pt x="93606" y="13559"/>
                  </a:lnTo>
                  <a:lnTo>
                    <a:pt x="93768" y="13958"/>
                  </a:lnTo>
                  <a:lnTo>
                    <a:pt x="94629" y="16511"/>
                  </a:lnTo>
                  <a:lnTo>
                    <a:pt x="97058" y="19892"/>
                  </a:lnTo>
                  <a:lnTo>
                    <a:pt x="101496" y="22849"/>
                  </a:lnTo>
                  <a:lnTo>
                    <a:pt x="102820" y="23196"/>
                  </a:lnTo>
                  <a:lnTo>
                    <a:pt x="106550" y="23808"/>
                  </a:lnTo>
                  <a:lnTo>
                    <a:pt x="110397" y="24815"/>
                  </a:lnTo>
                  <a:lnTo>
                    <a:pt x="114332" y="22514"/>
                  </a:lnTo>
                  <a:lnTo>
                    <a:pt x="115399" y="18439"/>
                  </a:lnTo>
                  <a:lnTo>
                    <a:pt x="115518" y="17987"/>
                  </a:lnTo>
                  <a:lnTo>
                    <a:pt x="111626" y="17987"/>
                  </a:lnTo>
                  <a:lnTo>
                    <a:pt x="107077" y="17724"/>
                  </a:lnTo>
                  <a:lnTo>
                    <a:pt x="103783" y="17724"/>
                  </a:lnTo>
                  <a:lnTo>
                    <a:pt x="107160" y="14348"/>
                  </a:lnTo>
                  <a:lnTo>
                    <a:pt x="107673" y="12726"/>
                  </a:lnTo>
                  <a:lnTo>
                    <a:pt x="107566" y="9878"/>
                  </a:lnTo>
                  <a:lnTo>
                    <a:pt x="107999" y="9878"/>
                  </a:lnTo>
                  <a:lnTo>
                    <a:pt x="107301" y="9413"/>
                  </a:lnTo>
                  <a:lnTo>
                    <a:pt x="107352" y="9023"/>
                  </a:lnTo>
                  <a:lnTo>
                    <a:pt x="180299" y="9023"/>
                  </a:lnTo>
                  <a:lnTo>
                    <a:pt x="179396" y="3204"/>
                  </a:lnTo>
                  <a:lnTo>
                    <a:pt x="179316" y="2691"/>
                  </a:lnTo>
                  <a:lnTo>
                    <a:pt x="175636" y="0"/>
                  </a:lnTo>
                  <a:close/>
                </a:path>
                <a:path w="284480" h="25400">
                  <a:moveTo>
                    <a:pt x="180359" y="9413"/>
                  </a:moveTo>
                  <a:lnTo>
                    <a:pt x="107839" y="9413"/>
                  </a:lnTo>
                  <a:lnTo>
                    <a:pt x="110626" y="9878"/>
                  </a:lnTo>
                  <a:lnTo>
                    <a:pt x="110199" y="9878"/>
                  </a:lnTo>
                  <a:lnTo>
                    <a:pt x="114046" y="10886"/>
                  </a:lnTo>
                  <a:lnTo>
                    <a:pt x="116347" y="14820"/>
                  </a:lnTo>
                  <a:lnTo>
                    <a:pt x="115586" y="17724"/>
                  </a:lnTo>
                  <a:lnTo>
                    <a:pt x="115518" y="17987"/>
                  </a:lnTo>
                  <a:lnTo>
                    <a:pt x="142686" y="17987"/>
                  </a:lnTo>
                  <a:lnTo>
                    <a:pt x="146808" y="18439"/>
                  </a:lnTo>
                  <a:lnTo>
                    <a:pt x="150320" y="18439"/>
                  </a:lnTo>
                  <a:lnTo>
                    <a:pt x="154128" y="18261"/>
                  </a:lnTo>
                  <a:lnTo>
                    <a:pt x="157592" y="17724"/>
                  </a:lnTo>
                  <a:lnTo>
                    <a:pt x="171898" y="15152"/>
                  </a:lnTo>
                  <a:lnTo>
                    <a:pt x="177076" y="14348"/>
                  </a:lnTo>
                  <a:lnTo>
                    <a:pt x="177758" y="14348"/>
                  </a:lnTo>
                  <a:lnTo>
                    <a:pt x="180535" y="10549"/>
                  </a:lnTo>
                  <a:lnTo>
                    <a:pt x="180431" y="9878"/>
                  </a:lnTo>
                  <a:lnTo>
                    <a:pt x="180359" y="9413"/>
                  </a:lnTo>
                  <a:close/>
                </a:path>
                <a:path w="284480" h="25400">
                  <a:moveTo>
                    <a:pt x="107300" y="9023"/>
                  </a:moveTo>
                  <a:lnTo>
                    <a:pt x="107446" y="9413"/>
                  </a:lnTo>
                  <a:lnTo>
                    <a:pt x="107566" y="9878"/>
                  </a:lnTo>
                  <a:lnTo>
                    <a:pt x="107673" y="12726"/>
                  </a:lnTo>
                  <a:lnTo>
                    <a:pt x="107410" y="13559"/>
                  </a:lnTo>
                  <a:lnTo>
                    <a:pt x="107283" y="13958"/>
                  </a:lnTo>
                  <a:lnTo>
                    <a:pt x="107160" y="14348"/>
                  </a:lnTo>
                  <a:lnTo>
                    <a:pt x="103783" y="17724"/>
                  </a:lnTo>
                  <a:lnTo>
                    <a:pt x="107077" y="17724"/>
                  </a:lnTo>
                  <a:lnTo>
                    <a:pt x="111626" y="17987"/>
                  </a:lnTo>
                  <a:lnTo>
                    <a:pt x="115518" y="17987"/>
                  </a:lnTo>
                  <a:lnTo>
                    <a:pt x="116260" y="15152"/>
                  </a:lnTo>
                  <a:lnTo>
                    <a:pt x="116347" y="14820"/>
                  </a:lnTo>
                  <a:lnTo>
                    <a:pt x="114046" y="10886"/>
                  </a:lnTo>
                  <a:lnTo>
                    <a:pt x="110199" y="9878"/>
                  </a:lnTo>
                  <a:lnTo>
                    <a:pt x="107914" y="9878"/>
                  </a:lnTo>
                  <a:lnTo>
                    <a:pt x="107300" y="9023"/>
                  </a:lnTo>
                  <a:close/>
                </a:path>
                <a:path w="284480" h="25400">
                  <a:moveTo>
                    <a:pt x="107446" y="9413"/>
                  </a:moveTo>
                  <a:lnTo>
                    <a:pt x="107301" y="9413"/>
                  </a:lnTo>
                  <a:lnTo>
                    <a:pt x="107999" y="9878"/>
                  </a:lnTo>
                  <a:lnTo>
                    <a:pt x="107580" y="9878"/>
                  </a:lnTo>
                  <a:lnTo>
                    <a:pt x="107446" y="9413"/>
                  </a:lnTo>
                  <a:close/>
                </a:path>
                <a:path w="284480" h="25400">
                  <a:moveTo>
                    <a:pt x="180299" y="9023"/>
                  </a:moveTo>
                  <a:lnTo>
                    <a:pt x="107300" y="9023"/>
                  </a:lnTo>
                  <a:lnTo>
                    <a:pt x="107914" y="9878"/>
                  </a:lnTo>
                  <a:lnTo>
                    <a:pt x="110626" y="9878"/>
                  </a:lnTo>
                  <a:lnTo>
                    <a:pt x="107839" y="9413"/>
                  </a:lnTo>
                  <a:lnTo>
                    <a:pt x="180359" y="9413"/>
                  </a:lnTo>
                  <a:lnTo>
                    <a:pt x="180299" y="9023"/>
                  </a:lnTo>
                  <a:close/>
                </a:path>
                <a:path w="284480" h="25400">
                  <a:moveTo>
                    <a:pt x="97940" y="3204"/>
                  </a:moveTo>
                  <a:lnTo>
                    <a:pt x="0" y="3204"/>
                  </a:lnTo>
                  <a:lnTo>
                    <a:pt x="284329" y="4050"/>
                  </a:lnTo>
                  <a:lnTo>
                    <a:pt x="97094" y="4050"/>
                  </a:lnTo>
                  <a:lnTo>
                    <a:pt x="97940" y="3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93696" y="1697300"/>
            <a:ext cx="77362" cy="74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74697" y="1870314"/>
            <a:ext cx="54205" cy="8018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10657" y="1866460"/>
            <a:ext cx="55333" cy="893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74672" y="2037704"/>
            <a:ext cx="108580" cy="926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38380" y="2032650"/>
            <a:ext cx="63477" cy="832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81109" y="2215515"/>
            <a:ext cx="100414" cy="843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43014" y="2204155"/>
            <a:ext cx="112337" cy="7950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61208" y="774610"/>
            <a:ext cx="9366" cy="1535720"/>
          </a:xfrm>
          <a:custGeom>
            <a:avLst/>
            <a:gdLst/>
            <a:ahLst/>
            <a:cxnLst/>
            <a:rect l="l" t="t" r="r" b="b"/>
            <a:pathLst>
              <a:path w="14605" h="2394585">
                <a:moveTo>
                  <a:pt x="0" y="2388408"/>
                </a:moveTo>
                <a:lnTo>
                  <a:pt x="0" y="2394032"/>
                </a:lnTo>
                <a:lnTo>
                  <a:pt x="14400" y="2394032"/>
                </a:lnTo>
                <a:lnTo>
                  <a:pt x="14400" y="2391632"/>
                </a:lnTo>
                <a:lnTo>
                  <a:pt x="3223" y="2391632"/>
                </a:lnTo>
                <a:lnTo>
                  <a:pt x="0" y="2388408"/>
                </a:lnTo>
                <a:close/>
              </a:path>
              <a:path w="14605" h="2394585">
                <a:moveTo>
                  <a:pt x="11177" y="2377231"/>
                </a:moveTo>
                <a:lnTo>
                  <a:pt x="3223" y="2377231"/>
                </a:lnTo>
                <a:lnTo>
                  <a:pt x="0" y="2380454"/>
                </a:lnTo>
                <a:lnTo>
                  <a:pt x="0" y="2388408"/>
                </a:lnTo>
                <a:lnTo>
                  <a:pt x="3223" y="2391632"/>
                </a:lnTo>
                <a:lnTo>
                  <a:pt x="11177" y="2391632"/>
                </a:lnTo>
                <a:lnTo>
                  <a:pt x="14400" y="2388408"/>
                </a:lnTo>
                <a:lnTo>
                  <a:pt x="14400" y="2380454"/>
                </a:lnTo>
                <a:lnTo>
                  <a:pt x="11177" y="2377231"/>
                </a:lnTo>
                <a:close/>
              </a:path>
              <a:path w="14605" h="2394585">
                <a:moveTo>
                  <a:pt x="14400" y="2388408"/>
                </a:moveTo>
                <a:lnTo>
                  <a:pt x="11177" y="2391632"/>
                </a:lnTo>
                <a:lnTo>
                  <a:pt x="14400" y="2391632"/>
                </a:lnTo>
                <a:lnTo>
                  <a:pt x="14400" y="2388408"/>
                </a:lnTo>
                <a:close/>
              </a:path>
              <a:path w="14605" h="2394585">
                <a:moveTo>
                  <a:pt x="11177" y="2324192"/>
                </a:moveTo>
                <a:lnTo>
                  <a:pt x="3223" y="2324192"/>
                </a:lnTo>
                <a:lnTo>
                  <a:pt x="0" y="2327415"/>
                </a:lnTo>
                <a:lnTo>
                  <a:pt x="0" y="2380454"/>
                </a:lnTo>
                <a:lnTo>
                  <a:pt x="3223" y="2377231"/>
                </a:lnTo>
                <a:lnTo>
                  <a:pt x="14400" y="2377231"/>
                </a:lnTo>
                <a:lnTo>
                  <a:pt x="14400" y="2327415"/>
                </a:lnTo>
                <a:lnTo>
                  <a:pt x="11177" y="2324192"/>
                </a:lnTo>
                <a:close/>
              </a:path>
              <a:path w="14605" h="2394585">
                <a:moveTo>
                  <a:pt x="14400" y="2377231"/>
                </a:moveTo>
                <a:lnTo>
                  <a:pt x="11177" y="2377231"/>
                </a:lnTo>
                <a:lnTo>
                  <a:pt x="14400" y="2380454"/>
                </a:lnTo>
                <a:lnTo>
                  <a:pt x="14400" y="2377231"/>
                </a:lnTo>
                <a:close/>
              </a:path>
              <a:path w="14605" h="2394585">
                <a:moveTo>
                  <a:pt x="0" y="25373"/>
                </a:moveTo>
                <a:lnTo>
                  <a:pt x="0" y="2327415"/>
                </a:lnTo>
                <a:lnTo>
                  <a:pt x="3223" y="2324192"/>
                </a:lnTo>
                <a:lnTo>
                  <a:pt x="14400" y="2324192"/>
                </a:lnTo>
                <a:lnTo>
                  <a:pt x="14400" y="28596"/>
                </a:lnTo>
                <a:lnTo>
                  <a:pt x="3223" y="28596"/>
                </a:lnTo>
                <a:lnTo>
                  <a:pt x="0" y="25373"/>
                </a:lnTo>
                <a:close/>
              </a:path>
              <a:path w="14605" h="2394585">
                <a:moveTo>
                  <a:pt x="14400" y="2324192"/>
                </a:moveTo>
                <a:lnTo>
                  <a:pt x="11177" y="2324192"/>
                </a:lnTo>
                <a:lnTo>
                  <a:pt x="14400" y="2327415"/>
                </a:lnTo>
                <a:lnTo>
                  <a:pt x="14400" y="2324192"/>
                </a:lnTo>
                <a:close/>
              </a:path>
              <a:path w="14605" h="2394585">
                <a:moveTo>
                  <a:pt x="0" y="13577"/>
                </a:moveTo>
                <a:lnTo>
                  <a:pt x="0" y="25373"/>
                </a:lnTo>
                <a:lnTo>
                  <a:pt x="3223" y="28596"/>
                </a:lnTo>
                <a:lnTo>
                  <a:pt x="11177" y="28596"/>
                </a:lnTo>
                <a:lnTo>
                  <a:pt x="14400" y="25373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394585">
                <a:moveTo>
                  <a:pt x="14400" y="25373"/>
                </a:moveTo>
                <a:lnTo>
                  <a:pt x="11177" y="28596"/>
                </a:lnTo>
                <a:lnTo>
                  <a:pt x="14400" y="28596"/>
                </a:lnTo>
                <a:lnTo>
                  <a:pt x="14400" y="25373"/>
                </a:lnTo>
                <a:close/>
              </a:path>
              <a:path w="14605" h="2394585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94585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39458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94585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4964633" y="753416"/>
            <a:ext cx="9366" cy="1554453"/>
          </a:xfrm>
          <a:custGeom>
            <a:avLst/>
            <a:gdLst/>
            <a:ahLst/>
            <a:cxnLst/>
            <a:rect l="l" t="t" r="r" b="b"/>
            <a:pathLst>
              <a:path w="14605" h="2423795">
                <a:moveTo>
                  <a:pt x="0" y="2418024"/>
                </a:moveTo>
                <a:lnTo>
                  <a:pt x="0" y="2423647"/>
                </a:lnTo>
                <a:lnTo>
                  <a:pt x="14400" y="2423647"/>
                </a:lnTo>
                <a:lnTo>
                  <a:pt x="14400" y="2421247"/>
                </a:lnTo>
                <a:lnTo>
                  <a:pt x="3223" y="2421247"/>
                </a:lnTo>
                <a:lnTo>
                  <a:pt x="0" y="2418024"/>
                </a:lnTo>
                <a:close/>
              </a:path>
              <a:path w="14605" h="2423795">
                <a:moveTo>
                  <a:pt x="11175" y="2406846"/>
                </a:moveTo>
                <a:lnTo>
                  <a:pt x="3223" y="2406846"/>
                </a:lnTo>
                <a:lnTo>
                  <a:pt x="0" y="2410071"/>
                </a:lnTo>
                <a:lnTo>
                  <a:pt x="0" y="2418024"/>
                </a:lnTo>
                <a:lnTo>
                  <a:pt x="3223" y="2421247"/>
                </a:lnTo>
                <a:lnTo>
                  <a:pt x="11175" y="2421247"/>
                </a:lnTo>
                <a:lnTo>
                  <a:pt x="14400" y="2418024"/>
                </a:lnTo>
                <a:lnTo>
                  <a:pt x="14400" y="2410071"/>
                </a:lnTo>
                <a:lnTo>
                  <a:pt x="11175" y="2406846"/>
                </a:lnTo>
                <a:close/>
              </a:path>
              <a:path w="14605" h="2423795">
                <a:moveTo>
                  <a:pt x="14400" y="2418024"/>
                </a:moveTo>
                <a:lnTo>
                  <a:pt x="11175" y="2421247"/>
                </a:lnTo>
                <a:lnTo>
                  <a:pt x="14400" y="2421247"/>
                </a:lnTo>
                <a:lnTo>
                  <a:pt x="14400" y="2418024"/>
                </a:lnTo>
                <a:close/>
              </a:path>
              <a:path w="14605" h="2423795">
                <a:moveTo>
                  <a:pt x="11175" y="2342012"/>
                </a:moveTo>
                <a:lnTo>
                  <a:pt x="3223" y="2342012"/>
                </a:lnTo>
                <a:lnTo>
                  <a:pt x="0" y="2345235"/>
                </a:lnTo>
                <a:lnTo>
                  <a:pt x="0" y="2410071"/>
                </a:lnTo>
                <a:lnTo>
                  <a:pt x="3223" y="2406846"/>
                </a:lnTo>
                <a:lnTo>
                  <a:pt x="14400" y="2406846"/>
                </a:lnTo>
                <a:lnTo>
                  <a:pt x="14400" y="2345235"/>
                </a:lnTo>
                <a:lnTo>
                  <a:pt x="11175" y="2342012"/>
                </a:lnTo>
                <a:close/>
              </a:path>
              <a:path w="14605" h="2423795">
                <a:moveTo>
                  <a:pt x="14400" y="2406846"/>
                </a:moveTo>
                <a:lnTo>
                  <a:pt x="11175" y="2406846"/>
                </a:lnTo>
                <a:lnTo>
                  <a:pt x="14400" y="2410071"/>
                </a:lnTo>
                <a:lnTo>
                  <a:pt x="14400" y="2406846"/>
                </a:lnTo>
                <a:close/>
              </a:path>
              <a:path w="14605" h="2423795">
                <a:moveTo>
                  <a:pt x="0" y="48379"/>
                </a:moveTo>
                <a:lnTo>
                  <a:pt x="0" y="2345235"/>
                </a:lnTo>
                <a:lnTo>
                  <a:pt x="3223" y="2342012"/>
                </a:lnTo>
                <a:lnTo>
                  <a:pt x="14400" y="2342012"/>
                </a:lnTo>
                <a:lnTo>
                  <a:pt x="14400" y="51602"/>
                </a:lnTo>
                <a:lnTo>
                  <a:pt x="3223" y="51602"/>
                </a:lnTo>
                <a:lnTo>
                  <a:pt x="0" y="48379"/>
                </a:lnTo>
                <a:close/>
              </a:path>
              <a:path w="14605" h="2423795">
                <a:moveTo>
                  <a:pt x="14400" y="2342012"/>
                </a:moveTo>
                <a:lnTo>
                  <a:pt x="11175" y="2342012"/>
                </a:lnTo>
                <a:lnTo>
                  <a:pt x="14400" y="2345235"/>
                </a:lnTo>
                <a:lnTo>
                  <a:pt x="14400" y="2342012"/>
                </a:lnTo>
                <a:close/>
              </a:path>
              <a:path w="14605" h="2423795">
                <a:moveTo>
                  <a:pt x="0" y="13577"/>
                </a:moveTo>
                <a:lnTo>
                  <a:pt x="0" y="48379"/>
                </a:lnTo>
                <a:lnTo>
                  <a:pt x="3223" y="51602"/>
                </a:lnTo>
                <a:lnTo>
                  <a:pt x="11175" y="51602"/>
                </a:lnTo>
                <a:lnTo>
                  <a:pt x="14400" y="48379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423795">
                <a:moveTo>
                  <a:pt x="14400" y="48379"/>
                </a:moveTo>
                <a:lnTo>
                  <a:pt x="11175" y="51602"/>
                </a:lnTo>
                <a:lnTo>
                  <a:pt x="14400" y="51602"/>
                </a:lnTo>
                <a:lnTo>
                  <a:pt x="14400" y="48379"/>
                </a:lnTo>
                <a:close/>
              </a:path>
              <a:path w="14605" h="242379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23795">
                <a:moveTo>
                  <a:pt x="14400" y="13577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42379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2379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00024" y="1171598"/>
            <a:ext cx="262382" cy="9786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24434" y="2725449"/>
            <a:ext cx="400948" cy="9896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29273" y="2727397"/>
            <a:ext cx="155764" cy="957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82689" y="2718233"/>
            <a:ext cx="79016" cy="7396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52187" y="2716604"/>
            <a:ext cx="112368" cy="1369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89547" y="3073914"/>
            <a:ext cx="108786" cy="1233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64687" y="3249975"/>
            <a:ext cx="73199" cy="1173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64334" y="3412503"/>
            <a:ext cx="97986" cy="1280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60159" y="3590550"/>
            <a:ext cx="100319" cy="11190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54787" y="3762159"/>
            <a:ext cx="99450" cy="12462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68790" y="3934858"/>
            <a:ext cx="98685" cy="11972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367345" y="4103736"/>
            <a:ext cx="124178" cy="4801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96615" y="3242879"/>
            <a:ext cx="62089" cy="9160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09164" y="3413064"/>
            <a:ext cx="51401" cy="8746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20600" y="3591582"/>
            <a:ext cx="42491" cy="8652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05739" y="3070017"/>
            <a:ext cx="74292" cy="1235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16898" y="3762929"/>
            <a:ext cx="49892" cy="8862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919468" y="3948121"/>
            <a:ext cx="79775" cy="8302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41227" y="4115640"/>
            <a:ext cx="83130" cy="9106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934776" y="4290462"/>
            <a:ext cx="122874" cy="845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936836" y="4464310"/>
            <a:ext cx="144417" cy="8166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236569" y="2997743"/>
            <a:ext cx="9366" cy="1548344"/>
          </a:xfrm>
          <a:custGeom>
            <a:avLst/>
            <a:gdLst/>
            <a:ahLst/>
            <a:cxnLst/>
            <a:rect l="l" t="t" r="r" b="b"/>
            <a:pathLst>
              <a:path w="14605" h="2414270">
                <a:moveTo>
                  <a:pt x="0" y="2408402"/>
                </a:moveTo>
                <a:lnTo>
                  <a:pt x="0" y="2414026"/>
                </a:lnTo>
                <a:lnTo>
                  <a:pt x="14400" y="2414026"/>
                </a:lnTo>
                <a:lnTo>
                  <a:pt x="14400" y="2411625"/>
                </a:lnTo>
                <a:lnTo>
                  <a:pt x="3224" y="2411625"/>
                </a:lnTo>
                <a:lnTo>
                  <a:pt x="0" y="2408402"/>
                </a:lnTo>
                <a:close/>
              </a:path>
              <a:path w="14605" h="2414270">
                <a:moveTo>
                  <a:pt x="11177" y="2397225"/>
                </a:moveTo>
                <a:lnTo>
                  <a:pt x="3224" y="2397225"/>
                </a:lnTo>
                <a:lnTo>
                  <a:pt x="0" y="2400449"/>
                </a:lnTo>
                <a:lnTo>
                  <a:pt x="0" y="2408402"/>
                </a:lnTo>
                <a:lnTo>
                  <a:pt x="3224" y="2411625"/>
                </a:lnTo>
                <a:lnTo>
                  <a:pt x="11177" y="2411625"/>
                </a:lnTo>
                <a:lnTo>
                  <a:pt x="14400" y="2408402"/>
                </a:lnTo>
                <a:lnTo>
                  <a:pt x="14400" y="2400449"/>
                </a:lnTo>
                <a:lnTo>
                  <a:pt x="11177" y="2397225"/>
                </a:lnTo>
                <a:close/>
              </a:path>
              <a:path w="14605" h="2414270">
                <a:moveTo>
                  <a:pt x="14400" y="2408402"/>
                </a:moveTo>
                <a:lnTo>
                  <a:pt x="11177" y="2411625"/>
                </a:lnTo>
                <a:lnTo>
                  <a:pt x="14400" y="2411625"/>
                </a:lnTo>
                <a:lnTo>
                  <a:pt x="14400" y="2408402"/>
                </a:lnTo>
                <a:close/>
              </a:path>
              <a:path w="14605" h="2414270">
                <a:moveTo>
                  <a:pt x="11177" y="2384174"/>
                </a:moveTo>
                <a:lnTo>
                  <a:pt x="3224" y="2384174"/>
                </a:lnTo>
                <a:lnTo>
                  <a:pt x="0" y="2387399"/>
                </a:lnTo>
                <a:lnTo>
                  <a:pt x="0" y="2400449"/>
                </a:lnTo>
                <a:lnTo>
                  <a:pt x="3224" y="2397225"/>
                </a:lnTo>
                <a:lnTo>
                  <a:pt x="14400" y="2397225"/>
                </a:lnTo>
                <a:lnTo>
                  <a:pt x="14400" y="2387399"/>
                </a:lnTo>
                <a:lnTo>
                  <a:pt x="11177" y="2384174"/>
                </a:lnTo>
                <a:close/>
              </a:path>
              <a:path w="14605" h="2414270">
                <a:moveTo>
                  <a:pt x="14400" y="2397225"/>
                </a:moveTo>
                <a:lnTo>
                  <a:pt x="11177" y="2397225"/>
                </a:lnTo>
                <a:lnTo>
                  <a:pt x="14400" y="2400449"/>
                </a:lnTo>
                <a:lnTo>
                  <a:pt x="14400" y="2397225"/>
                </a:lnTo>
                <a:close/>
              </a:path>
              <a:path w="14605" h="2414270">
                <a:moveTo>
                  <a:pt x="0" y="38841"/>
                </a:moveTo>
                <a:lnTo>
                  <a:pt x="0" y="2387399"/>
                </a:lnTo>
                <a:lnTo>
                  <a:pt x="3224" y="2384174"/>
                </a:lnTo>
                <a:lnTo>
                  <a:pt x="14400" y="2384174"/>
                </a:lnTo>
                <a:lnTo>
                  <a:pt x="14400" y="42064"/>
                </a:lnTo>
                <a:lnTo>
                  <a:pt x="3224" y="42064"/>
                </a:lnTo>
                <a:lnTo>
                  <a:pt x="0" y="38841"/>
                </a:lnTo>
                <a:close/>
              </a:path>
              <a:path w="14605" h="2414270">
                <a:moveTo>
                  <a:pt x="14400" y="2384174"/>
                </a:moveTo>
                <a:lnTo>
                  <a:pt x="11177" y="2384174"/>
                </a:lnTo>
                <a:lnTo>
                  <a:pt x="14400" y="2387399"/>
                </a:lnTo>
                <a:lnTo>
                  <a:pt x="14400" y="2384174"/>
                </a:lnTo>
                <a:close/>
              </a:path>
              <a:path w="14605" h="2414270">
                <a:moveTo>
                  <a:pt x="0" y="13576"/>
                </a:moveTo>
                <a:lnTo>
                  <a:pt x="0" y="38841"/>
                </a:lnTo>
                <a:lnTo>
                  <a:pt x="3224" y="42064"/>
                </a:lnTo>
                <a:lnTo>
                  <a:pt x="11177" y="42064"/>
                </a:lnTo>
                <a:lnTo>
                  <a:pt x="14400" y="38841"/>
                </a:lnTo>
                <a:lnTo>
                  <a:pt x="14400" y="16799"/>
                </a:lnTo>
                <a:lnTo>
                  <a:pt x="3224" y="16799"/>
                </a:lnTo>
                <a:lnTo>
                  <a:pt x="0" y="13576"/>
                </a:lnTo>
                <a:close/>
              </a:path>
              <a:path w="14605" h="2414270">
                <a:moveTo>
                  <a:pt x="14400" y="38841"/>
                </a:moveTo>
                <a:lnTo>
                  <a:pt x="11177" y="42064"/>
                </a:lnTo>
                <a:lnTo>
                  <a:pt x="14400" y="42064"/>
                </a:lnTo>
                <a:lnTo>
                  <a:pt x="14400" y="38841"/>
                </a:lnTo>
                <a:close/>
              </a:path>
              <a:path w="14605" h="241427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414270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241427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427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5" name="object 55"/>
          <p:cNvSpPr/>
          <p:nvPr/>
        </p:nvSpPr>
        <p:spPr>
          <a:xfrm>
            <a:off x="4701127" y="3009493"/>
            <a:ext cx="9366" cy="1532462"/>
          </a:xfrm>
          <a:custGeom>
            <a:avLst/>
            <a:gdLst/>
            <a:ahLst/>
            <a:cxnLst/>
            <a:rect l="l" t="t" r="r" b="b"/>
            <a:pathLst>
              <a:path w="14605" h="2389504">
                <a:moveTo>
                  <a:pt x="0" y="2383556"/>
                </a:moveTo>
                <a:lnTo>
                  <a:pt x="0" y="2389179"/>
                </a:lnTo>
                <a:lnTo>
                  <a:pt x="14400" y="2389179"/>
                </a:lnTo>
                <a:lnTo>
                  <a:pt x="14400" y="2386779"/>
                </a:lnTo>
                <a:lnTo>
                  <a:pt x="3223" y="2386779"/>
                </a:lnTo>
                <a:lnTo>
                  <a:pt x="0" y="2383556"/>
                </a:lnTo>
                <a:close/>
              </a:path>
              <a:path w="14605" h="2389504">
                <a:moveTo>
                  <a:pt x="11177" y="2372380"/>
                </a:moveTo>
                <a:lnTo>
                  <a:pt x="3223" y="2372380"/>
                </a:lnTo>
                <a:lnTo>
                  <a:pt x="0" y="2375603"/>
                </a:lnTo>
                <a:lnTo>
                  <a:pt x="0" y="2383556"/>
                </a:lnTo>
                <a:lnTo>
                  <a:pt x="3223" y="2386779"/>
                </a:lnTo>
                <a:lnTo>
                  <a:pt x="11177" y="2386779"/>
                </a:lnTo>
                <a:lnTo>
                  <a:pt x="14400" y="2383556"/>
                </a:lnTo>
                <a:lnTo>
                  <a:pt x="14400" y="2375603"/>
                </a:lnTo>
                <a:lnTo>
                  <a:pt x="11177" y="2372380"/>
                </a:lnTo>
                <a:close/>
              </a:path>
              <a:path w="14605" h="2389504">
                <a:moveTo>
                  <a:pt x="14400" y="2383556"/>
                </a:moveTo>
                <a:lnTo>
                  <a:pt x="11177" y="2386779"/>
                </a:lnTo>
                <a:lnTo>
                  <a:pt x="14400" y="2386779"/>
                </a:lnTo>
                <a:lnTo>
                  <a:pt x="14400" y="2383556"/>
                </a:lnTo>
                <a:close/>
              </a:path>
              <a:path w="14605" h="2389504">
                <a:moveTo>
                  <a:pt x="11177" y="2349792"/>
                </a:moveTo>
                <a:lnTo>
                  <a:pt x="3223" y="2349792"/>
                </a:lnTo>
                <a:lnTo>
                  <a:pt x="0" y="2353015"/>
                </a:lnTo>
                <a:lnTo>
                  <a:pt x="0" y="2375603"/>
                </a:lnTo>
                <a:lnTo>
                  <a:pt x="3223" y="2372380"/>
                </a:lnTo>
                <a:lnTo>
                  <a:pt x="14400" y="2372380"/>
                </a:lnTo>
                <a:lnTo>
                  <a:pt x="14400" y="2353015"/>
                </a:lnTo>
                <a:lnTo>
                  <a:pt x="11177" y="2349792"/>
                </a:lnTo>
                <a:close/>
              </a:path>
              <a:path w="14605" h="2389504">
                <a:moveTo>
                  <a:pt x="14400" y="2372380"/>
                </a:moveTo>
                <a:lnTo>
                  <a:pt x="11177" y="2372380"/>
                </a:lnTo>
                <a:lnTo>
                  <a:pt x="14400" y="2375603"/>
                </a:lnTo>
                <a:lnTo>
                  <a:pt x="14400" y="2372380"/>
                </a:lnTo>
                <a:close/>
              </a:path>
              <a:path w="14605" h="2389504">
                <a:moveTo>
                  <a:pt x="0" y="19182"/>
                </a:moveTo>
                <a:lnTo>
                  <a:pt x="0" y="2353015"/>
                </a:lnTo>
                <a:lnTo>
                  <a:pt x="3223" y="2349792"/>
                </a:lnTo>
                <a:lnTo>
                  <a:pt x="14400" y="2349792"/>
                </a:lnTo>
                <a:lnTo>
                  <a:pt x="14400" y="22405"/>
                </a:lnTo>
                <a:lnTo>
                  <a:pt x="3223" y="22405"/>
                </a:lnTo>
                <a:lnTo>
                  <a:pt x="0" y="19182"/>
                </a:lnTo>
                <a:close/>
              </a:path>
              <a:path w="14605" h="2389504">
                <a:moveTo>
                  <a:pt x="14400" y="2349792"/>
                </a:moveTo>
                <a:lnTo>
                  <a:pt x="11177" y="2349792"/>
                </a:lnTo>
                <a:lnTo>
                  <a:pt x="14400" y="2353015"/>
                </a:lnTo>
                <a:lnTo>
                  <a:pt x="14400" y="2349792"/>
                </a:lnTo>
                <a:close/>
              </a:path>
              <a:path w="14605" h="2389504">
                <a:moveTo>
                  <a:pt x="0" y="13576"/>
                </a:moveTo>
                <a:lnTo>
                  <a:pt x="0" y="19182"/>
                </a:lnTo>
                <a:lnTo>
                  <a:pt x="3223" y="22405"/>
                </a:lnTo>
                <a:lnTo>
                  <a:pt x="11177" y="22405"/>
                </a:lnTo>
                <a:lnTo>
                  <a:pt x="14400" y="1918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389504">
                <a:moveTo>
                  <a:pt x="14400" y="19182"/>
                </a:moveTo>
                <a:lnTo>
                  <a:pt x="11177" y="22405"/>
                </a:lnTo>
                <a:lnTo>
                  <a:pt x="14400" y="22405"/>
                </a:lnTo>
                <a:lnTo>
                  <a:pt x="14400" y="19182"/>
                </a:lnTo>
                <a:close/>
              </a:path>
              <a:path w="14605" h="238950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89504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38950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8950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911121" y="3275214"/>
            <a:ext cx="50283" cy="4628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892776" y="3439538"/>
            <a:ext cx="64393" cy="74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919586" y="3598055"/>
            <a:ext cx="45947" cy="8593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513158" y="3780606"/>
            <a:ext cx="48903" cy="520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26339" y="3953834"/>
            <a:ext cx="39839" cy="8632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527000" y="4094503"/>
            <a:ext cx="37874" cy="94074"/>
          </a:xfrm>
          <a:custGeom>
            <a:avLst/>
            <a:gdLst/>
            <a:ahLst/>
            <a:cxnLst/>
            <a:rect l="l" t="t" r="r" b="b"/>
            <a:pathLst>
              <a:path w="59055" h="146684">
                <a:moveTo>
                  <a:pt x="43921" y="7663"/>
                </a:moveTo>
                <a:lnTo>
                  <a:pt x="43728" y="8110"/>
                </a:lnTo>
                <a:lnTo>
                  <a:pt x="41680" y="18333"/>
                </a:lnTo>
                <a:lnTo>
                  <a:pt x="41031" y="20561"/>
                </a:lnTo>
                <a:lnTo>
                  <a:pt x="40464" y="22081"/>
                </a:lnTo>
                <a:lnTo>
                  <a:pt x="36743" y="31569"/>
                </a:lnTo>
                <a:lnTo>
                  <a:pt x="35174" y="35676"/>
                </a:lnTo>
                <a:lnTo>
                  <a:pt x="24972" y="60952"/>
                </a:lnTo>
                <a:lnTo>
                  <a:pt x="22047" y="67826"/>
                </a:lnTo>
                <a:lnTo>
                  <a:pt x="15807" y="81840"/>
                </a:lnTo>
                <a:lnTo>
                  <a:pt x="9942" y="95437"/>
                </a:lnTo>
                <a:lnTo>
                  <a:pt x="761" y="126239"/>
                </a:lnTo>
                <a:lnTo>
                  <a:pt x="720" y="126690"/>
                </a:lnTo>
                <a:lnTo>
                  <a:pt x="607" y="127939"/>
                </a:lnTo>
                <a:lnTo>
                  <a:pt x="350" y="130323"/>
                </a:lnTo>
                <a:lnTo>
                  <a:pt x="306" y="130728"/>
                </a:lnTo>
                <a:lnTo>
                  <a:pt x="202" y="131699"/>
                </a:lnTo>
                <a:lnTo>
                  <a:pt x="80" y="132825"/>
                </a:lnTo>
                <a:lnTo>
                  <a:pt x="0" y="135140"/>
                </a:lnTo>
                <a:lnTo>
                  <a:pt x="2435" y="141044"/>
                </a:lnTo>
                <a:lnTo>
                  <a:pt x="4755" y="143478"/>
                </a:lnTo>
                <a:lnTo>
                  <a:pt x="12711" y="146651"/>
                </a:lnTo>
                <a:lnTo>
                  <a:pt x="22180" y="146364"/>
                </a:lnTo>
                <a:lnTo>
                  <a:pt x="30469" y="143478"/>
                </a:lnTo>
                <a:lnTo>
                  <a:pt x="32280" y="142147"/>
                </a:lnTo>
                <a:lnTo>
                  <a:pt x="36356" y="138339"/>
                </a:lnTo>
                <a:lnTo>
                  <a:pt x="40196" y="135140"/>
                </a:lnTo>
                <a:lnTo>
                  <a:pt x="42190" y="133334"/>
                </a:lnTo>
                <a:lnTo>
                  <a:pt x="42636" y="132825"/>
                </a:lnTo>
                <a:lnTo>
                  <a:pt x="14621" y="132825"/>
                </a:lnTo>
                <a:lnTo>
                  <a:pt x="14387" y="132256"/>
                </a:lnTo>
                <a:lnTo>
                  <a:pt x="14318" y="132087"/>
                </a:lnTo>
                <a:lnTo>
                  <a:pt x="13946" y="131699"/>
                </a:lnTo>
                <a:lnTo>
                  <a:pt x="14091" y="131699"/>
                </a:lnTo>
                <a:lnTo>
                  <a:pt x="13440" y="131439"/>
                </a:lnTo>
                <a:lnTo>
                  <a:pt x="14718" y="131439"/>
                </a:lnTo>
                <a:lnTo>
                  <a:pt x="14835" y="130323"/>
                </a:lnTo>
                <a:lnTo>
                  <a:pt x="14961" y="128988"/>
                </a:lnTo>
                <a:lnTo>
                  <a:pt x="15059" y="127939"/>
                </a:lnTo>
                <a:lnTo>
                  <a:pt x="15177" y="126690"/>
                </a:lnTo>
                <a:lnTo>
                  <a:pt x="22974" y="101613"/>
                </a:lnTo>
                <a:lnTo>
                  <a:pt x="18882" y="96488"/>
                </a:lnTo>
                <a:lnTo>
                  <a:pt x="18943" y="95437"/>
                </a:lnTo>
                <a:lnTo>
                  <a:pt x="19340" y="91895"/>
                </a:lnTo>
                <a:lnTo>
                  <a:pt x="23351" y="88694"/>
                </a:lnTo>
                <a:lnTo>
                  <a:pt x="31778" y="81396"/>
                </a:lnTo>
                <a:lnTo>
                  <a:pt x="35260" y="73553"/>
                </a:lnTo>
                <a:lnTo>
                  <a:pt x="38272" y="66471"/>
                </a:lnTo>
                <a:lnTo>
                  <a:pt x="48581" y="40934"/>
                </a:lnTo>
                <a:lnTo>
                  <a:pt x="51237" y="34030"/>
                </a:lnTo>
                <a:lnTo>
                  <a:pt x="52413" y="31042"/>
                </a:lnTo>
                <a:lnTo>
                  <a:pt x="51409" y="31042"/>
                </a:lnTo>
                <a:lnTo>
                  <a:pt x="43576" y="29664"/>
                </a:lnTo>
                <a:lnTo>
                  <a:pt x="40960" y="25932"/>
                </a:lnTo>
                <a:lnTo>
                  <a:pt x="42951" y="14808"/>
                </a:lnTo>
                <a:lnTo>
                  <a:pt x="43275" y="12807"/>
                </a:lnTo>
                <a:lnTo>
                  <a:pt x="43802" y="8616"/>
                </a:lnTo>
                <a:lnTo>
                  <a:pt x="43921" y="7663"/>
                </a:lnTo>
                <a:close/>
              </a:path>
              <a:path w="59055" h="146684">
                <a:moveTo>
                  <a:pt x="14141" y="131699"/>
                </a:moveTo>
                <a:lnTo>
                  <a:pt x="13946" y="131699"/>
                </a:lnTo>
                <a:lnTo>
                  <a:pt x="14318" y="132087"/>
                </a:lnTo>
                <a:lnTo>
                  <a:pt x="14621" y="132825"/>
                </a:lnTo>
                <a:lnTo>
                  <a:pt x="14668" y="131894"/>
                </a:lnTo>
                <a:lnTo>
                  <a:pt x="14141" y="131699"/>
                </a:lnTo>
                <a:close/>
              </a:path>
              <a:path w="59055" h="146684">
                <a:moveTo>
                  <a:pt x="55411" y="93134"/>
                </a:moveTo>
                <a:lnTo>
                  <a:pt x="40374" y="93134"/>
                </a:lnTo>
                <a:lnTo>
                  <a:pt x="38989" y="94239"/>
                </a:lnTo>
                <a:lnTo>
                  <a:pt x="39780" y="94778"/>
                </a:lnTo>
                <a:lnTo>
                  <a:pt x="40792" y="95676"/>
                </a:lnTo>
                <a:lnTo>
                  <a:pt x="40727" y="99627"/>
                </a:lnTo>
                <a:lnTo>
                  <a:pt x="40632" y="100944"/>
                </a:lnTo>
                <a:lnTo>
                  <a:pt x="40509" y="103268"/>
                </a:lnTo>
                <a:lnTo>
                  <a:pt x="40386" y="105662"/>
                </a:lnTo>
                <a:lnTo>
                  <a:pt x="39881" y="109485"/>
                </a:lnTo>
                <a:lnTo>
                  <a:pt x="39030" y="112299"/>
                </a:lnTo>
                <a:lnTo>
                  <a:pt x="38936" y="112612"/>
                </a:lnTo>
                <a:lnTo>
                  <a:pt x="26861" y="127506"/>
                </a:lnTo>
                <a:lnTo>
                  <a:pt x="23839" y="130323"/>
                </a:lnTo>
                <a:lnTo>
                  <a:pt x="23294" y="130728"/>
                </a:lnTo>
                <a:lnTo>
                  <a:pt x="20506" y="131699"/>
                </a:lnTo>
                <a:lnTo>
                  <a:pt x="14668" y="131894"/>
                </a:lnTo>
                <a:lnTo>
                  <a:pt x="14621" y="132825"/>
                </a:lnTo>
                <a:lnTo>
                  <a:pt x="42636" y="132825"/>
                </a:lnTo>
                <a:lnTo>
                  <a:pt x="45993" y="128988"/>
                </a:lnTo>
                <a:lnTo>
                  <a:pt x="47594" y="126690"/>
                </a:lnTo>
                <a:lnTo>
                  <a:pt x="50100" y="122401"/>
                </a:lnTo>
                <a:lnTo>
                  <a:pt x="51321" y="120253"/>
                </a:lnTo>
                <a:lnTo>
                  <a:pt x="51417" y="120086"/>
                </a:lnTo>
                <a:lnTo>
                  <a:pt x="52296" y="118179"/>
                </a:lnTo>
                <a:lnTo>
                  <a:pt x="53913" y="112835"/>
                </a:lnTo>
                <a:lnTo>
                  <a:pt x="53980" y="112612"/>
                </a:lnTo>
                <a:lnTo>
                  <a:pt x="54075" y="112299"/>
                </a:lnTo>
                <a:lnTo>
                  <a:pt x="54642" y="107991"/>
                </a:lnTo>
                <a:lnTo>
                  <a:pt x="54711" y="107469"/>
                </a:lnTo>
                <a:lnTo>
                  <a:pt x="54805" y="105662"/>
                </a:lnTo>
                <a:lnTo>
                  <a:pt x="54929" y="103268"/>
                </a:lnTo>
                <a:lnTo>
                  <a:pt x="55031" y="101613"/>
                </a:lnTo>
                <a:lnTo>
                  <a:pt x="55080" y="100944"/>
                </a:lnTo>
                <a:lnTo>
                  <a:pt x="55175" y="99627"/>
                </a:lnTo>
                <a:lnTo>
                  <a:pt x="55298" y="97923"/>
                </a:lnTo>
                <a:lnTo>
                  <a:pt x="55411" y="93134"/>
                </a:lnTo>
                <a:close/>
              </a:path>
              <a:path w="59055" h="146684">
                <a:moveTo>
                  <a:pt x="14718" y="131439"/>
                </a:moveTo>
                <a:lnTo>
                  <a:pt x="13440" y="131439"/>
                </a:lnTo>
                <a:lnTo>
                  <a:pt x="14668" y="131894"/>
                </a:lnTo>
                <a:lnTo>
                  <a:pt x="14718" y="131439"/>
                </a:lnTo>
                <a:close/>
              </a:path>
              <a:path w="59055" h="146684">
                <a:moveTo>
                  <a:pt x="38036" y="78917"/>
                </a:moveTo>
                <a:lnTo>
                  <a:pt x="37255" y="78917"/>
                </a:lnTo>
                <a:lnTo>
                  <a:pt x="33027" y="80398"/>
                </a:lnTo>
                <a:lnTo>
                  <a:pt x="31776" y="81396"/>
                </a:lnTo>
                <a:lnTo>
                  <a:pt x="29158" y="87259"/>
                </a:lnTo>
                <a:lnTo>
                  <a:pt x="22974" y="101613"/>
                </a:lnTo>
                <a:lnTo>
                  <a:pt x="23794" y="102641"/>
                </a:lnTo>
                <a:lnTo>
                  <a:pt x="29389" y="103268"/>
                </a:lnTo>
                <a:lnTo>
                  <a:pt x="28175" y="103268"/>
                </a:lnTo>
                <a:lnTo>
                  <a:pt x="32548" y="99778"/>
                </a:lnTo>
                <a:lnTo>
                  <a:pt x="38487" y="94640"/>
                </a:lnTo>
                <a:lnTo>
                  <a:pt x="38989" y="94239"/>
                </a:lnTo>
                <a:lnTo>
                  <a:pt x="37881" y="93483"/>
                </a:lnTo>
                <a:lnTo>
                  <a:pt x="42675" y="93483"/>
                </a:lnTo>
                <a:lnTo>
                  <a:pt x="33265" y="93134"/>
                </a:lnTo>
                <a:lnTo>
                  <a:pt x="55411" y="93134"/>
                </a:lnTo>
                <a:lnTo>
                  <a:pt x="52466" y="86470"/>
                </a:lnTo>
                <a:lnTo>
                  <a:pt x="50194" y="84452"/>
                </a:lnTo>
                <a:lnTo>
                  <a:pt x="44467" y="80543"/>
                </a:lnTo>
                <a:lnTo>
                  <a:pt x="42496" y="79692"/>
                </a:lnTo>
                <a:lnTo>
                  <a:pt x="40660" y="79300"/>
                </a:lnTo>
                <a:lnTo>
                  <a:pt x="41395" y="79300"/>
                </a:lnTo>
                <a:lnTo>
                  <a:pt x="38036" y="78917"/>
                </a:lnTo>
                <a:close/>
              </a:path>
              <a:path w="59055" h="146684">
                <a:moveTo>
                  <a:pt x="31776" y="81396"/>
                </a:moveTo>
                <a:lnTo>
                  <a:pt x="23351" y="88694"/>
                </a:lnTo>
                <a:lnTo>
                  <a:pt x="19340" y="91895"/>
                </a:lnTo>
                <a:lnTo>
                  <a:pt x="19202" y="93134"/>
                </a:lnTo>
                <a:lnTo>
                  <a:pt x="19078" y="94239"/>
                </a:lnTo>
                <a:lnTo>
                  <a:pt x="19033" y="94640"/>
                </a:lnTo>
                <a:lnTo>
                  <a:pt x="18943" y="95437"/>
                </a:lnTo>
                <a:lnTo>
                  <a:pt x="18882" y="96488"/>
                </a:lnTo>
                <a:lnTo>
                  <a:pt x="22974" y="101613"/>
                </a:lnTo>
                <a:lnTo>
                  <a:pt x="25897" y="94778"/>
                </a:lnTo>
                <a:lnTo>
                  <a:pt x="29158" y="87259"/>
                </a:lnTo>
                <a:lnTo>
                  <a:pt x="31776" y="81396"/>
                </a:lnTo>
                <a:close/>
              </a:path>
              <a:path w="59055" h="146684">
                <a:moveTo>
                  <a:pt x="40374" y="93134"/>
                </a:moveTo>
                <a:lnTo>
                  <a:pt x="40228" y="93134"/>
                </a:lnTo>
                <a:lnTo>
                  <a:pt x="39232" y="93483"/>
                </a:lnTo>
                <a:lnTo>
                  <a:pt x="37881" y="93483"/>
                </a:lnTo>
                <a:lnTo>
                  <a:pt x="38989" y="94239"/>
                </a:lnTo>
                <a:lnTo>
                  <a:pt x="40374" y="93134"/>
                </a:lnTo>
                <a:close/>
              </a:path>
              <a:path w="59055" h="146684">
                <a:moveTo>
                  <a:pt x="40228" y="93134"/>
                </a:moveTo>
                <a:lnTo>
                  <a:pt x="36486" y="93134"/>
                </a:lnTo>
                <a:lnTo>
                  <a:pt x="38126" y="93483"/>
                </a:lnTo>
                <a:lnTo>
                  <a:pt x="39232" y="93483"/>
                </a:lnTo>
                <a:lnTo>
                  <a:pt x="40228" y="93134"/>
                </a:lnTo>
                <a:close/>
              </a:path>
              <a:path w="59055" h="146684">
                <a:moveTo>
                  <a:pt x="44053" y="7199"/>
                </a:moveTo>
                <a:lnTo>
                  <a:pt x="43921" y="7663"/>
                </a:lnTo>
                <a:lnTo>
                  <a:pt x="43480" y="11175"/>
                </a:lnTo>
                <a:lnTo>
                  <a:pt x="43378" y="11983"/>
                </a:lnTo>
                <a:lnTo>
                  <a:pt x="43275" y="12807"/>
                </a:lnTo>
                <a:lnTo>
                  <a:pt x="43069" y="14147"/>
                </a:lnTo>
                <a:lnTo>
                  <a:pt x="40960" y="25932"/>
                </a:lnTo>
                <a:lnTo>
                  <a:pt x="43576" y="29664"/>
                </a:lnTo>
                <a:lnTo>
                  <a:pt x="51409" y="31042"/>
                </a:lnTo>
                <a:lnTo>
                  <a:pt x="52796" y="30070"/>
                </a:lnTo>
                <a:lnTo>
                  <a:pt x="54076" y="26817"/>
                </a:lnTo>
                <a:lnTo>
                  <a:pt x="54704" y="25129"/>
                </a:lnTo>
                <a:lnTo>
                  <a:pt x="55563" y="22081"/>
                </a:lnTo>
                <a:lnTo>
                  <a:pt x="55670" y="21700"/>
                </a:lnTo>
                <a:lnTo>
                  <a:pt x="57072" y="14808"/>
                </a:lnTo>
                <a:lnTo>
                  <a:pt x="57155" y="14400"/>
                </a:lnTo>
                <a:lnTo>
                  <a:pt x="47278" y="14400"/>
                </a:lnTo>
                <a:lnTo>
                  <a:pt x="44053" y="11175"/>
                </a:lnTo>
                <a:lnTo>
                  <a:pt x="44053" y="7199"/>
                </a:lnTo>
                <a:close/>
              </a:path>
              <a:path w="59055" h="146684">
                <a:moveTo>
                  <a:pt x="52796" y="30070"/>
                </a:moveTo>
                <a:lnTo>
                  <a:pt x="51409" y="31042"/>
                </a:lnTo>
                <a:lnTo>
                  <a:pt x="52413" y="31042"/>
                </a:lnTo>
                <a:lnTo>
                  <a:pt x="52796" y="30070"/>
                </a:lnTo>
                <a:close/>
              </a:path>
              <a:path w="59055" h="146684">
                <a:moveTo>
                  <a:pt x="57935" y="11695"/>
                </a:moveTo>
                <a:lnTo>
                  <a:pt x="57646" y="11983"/>
                </a:lnTo>
                <a:lnTo>
                  <a:pt x="55670" y="21700"/>
                </a:lnTo>
                <a:lnTo>
                  <a:pt x="54704" y="25129"/>
                </a:lnTo>
                <a:lnTo>
                  <a:pt x="54076" y="26817"/>
                </a:lnTo>
                <a:lnTo>
                  <a:pt x="52796" y="30070"/>
                </a:lnTo>
                <a:lnTo>
                  <a:pt x="55142" y="28425"/>
                </a:lnTo>
                <a:lnTo>
                  <a:pt x="57275" y="16506"/>
                </a:lnTo>
                <a:lnTo>
                  <a:pt x="57534" y="14808"/>
                </a:lnTo>
                <a:lnTo>
                  <a:pt x="57792" y="12807"/>
                </a:lnTo>
                <a:lnTo>
                  <a:pt x="57898" y="11983"/>
                </a:lnTo>
                <a:lnTo>
                  <a:pt x="57935" y="11695"/>
                </a:lnTo>
                <a:close/>
              </a:path>
              <a:path w="59055" h="146684">
                <a:moveTo>
                  <a:pt x="44105" y="6280"/>
                </a:moveTo>
                <a:lnTo>
                  <a:pt x="44053" y="11175"/>
                </a:lnTo>
                <a:lnTo>
                  <a:pt x="47278" y="14400"/>
                </a:lnTo>
                <a:lnTo>
                  <a:pt x="55231" y="14400"/>
                </a:lnTo>
                <a:lnTo>
                  <a:pt x="57646" y="11983"/>
                </a:lnTo>
                <a:lnTo>
                  <a:pt x="58315" y="8616"/>
                </a:lnTo>
                <a:lnTo>
                  <a:pt x="51254" y="7199"/>
                </a:lnTo>
                <a:lnTo>
                  <a:pt x="44105" y="6280"/>
                </a:lnTo>
                <a:close/>
              </a:path>
              <a:path w="59055" h="146684">
                <a:moveTo>
                  <a:pt x="57646" y="11983"/>
                </a:moveTo>
                <a:lnTo>
                  <a:pt x="55231" y="14400"/>
                </a:lnTo>
                <a:lnTo>
                  <a:pt x="57155" y="14400"/>
                </a:lnTo>
                <a:lnTo>
                  <a:pt x="57646" y="11983"/>
                </a:lnTo>
                <a:close/>
              </a:path>
              <a:path w="59055" h="146684">
                <a:moveTo>
                  <a:pt x="58331" y="8616"/>
                </a:moveTo>
                <a:lnTo>
                  <a:pt x="57807" y="11175"/>
                </a:lnTo>
                <a:lnTo>
                  <a:pt x="57704" y="11695"/>
                </a:lnTo>
                <a:lnTo>
                  <a:pt x="57646" y="11983"/>
                </a:lnTo>
                <a:lnTo>
                  <a:pt x="57935" y="11695"/>
                </a:lnTo>
                <a:lnTo>
                  <a:pt x="58331" y="8616"/>
                </a:lnTo>
                <a:close/>
              </a:path>
              <a:path w="59055" h="146684">
                <a:moveTo>
                  <a:pt x="58454" y="8616"/>
                </a:moveTo>
                <a:lnTo>
                  <a:pt x="58002" y="11175"/>
                </a:lnTo>
                <a:lnTo>
                  <a:pt x="57935" y="11695"/>
                </a:lnTo>
                <a:lnTo>
                  <a:pt x="58454" y="11175"/>
                </a:lnTo>
                <a:lnTo>
                  <a:pt x="58454" y="8616"/>
                </a:lnTo>
                <a:close/>
              </a:path>
              <a:path w="59055" h="146684">
                <a:moveTo>
                  <a:pt x="55231" y="0"/>
                </a:moveTo>
                <a:lnTo>
                  <a:pt x="52767" y="0"/>
                </a:lnTo>
                <a:lnTo>
                  <a:pt x="47348" y="1022"/>
                </a:lnTo>
                <a:lnTo>
                  <a:pt x="44194" y="5784"/>
                </a:lnTo>
                <a:lnTo>
                  <a:pt x="44105" y="6280"/>
                </a:lnTo>
                <a:lnTo>
                  <a:pt x="51254" y="7199"/>
                </a:lnTo>
                <a:lnTo>
                  <a:pt x="58331" y="8616"/>
                </a:lnTo>
                <a:lnTo>
                  <a:pt x="58454" y="7663"/>
                </a:lnTo>
                <a:lnTo>
                  <a:pt x="58201" y="7199"/>
                </a:lnTo>
                <a:lnTo>
                  <a:pt x="56931" y="2596"/>
                </a:lnTo>
                <a:lnTo>
                  <a:pt x="54093" y="1022"/>
                </a:lnTo>
                <a:lnTo>
                  <a:pt x="56253" y="1022"/>
                </a:lnTo>
                <a:lnTo>
                  <a:pt x="55231" y="0"/>
                </a:lnTo>
                <a:close/>
              </a:path>
              <a:path w="59055" h="146684">
                <a:moveTo>
                  <a:pt x="56253" y="1022"/>
                </a:moveTo>
                <a:lnTo>
                  <a:pt x="54093" y="1022"/>
                </a:lnTo>
                <a:lnTo>
                  <a:pt x="56931" y="2596"/>
                </a:lnTo>
                <a:lnTo>
                  <a:pt x="58329" y="7663"/>
                </a:lnTo>
                <a:lnTo>
                  <a:pt x="58454" y="3223"/>
                </a:lnTo>
                <a:lnTo>
                  <a:pt x="56253" y="1022"/>
                </a:lnTo>
                <a:close/>
              </a:path>
              <a:path w="59055" h="146684">
                <a:moveTo>
                  <a:pt x="52249" y="0"/>
                </a:moveTo>
                <a:lnTo>
                  <a:pt x="47278" y="0"/>
                </a:lnTo>
                <a:lnTo>
                  <a:pt x="44053" y="3223"/>
                </a:lnTo>
                <a:lnTo>
                  <a:pt x="44053" y="6025"/>
                </a:lnTo>
                <a:lnTo>
                  <a:pt x="44194" y="5784"/>
                </a:lnTo>
                <a:lnTo>
                  <a:pt x="47348" y="1022"/>
                </a:lnTo>
                <a:lnTo>
                  <a:pt x="54093" y="1022"/>
                </a:lnTo>
                <a:lnTo>
                  <a:pt x="5224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14543" y="4289595"/>
            <a:ext cx="110026" cy="8437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543537" y="4446269"/>
            <a:ext cx="98856" cy="92005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273117" y="4979052"/>
            <a:ext cx="37059" cy="90816"/>
          </a:xfrm>
          <a:custGeom>
            <a:avLst/>
            <a:gdLst/>
            <a:ahLst/>
            <a:cxnLst/>
            <a:rect l="l" t="t" r="r" b="b"/>
            <a:pathLst>
              <a:path w="57784" h="141604">
                <a:moveTo>
                  <a:pt x="37694" y="5311"/>
                </a:moveTo>
                <a:lnTo>
                  <a:pt x="37267" y="6118"/>
                </a:lnTo>
                <a:lnTo>
                  <a:pt x="35301" y="10166"/>
                </a:lnTo>
                <a:lnTo>
                  <a:pt x="34373" y="11741"/>
                </a:lnTo>
                <a:lnTo>
                  <a:pt x="30222" y="17894"/>
                </a:lnTo>
                <a:lnTo>
                  <a:pt x="27775" y="21779"/>
                </a:lnTo>
                <a:lnTo>
                  <a:pt x="23448" y="29207"/>
                </a:lnTo>
                <a:lnTo>
                  <a:pt x="21866" y="31970"/>
                </a:lnTo>
                <a:lnTo>
                  <a:pt x="17101" y="39795"/>
                </a:lnTo>
                <a:lnTo>
                  <a:pt x="1512" y="78995"/>
                </a:lnTo>
                <a:lnTo>
                  <a:pt x="0" y="92181"/>
                </a:lnTo>
                <a:lnTo>
                  <a:pt x="13" y="96394"/>
                </a:lnTo>
                <a:lnTo>
                  <a:pt x="316" y="100491"/>
                </a:lnTo>
                <a:lnTo>
                  <a:pt x="661" y="106213"/>
                </a:lnTo>
                <a:lnTo>
                  <a:pt x="750" y="107729"/>
                </a:lnTo>
                <a:lnTo>
                  <a:pt x="809" y="108718"/>
                </a:lnTo>
                <a:lnTo>
                  <a:pt x="1193" y="111048"/>
                </a:lnTo>
                <a:lnTo>
                  <a:pt x="1282" y="111591"/>
                </a:lnTo>
                <a:lnTo>
                  <a:pt x="21124" y="132967"/>
                </a:lnTo>
                <a:lnTo>
                  <a:pt x="26218" y="136881"/>
                </a:lnTo>
                <a:lnTo>
                  <a:pt x="28417" y="138276"/>
                </a:lnTo>
                <a:lnTo>
                  <a:pt x="35126" y="140545"/>
                </a:lnTo>
                <a:lnTo>
                  <a:pt x="40092" y="140970"/>
                </a:lnTo>
                <a:lnTo>
                  <a:pt x="47838" y="140970"/>
                </a:lnTo>
                <a:lnTo>
                  <a:pt x="53035" y="141413"/>
                </a:lnTo>
                <a:lnTo>
                  <a:pt x="56521" y="138475"/>
                </a:lnTo>
                <a:lnTo>
                  <a:pt x="57197" y="130550"/>
                </a:lnTo>
                <a:lnTo>
                  <a:pt x="54259" y="127064"/>
                </a:lnTo>
                <a:lnTo>
                  <a:pt x="48625" y="126584"/>
                </a:lnTo>
                <a:lnTo>
                  <a:pt x="49834" y="126584"/>
                </a:lnTo>
                <a:lnTo>
                  <a:pt x="30235" y="126245"/>
                </a:lnTo>
                <a:lnTo>
                  <a:pt x="37791" y="126245"/>
                </a:lnTo>
                <a:lnTo>
                  <a:pt x="34982" y="125295"/>
                </a:lnTo>
                <a:lnTo>
                  <a:pt x="33793" y="124541"/>
                </a:lnTo>
                <a:lnTo>
                  <a:pt x="29184" y="121013"/>
                </a:lnTo>
                <a:lnTo>
                  <a:pt x="24459" y="117643"/>
                </a:lnTo>
                <a:lnTo>
                  <a:pt x="14755" y="100491"/>
                </a:lnTo>
                <a:lnTo>
                  <a:pt x="14453" y="96394"/>
                </a:lnTo>
                <a:lnTo>
                  <a:pt x="19076" y="69580"/>
                </a:lnTo>
                <a:lnTo>
                  <a:pt x="19201" y="69211"/>
                </a:lnTo>
                <a:lnTo>
                  <a:pt x="35093" y="37863"/>
                </a:lnTo>
                <a:lnTo>
                  <a:pt x="40114" y="29207"/>
                </a:lnTo>
                <a:lnTo>
                  <a:pt x="40930" y="27910"/>
                </a:lnTo>
                <a:lnTo>
                  <a:pt x="37694" y="24686"/>
                </a:lnTo>
                <a:lnTo>
                  <a:pt x="37694" y="5311"/>
                </a:lnTo>
                <a:close/>
              </a:path>
              <a:path w="57784" h="141604">
                <a:moveTo>
                  <a:pt x="37799" y="11741"/>
                </a:moveTo>
                <a:lnTo>
                  <a:pt x="37694" y="24686"/>
                </a:lnTo>
                <a:lnTo>
                  <a:pt x="40917" y="27910"/>
                </a:lnTo>
                <a:lnTo>
                  <a:pt x="42267" y="25786"/>
                </a:lnTo>
                <a:lnTo>
                  <a:pt x="45902" y="20429"/>
                </a:lnTo>
                <a:lnTo>
                  <a:pt x="46584" y="19384"/>
                </a:lnTo>
                <a:lnTo>
                  <a:pt x="47625" y="17663"/>
                </a:lnTo>
                <a:lnTo>
                  <a:pt x="48021" y="16925"/>
                </a:lnTo>
                <a:lnTo>
                  <a:pt x="48791" y="15293"/>
                </a:lnTo>
                <a:lnTo>
                  <a:pt x="45666" y="15293"/>
                </a:lnTo>
                <a:lnTo>
                  <a:pt x="43980" y="14859"/>
                </a:lnTo>
                <a:lnTo>
                  <a:pt x="40917" y="14859"/>
                </a:lnTo>
                <a:lnTo>
                  <a:pt x="37799" y="11741"/>
                </a:lnTo>
                <a:close/>
              </a:path>
              <a:path w="57784" h="141604">
                <a:moveTo>
                  <a:pt x="52215" y="11741"/>
                </a:moveTo>
                <a:lnTo>
                  <a:pt x="51989" y="11741"/>
                </a:lnTo>
                <a:lnTo>
                  <a:pt x="49101" y="14634"/>
                </a:lnTo>
                <a:lnTo>
                  <a:pt x="48021" y="16925"/>
                </a:lnTo>
                <a:lnTo>
                  <a:pt x="47625" y="17663"/>
                </a:lnTo>
                <a:lnTo>
                  <a:pt x="46584" y="19384"/>
                </a:lnTo>
                <a:lnTo>
                  <a:pt x="45902" y="20429"/>
                </a:lnTo>
                <a:lnTo>
                  <a:pt x="42267" y="25786"/>
                </a:lnTo>
                <a:lnTo>
                  <a:pt x="40930" y="27910"/>
                </a:lnTo>
                <a:lnTo>
                  <a:pt x="48870" y="27910"/>
                </a:lnTo>
                <a:lnTo>
                  <a:pt x="52094" y="24686"/>
                </a:lnTo>
                <a:lnTo>
                  <a:pt x="52215" y="11741"/>
                </a:lnTo>
                <a:close/>
              </a:path>
              <a:path w="57784" h="141604">
                <a:moveTo>
                  <a:pt x="52107" y="8813"/>
                </a:moveTo>
                <a:lnTo>
                  <a:pt x="37914" y="8813"/>
                </a:lnTo>
                <a:lnTo>
                  <a:pt x="37984" y="9282"/>
                </a:lnTo>
                <a:lnTo>
                  <a:pt x="38090" y="9846"/>
                </a:lnTo>
                <a:lnTo>
                  <a:pt x="38453" y="10713"/>
                </a:lnTo>
                <a:lnTo>
                  <a:pt x="38521" y="10875"/>
                </a:lnTo>
                <a:lnTo>
                  <a:pt x="38596" y="11055"/>
                </a:lnTo>
                <a:lnTo>
                  <a:pt x="39467" y="12575"/>
                </a:lnTo>
                <a:lnTo>
                  <a:pt x="39552" y="12724"/>
                </a:lnTo>
                <a:lnTo>
                  <a:pt x="39633" y="12865"/>
                </a:lnTo>
                <a:lnTo>
                  <a:pt x="43109" y="14634"/>
                </a:lnTo>
                <a:lnTo>
                  <a:pt x="45666" y="15293"/>
                </a:lnTo>
                <a:lnTo>
                  <a:pt x="47491" y="14634"/>
                </a:lnTo>
                <a:lnTo>
                  <a:pt x="49202" y="13355"/>
                </a:lnTo>
                <a:lnTo>
                  <a:pt x="50048" y="12575"/>
                </a:lnTo>
                <a:lnTo>
                  <a:pt x="50274" y="12273"/>
                </a:lnTo>
                <a:lnTo>
                  <a:pt x="50371" y="12143"/>
                </a:lnTo>
                <a:lnTo>
                  <a:pt x="51587" y="12143"/>
                </a:lnTo>
                <a:lnTo>
                  <a:pt x="51989" y="11741"/>
                </a:lnTo>
                <a:lnTo>
                  <a:pt x="52107" y="8813"/>
                </a:lnTo>
                <a:close/>
              </a:path>
              <a:path w="57784" h="141604">
                <a:moveTo>
                  <a:pt x="50142" y="12575"/>
                </a:moveTo>
                <a:lnTo>
                  <a:pt x="49887" y="12724"/>
                </a:lnTo>
                <a:lnTo>
                  <a:pt x="49202" y="13355"/>
                </a:lnTo>
                <a:lnTo>
                  <a:pt x="47491" y="14634"/>
                </a:lnTo>
                <a:lnTo>
                  <a:pt x="45666" y="15293"/>
                </a:lnTo>
                <a:lnTo>
                  <a:pt x="48791" y="15293"/>
                </a:lnTo>
                <a:lnTo>
                  <a:pt x="49719" y="13355"/>
                </a:lnTo>
                <a:lnTo>
                  <a:pt x="49986" y="12865"/>
                </a:lnTo>
                <a:lnTo>
                  <a:pt x="50063" y="12724"/>
                </a:lnTo>
                <a:lnTo>
                  <a:pt x="50142" y="12575"/>
                </a:lnTo>
                <a:close/>
              </a:path>
              <a:path w="57784" h="141604">
                <a:moveTo>
                  <a:pt x="37984" y="9282"/>
                </a:moveTo>
                <a:lnTo>
                  <a:pt x="37856" y="9846"/>
                </a:lnTo>
                <a:lnTo>
                  <a:pt x="37799" y="11741"/>
                </a:lnTo>
                <a:lnTo>
                  <a:pt x="40917" y="14859"/>
                </a:lnTo>
                <a:lnTo>
                  <a:pt x="43980" y="14859"/>
                </a:lnTo>
                <a:lnTo>
                  <a:pt x="43109" y="14634"/>
                </a:lnTo>
                <a:lnTo>
                  <a:pt x="39633" y="12865"/>
                </a:lnTo>
                <a:lnTo>
                  <a:pt x="38596" y="11055"/>
                </a:lnTo>
                <a:lnTo>
                  <a:pt x="38090" y="9846"/>
                </a:lnTo>
                <a:lnTo>
                  <a:pt x="37984" y="9282"/>
                </a:lnTo>
                <a:close/>
              </a:path>
              <a:path w="57784" h="141604">
                <a:moveTo>
                  <a:pt x="51587" y="12143"/>
                </a:moveTo>
                <a:lnTo>
                  <a:pt x="50371" y="12143"/>
                </a:lnTo>
                <a:lnTo>
                  <a:pt x="49021" y="14634"/>
                </a:lnTo>
                <a:lnTo>
                  <a:pt x="50378" y="13355"/>
                </a:lnTo>
                <a:lnTo>
                  <a:pt x="51587" y="12143"/>
                </a:lnTo>
                <a:close/>
              </a:path>
              <a:path w="57784" h="141604">
                <a:moveTo>
                  <a:pt x="44023" y="0"/>
                </a:moveTo>
                <a:lnTo>
                  <a:pt x="37694" y="5311"/>
                </a:lnTo>
                <a:lnTo>
                  <a:pt x="37694" y="10713"/>
                </a:lnTo>
                <a:lnTo>
                  <a:pt x="37838" y="10166"/>
                </a:lnTo>
                <a:lnTo>
                  <a:pt x="37914" y="8813"/>
                </a:lnTo>
                <a:lnTo>
                  <a:pt x="52107" y="8813"/>
                </a:lnTo>
                <a:lnTo>
                  <a:pt x="52094" y="5859"/>
                </a:lnTo>
                <a:lnTo>
                  <a:pt x="51755" y="5311"/>
                </a:lnTo>
                <a:lnTo>
                  <a:pt x="51400" y="4464"/>
                </a:lnTo>
                <a:lnTo>
                  <a:pt x="50272" y="2509"/>
                </a:lnTo>
                <a:lnTo>
                  <a:pt x="46773" y="728"/>
                </a:lnTo>
                <a:lnTo>
                  <a:pt x="45808" y="459"/>
                </a:lnTo>
                <a:lnTo>
                  <a:pt x="44023" y="0"/>
                </a:lnTo>
                <a:close/>
              </a:path>
              <a:path w="57784" h="141604">
                <a:moveTo>
                  <a:pt x="52142" y="6266"/>
                </a:moveTo>
                <a:lnTo>
                  <a:pt x="52119" y="9846"/>
                </a:lnTo>
                <a:lnTo>
                  <a:pt x="52249" y="9282"/>
                </a:lnTo>
                <a:lnTo>
                  <a:pt x="52276" y="7383"/>
                </a:lnTo>
                <a:lnTo>
                  <a:pt x="52142" y="6266"/>
                </a:lnTo>
                <a:close/>
              </a:path>
              <a:path w="57784" h="141604">
                <a:moveTo>
                  <a:pt x="48870" y="459"/>
                </a:moveTo>
                <a:lnTo>
                  <a:pt x="45808" y="459"/>
                </a:lnTo>
                <a:lnTo>
                  <a:pt x="46773" y="728"/>
                </a:lnTo>
                <a:lnTo>
                  <a:pt x="50272" y="2509"/>
                </a:lnTo>
                <a:lnTo>
                  <a:pt x="51277" y="4250"/>
                </a:lnTo>
                <a:lnTo>
                  <a:pt x="51400" y="4464"/>
                </a:lnTo>
                <a:lnTo>
                  <a:pt x="51985" y="5859"/>
                </a:lnTo>
                <a:lnTo>
                  <a:pt x="52094" y="3683"/>
                </a:lnTo>
                <a:lnTo>
                  <a:pt x="48870" y="459"/>
                </a:lnTo>
                <a:close/>
              </a:path>
              <a:path w="57784" h="141604">
                <a:moveTo>
                  <a:pt x="42750" y="459"/>
                </a:moveTo>
                <a:lnTo>
                  <a:pt x="40917" y="459"/>
                </a:lnTo>
                <a:lnTo>
                  <a:pt x="37694" y="3683"/>
                </a:lnTo>
                <a:lnTo>
                  <a:pt x="37694" y="5311"/>
                </a:lnTo>
                <a:lnTo>
                  <a:pt x="38166" y="4464"/>
                </a:lnTo>
                <a:lnTo>
                  <a:pt x="38292" y="4250"/>
                </a:lnTo>
                <a:lnTo>
                  <a:pt x="39183" y="3055"/>
                </a:lnTo>
                <a:lnTo>
                  <a:pt x="40236" y="2086"/>
                </a:lnTo>
                <a:lnTo>
                  <a:pt x="42004" y="728"/>
                </a:lnTo>
                <a:lnTo>
                  <a:pt x="42750" y="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369434" y="4996353"/>
            <a:ext cx="39254" cy="8677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4478180" y="5006274"/>
            <a:ext cx="21991" cy="52942"/>
          </a:xfrm>
          <a:custGeom>
            <a:avLst/>
            <a:gdLst/>
            <a:ahLst/>
            <a:cxnLst/>
            <a:rect l="l" t="t" r="r" b="b"/>
            <a:pathLst>
              <a:path w="34290" h="82550">
                <a:moveTo>
                  <a:pt x="29425" y="71793"/>
                </a:moveTo>
                <a:lnTo>
                  <a:pt x="27190" y="68046"/>
                </a:lnTo>
                <a:lnTo>
                  <a:pt x="22174" y="66776"/>
                </a:lnTo>
                <a:lnTo>
                  <a:pt x="14338" y="64503"/>
                </a:lnTo>
                <a:lnTo>
                  <a:pt x="14338" y="71793"/>
                </a:lnTo>
                <a:lnTo>
                  <a:pt x="14338" y="72732"/>
                </a:lnTo>
                <a:lnTo>
                  <a:pt x="14122" y="73139"/>
                </a:lnTo>
                <a:lnTo>
                  <a:pt x="14325" y="72682"/>
                </a:lnTo>
                <a:lnTo>
                  <a:pt x="14338" y="71793"/>
                </a:lnTo>
                <a:lnTo>
                  <a:pt x="14338" y="64503"/>
                </a:lnTo>
                <a:lnTo>
                  <a:pt x="14071" y="64414"/>
                </a:lnTo>
                <a:lnTo>
                  <a:pt x="9550" y="63271"/>
                </a:lnTo>
                <a:lnTo>
                  <a:pt x="8102" y="63042"/>
                </a:lnTo>
                <a:lnTo>
                  <a:pt x="3340" y="64185"/>
                </a:lnTo>
                <a:lnTo>
                  <a:pt x="1612" y="65849"/>
                </a:lnTo>
                <a:lnTo>
                  <a:pt x="63" y="69278"/>
                </a:lnTo>
                <a:lnTo>
                  <a:pt x="0" y="77114"/>
                </a:lnTo>
                <a:lnTo>
                  <a:pt x="3225" y="80340"/>
                </a:lnTo>
                <a:lnTo>
                  <a:pt x="11176" y="80340"/>
                </a:lnTo>
                <a:lnTo>
                  <a:pt x="12547" y="78968"/>
                </a:lnTo>
                <a:lnTo>
                  <a:pt x="18402" y="80683"/>
                </a:lnTo>
                <a:lnTo>
                  <a:pt x="23660" y="82016"/>
                </a:lnTo>
                <a:lnTo>
                  <a:pt x="27584" y="79679"/>
                </a:lnTo>
                <a:lnTo>
                  <a:pt x="29235" y="73139"/>
                </a:lnTo>
                <a:lnTo>
                  <a:pt x="29349" y="72682"/>
                </a:lnTo>
                <a:lnTo>
                  <a:pt x="29425" y="71793"/>
                </a:lnTo>
                <a:close/>
              </a:path>
              <a:path w="34290" h="82550">
                <a:moveTo>
                  <a:pt x="34112" y="27114"/>
                </a:moveTo>
                <a:lnTo>
                  <a:pt x="33324" y="22313"/>
                </a:lnTo>
                <a:lnTo>
                  <a:pt x="33210" y="20967"/>
                </a:lnTo>
                <a:lnTo>
                  <a:pt x="32943" y="16217"/>
                </a:lnTo>
                <a:lnTo>
                  <a:pt x="32829" y="14211"/>
                </a:lnTo>
                <a:lnTo>
                  <a:pt x="32727" y="13195"/>
                </a:lnTo>
                <a:lnTo>
                  <a:pt x="32143" y="9613"/>
                </a:lnTo>
                <a:lnTo>
                  <a:pt x="32054" y="9080"/>
                </a:lnTo>
                <a:lnTo>
                  <a:pt x="31991" y="8724"/>
                </a:lnTo>
                <a:lnTo>
                  <a:pt x="31889" y="8089"/>
                </a:lnTo>
                <a:lnTo>
                  <a:pt x="30861" y="5486"/>
                </a:lnTo>
                <a:lnTo>
                  <a:pt x="26898" y="2374"/>
                </a:lnTo>
                <a:lnTo>
                  <a:pt x="26898" y="16014"/>
                </a:lnTo>
                <a:lnTo>
                  <a:pt x="25933" y="13538"/>
                </a:lnTo>
                <a:lnTo>
                  <a:pt x="26454" y="14820"/>
                </a:lnTo>
                <a:lnTo>
                  <a:pt x="26898" y="16014"/>
                </a:lnTo>
                <a:lnTo>
                  <a:pt x="26898" y="2374"/>
                </a:lnTo>
                <a:lnTo>
                  <a:pt x="25768" y="1498"/>
                </a:lnTo>
                <a:lnTo>
                  <a:pt x="25768" y="13144"/>
                </a:lnTo>
                <a:lnTo>
                  <a:pt x="24752" y="10668"/>
                </a:lnTo>
                <a:lnTo>
                  <a:pt x="24345" y="9613"/>
                </a:lnTo>
                <a:lnTo>
                  <a:pt x="24371" y="11442"/>
                </a:lnTo>
                <a:lnTo>
                  <a:pt x="24282" y="9296"/>
                </a:lnTo>
                <a:lnTo>
                  <a:pt x="24345" y="9613"/>
                </a:lnTo>
                <a:lnTo>
                  <a:pt x="25768" y="13144"/>
                </a:lnTo>
                <a:lnTo>
                  <a:pt x="25768" y="1498"/>
                </a:lnTo>
                <a:lnTo>
                  <a:pt x="23876" y="0"/>
                </a:lnTo>
                <a:lnTo>
                  <a:pt x="18694" y="711"/>
                </a:lnTo>
                <a:lnTo>
                  <a:pt x="18694" y="19392"/>
                </a:lnTo>
                <a:lnTo>
                  <a:pt x="18529" y="16217"/>
                </a:lnTo>
                <a:lnTo>
                  <a:pt x="18681" y="18999"/>
                </a:lnTo>
                <a:lnTo>
                  <a:pt x="18694" y="19392"/>
                </a:lnTo>
                <a:lnTo>
                  <a:pt x="18694" y="711"/>
                </a:lnTo>
                <a:lnTo>
                  <a:pt x="18402" y="749"/>
                </a:lnTo>
                <a:lnTo>
                  <a:pt x="18402" y="14820"/>
                </a:lnTo>
                <a:lnTo>
                  <a:pt x="18300" y="14211"/>
                </a:lnTo>
                <a:lnTo>
                  <a:pt x="18224" y="13728"/>
                </a:lnTo>
                <a:lnTo>
                  <a:pt x="18097" y="13195"/>
                </a:lnTo>
                <a:lnTo>
                  <a:pt x="18326" y="13728"/>
                </a:lnTo>
                <a:lnTo>
                  <a:pt x="18402" y="14820"/>
                </a:lnTo>
                <a:lnTo>
                  <a:pt x="18402" y="749"/>
                </a:lnTo>
                <a:lnTo>
                  <a:pt x="15290" y="1168"/>
                </a:lnTo>
                <a:lnTo>
                  <a:pt x="10490" y="6350"/>
                </a:lnTo>
                <a:lnTo>
                  <a:pt x="9918" y="8089"/>
                </a:lnTo>
                <a:lnTo>
                  <a:pt x="9994" y="11442"/>
                </a:lnTo>
                <a:lnTo>
                  <a:pt x="10109" y="11963"/>
                </a:lnTo>
                <a:lnTo>
                  <a:pt x="10185" y="12242"/>
                </a:lnTo>
                <a:lnTo>
                  <a:pt x="10363" y="13195"/>
                </a:lnTo>
                <a:lnTo>
                  <a:pt x="10464" y="13728"/>
                </a:lnTo>
                <a:lnTo>
                  <a:pt x="10883" y="14820"/>
                </a:lnTo>
                <a:lnTo>
                  <a:pt x="12954" y="19837"/>
                </a:lnTo>
                <a:lnTo>
                  <a:pt x="14579" y="24104"/>
                </a:lnTo>
                <a:lnTo>
                  <a:pt x="18732" y="25984"/>
                </a:lnTo>
                <a:lnTo>
                  <a:pt x="19304" y="25768"/>
                </a:lnTo>
                <a:lnTo>
                  <a:pt x="19913" y="29464"/>
                </a:lnTo>
                <a:lnTo>
                  <a:pt x="23622" y="32118"/>
                </a:lnTo>
                <a:lnTo>
                  <a:pt x="31457" y="30822"/>
                </a:lnTo>
                <a:lnTo>
                  <a:pt x="34112" y="27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67"/>
          <p:cNvSpPr/>
          <p:nvPr/>
        </p:nvSpPr>
        <p:spPr>
          <a:xfrm>
            <a:off x="4549712" y="5026709"/>
            <a:ext cx="18326" cy="12625"/>
          </a:xfrm>
          <a:custGeom>
            <a:avLst/>
            <a:gdLst/>
            <a:ahLst/>
            <a:cxnLst/>
            <a:rect l="l" t="t" r="r" b="b"/>
            <a:pathLst>
              <a:path w="28575" h="19684">
                <a:moveTo>
                  <a:pt x="22830" y="0"/>
                </a:moveTo>
                <a:lnTo>
                  <a:pt x="4497" y="3397"/>
                </a:lnTo>
                <a:lnTo>
                  <a:pt x="2325" y="5372"/>
                </a:lnTo>
                <a:lnTo>
                  <a:pt x="0" y="13493"/>
                </a:lnTo>
                <a:lnTo>
                  <a:pt x="2211" y="17480"/>
                </a:lnTo>
                <a:lnTo>
                  <a:pt x="9857" y="19669"/>
                </a:lnTo>
                <a:lnTo>
                  <a:pt x="13843" y="17457"/>
                </a:lnTo>
                <a:lnTo>
                  <a:pt x="28036" y="10401"/>
                </a:lnTo>
                <a:lnTo>
                  <a:pt x="26587" y="2581"/>
                </a:lnTo>
                <a:lnTo>
                  <a:pt x="22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8" name="object 6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30332" y="4965249"/>
            <a:ext cx="52917" cy="10151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324911" y="4987078"/>
            <a:ext cx="125421" cy="11629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554898" y="4980543"/>
            <a:ext cx="46310" cy="9575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287903" y="5145837"/>
            <a:ext cx="47762" cy="1005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753912" y="4973339"/>
            <a:ext cx="243753" cy="30702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382108" y="5172109"/>
            <a:ext cx="188336" cy="7173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031006" y="4980279"/>
            <a:ext cx="202928" cy="30606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647197" y="5137468"/>
            <a:ext cx="60104" cy="9320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354311" y="5159448"/>
            <a:ext cx="183105" cy="11666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604106" y="5151560"/>
            <a:ext cx="123766" cy="12170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799302" y="5226782"/>
            <a:ext cx="38688" cy="52127"/>
          </a:xfrm>
          <a:custGeom>
            <a:avLst/>
            <a:gdLst/>
            <a:ahLst/>
            <a:cxnLst/>
            <a:rect l="l" t="t" r="r" b="b"/>
            <a:pathLst>
              <a:path w="60325" h="81279">
                <a:moveTo>
                  <a:pt x="53451" y="9602"/>
                </a:moveTo>
                <a:lnTo>
                  <a:pt x="42809" y="9602"/>
                </a:lnTo>
                <a:lnTo>
                  <a:pt x="42867" y="9960"/>
                </a:lnTo>
                <a:lnTo>
                  <a:pt x="42948" y="10466"/>
                </a:lnTo>
                <a:lnTo>
                  <a:pt x="43006" y="12256"/>
                </a:lnTo>
                <a:lnTo>
                  <a:pt x="43124" y="20587"/>
                </a:lnTo>
                <a:lnTo>
                  <a:pt x="44498" y="23401"/>
                </a:lnTo>
                <a:lnTo>
                  <a:pt x="44712" y="24063"/>
                </a:lnTo>
                <a:lnTo>
                  <a:pt x="45011" y="25523"/>
                </a:lnTo>
                <a:lnTo>
                  <a:pt x="45275" y="27636"/>
                </a:lnTo>
                <a:lnTo>
                  <a:pt x="45262" y="40460"/>
                </a:lnTo>
                <a:lnTo>
                  <a:pt x="9893" y="65181"/>
                </a:lnTo>
                <a:lnTo>
                  <a:pt x="8153" y="65613"/>
                </a:lnTo>
                <a:lnTo>
                  <a:pt x="2211" y="67315"/>
                </a:lnTo>
                <a:lnTo>
                  <a:pt x="0" y="71301"/>
                </a:lnTo>
                <a:lnTo>
                  <a:pt x="2189" y="78947"/>
                </a:lnTo>
                <a:lnTo>
                  <a:pt x="6176" y="81158"/>
                </a:lnTo>
                <a:lnTo>
                  <a:pt x="11826" y="79540"/>
                </a:lnTo>
                <a:lnTo>
                  <a:pt x="13428" y="79142"/>
                </a:lnTo>
                <a:lnTo>
                  <a:pt x="49494" y="59461"/>
                </a:lnTo>
                <a:lnTo>
                  <a:pt x="59674" y="34225"/>
                </a:lnTo>
                <a:lnTo>
                  <a:pt x="59784" y="27636"/>
                </a:lnTo>
                <a:lnTo>
                  <a:pt x="59396" y="24413"/>
                </a:lnTo>
                <a:lnTo>
                  <a:pt x="59354" y="24063"/>
                </a:lnTo>
                <a:lnTo>
                  <a:pt x="59259" y="23401"/>
                </a:lnTo>
                <a:lnTo>
                  <a:pt x="59221" y="23134"/>
                </a:lnTo>
                <a:lnTo>
                  <a:pt x="58699" y="20587"/>
                </a:lnTo>
                <a:lnTo>
                  <a:pt x="58586" y="20032"/>
                </a:lnTo>
                <a:lnTo>
                  <a:pt x="58000" y="18235"/>
                </a:lnTo>
                <a:lnTo>
                  <a:pt x="54497" y="11059"/>
                </a:lnTo>
                <a:lnTo>
                  <a:pt x="54095" y="10466"/>
                </a:lnTo>
                <a:lnTo>
                  <a:pt x="53451" y="9602"/>
                </a:lnTo>
                <a:close/>
              </a:path>
              <a:path w="60325" h="81279">
                <a:moveTo>
                  <a:pt x="34701" y="0"/>
                </a:moveTo>
                <a:lnTo>
                  <a:pt x="29063" y="5284"/>
                </a:lnTo>
                <a:lnTo>
                  <a:pt x="28395" y="7457"/>
                </a:lnTo>
                <a:lnTo>
                  <a:pt x="28458" y="11059"/>
                </a:lnTo>
                <a:lnTo>
                  <a:pt x="28651" y="12256"/>
                </a:lnTo>
                <a:lnTo>
                  <a:pt x="28722" y="24413"/>
                </a:lnTo>
                <a:lnTo>
                  <a:pt x="31946" y="27636"/>
                </a:lnTo>
                <a:lnTo>
                  <a:pt x="39899" y="27636"/>
                </a:lnTo>
                <a:lnTo>
                  <a:pt x="43122" y="24413"/>
                </a:lnTo>
                <a:lnTo>
                  <a:pt x="43122" y="20587"/>
                </a:lnTo>
                <a:lnTo>
                  <a:pt x="42854" y="20032"/>
                </a:lnTo>
                <a:lnTo>
                  <a:pt x="42727" y="19773"/>
                </a:lnTo>
                <a:lnTo>
                  <a:pt x="39881" y="15956"/>
                </a:lnTo>
                <a:lnTo>
                  <a:pt x="39014" y="15501"/>
                </a:lnTo>
                <a:lnTo>
                  <a:pt x="39220" y="15501"/>
                </a:lnTo>
                <a:lnTo>
                  <a:pt x="42325" y="12590"/>
                </a:lnTo>
                <a:lnTo>
                  <a:pt x="42796" y="11059"/>
                </a:lnTo>
                <a:lnTo>
                  <a:pt x="42809" y="9602"/>
                </a:lnTo>
                <a:lnTo>
                  <a:pt x="53451" y="9602"/>
                </a:lnTo>
                <a:lnTo>
                  <a:pt x="50037" y="5024"/>
                </a:lnTo>
                <a:lnTo>
                  <a:pt x="41271" y="424"/>
                </a:lnTo>
                <a:lnTo>
                  <a:pt x="34701" y="0"/>
                </a:lnTo>
                <a:close/>
              </a:path>
              <a:path w="60325" h="81279">
                <a:moveTo>
                  <a:pt x="42867" y="9960"/>
                </a:moveTo>
                <a:lnTo>
                  <a:pt x="42796" y="11059"/>
                </a:lnTo>
                <a:lnTo>
                  <a:pt x="42428" y="12256"/>
                </a:lnTo>
                <a:lnTo>
                  <a:pt x="42325" y="12590"/>
                </a:lnTo>
                <a:lnTo>
                  <a:pt x="39220" y="15501"/>
                </a:lnTo>
                <a:lnTo>
                  <a:pt x="39014" y="15501"/>
                </a:lnTo>
                <a:lnTo>
                  <a:pt x="39881" y="15956"/>
                </a:lnTo>
                <a:lnTo>
                  <a:pt x="42727" y="19773"/>
                </a:lnTo>
                <a:lnTo>
                  <a:pt x="43124" y="20587"/>
                </a:lnTo>
                <a:lnTo>
                  <a:pt x="43006" y="12256"/>
                </a:lnTo>
                <a:lnTo>
                  <a:pt x="42948" y="10466"/>
                </a:lnTo>
                <a:lnTo>
                  <a:pt x="42867" y="9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92026" y="5157323"/>
            <a:ext cx="129546" cy="12737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106077" y="5144811"/>
            <a:ext cx="54428" cy="9436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410359" y="5482588"/>
            <a:ext cx="329193" cy="10618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846748" y="5505314"/>
            <a:ext cx="261665" cy="84728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5175562" y="5529161"/>
            <a:ext cx="27285" cy="54164"/>
          </a:xfrm>
          <a:custGeom>
            <a:avLst/>
            <a:gdLst/>
            <a:ahLst/>
            <a:cxnLst/>
            <a:rect l="l" t="t" r="r" b="b"/>
            <a:pathLst>
              <a:path w="42544" h="84454">
                <a:moveTo>
                  <a:pt x="27609" y="38290"/>
                </a:moveTo>
                <a:lnTo>
                  <a:pt x="27330" y="31127"/>
                </a:lnTo>
                <a:lnTo>
                  <a:pt x="27241" y="28765"/>
                </a:lnTo>
                <a:lnTo>
                  <a:pt x="26047" y="23749"/>
                </a:lnTo>
                <a:lnTo>
                  <a:pt x="7988" y="0"/>
                </a:lnTo>
                <a:lnTo>
                  <a:pt x="825" y="4178"/>
                </a:lnTo>
                <a:lnTo>
                  <a:pt x="114" y="6057"/>
                </a:lnTo>
                <a:lnTo>
                  <a:pt x="0" y="9677"/>
                </a:lnTo>
                <a:lnTo>
                  <a:pt x="165" y="10871"/>
                </a:lnTo>
                <a:lnTo>
                  <a:pt x="1092" y="13449"/>
                </a:lnTo>
                <a:lnTo>
                  <a:pt x="5956" y="19278"/>
                </a:lnTo>
                <a:lnTo>
                  <a:pt x="8788" y="22885"/>
                </a:lnTo>
                <a:lnTo>
                  <a:pt x="10134" y="23050"/>
                </a:lnTo>
                <a:lnTo>
                  <a:pt x="9359" y="21183"/>
                </a:lnTo>
                <a:lnTo>
                  <a:pt x="10071" y="22885"/>
                </a:lnTo>
                <a:lnTo>
                  <a:pt x="10134" y="23050"/>
                </a:lnTo>
                <a:lnTo>
                  <a:pt x="12128" y="27800"/>
                </a:lnTo>
                <a:lnTo>
                  <a:pt x="12928" y="31127"/>
                </a:lnTo>
                <a:lnTo>
                  <a:pt x="13068" y="34747"/>
                </a:lnTo>
                <a:lnTo>
                  <a:pt x="13157" y="37249"/>
                </a:lnTo>
                <a:lnTo>
                  <a:pt x="12763" y="39903"/>
                </a:lnTo>
                <a:lnTo>
                  <a:pt x="10756" y="49784"/>
                </a:lnTo>
                <a:lnTo>
                  <a:pt x="10452" y="51384"/>
                </a:lnTo>
                <a:lnTo>
                  <a:pt x="9550" y="57340"/>
                </a:lnTo>
                <a:lnTo>
                  <a:pt x="12268" y="60998"/>
                </a:lnTo>
                <a:lnTo>
                  <a:pt x="20129" y="62179"/>
                </a:lnTo>
                <a:lnTo>
                  <a:pt x="23799" y="59461"/>
                </a:lnTo>
                <a:lnTo>
                  <a:pt x="24638" y="53848"/>
                </a:lnTo>
                <a:lnTo>
                  <a:pt x="24917" y="52412"/>
                </a:lnTo>
                <a:lnTo>
                  <a:pt x="27127" y="41567"/>
                </a:lnTo>
                <a:lnTo>
                  <a:pt x="27609" y="38290"/>
                </a:lnTo>
                <a:close/>
              </a:path>
              <a:path w="42544" h="84454">
                <a:moveTo>
                  <a:pt x="42392" y="74853"/>
                </a:moveTo>
                <a:lnTo>
                  <a:pt x="42354" y="73063"/>
                </a:lnTo>
                <a:lnTo>
                  <a:pt x="42227" y="67246"/>
                </a:lnTo>
                <a:lnTo>
                  <a:pt x="42227" y="66903"/>
                </a:lnTo>
                <a:lnTo>
                  <a:pt x="38938" y="63754"/>
                </a:lnTo>
                <a:lnTo>
                  <a:pt x="15367" y="63754"/>
                </a:lnTo>
                <a:lnTo>
                  <a:pt x="7912" y="80619"/>
                </a:lnTo>
                <a:lnTo>
                  <a:pt x="11137" y="83832"/>
                </a:lnTo>
                <a:lnTo>
                  <a:pt x="19088" y="83832"/>
                </a:lnTo>
                <a:lnTo>
                  <a:pt x="22313" y="80619"/>
                </a:lnTo>
                <a:lnTo>
                  <a:pt x="22313" y="78143"/>
                </a:lnTo>
                <a:lnTo>
                  <a:pt x="22250" y="74460"/>
                </a:lnTo>
                <a:lnTo>
                  <a:pt x="22021" y="74841"/>
                </a:lnTo>
                <a:lnTo>
                  <a:pt x="22174" y="74460"/>
                </a:lnTo>
                <a:lnTo>
                  <a:pt x="22301" y="73317"/>
                </a:lnTo>
                <a:lnTo>
                  <a:pt x="22326" y="73063"/>
                </a:lnTo>
                <a:lnTo>
                  <a:pt x="22313" y="78143"/>
                </a:lnTo>
                <a:lnTo>
                  <a:pt x="39243" y="78143"/>
                </a:lnTo>
                <a:lnTo>
                  <a:pt x="42392" y="7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4" name="object 84"/>
          <p:cNvSpPr/>
          <p:nvPr/>
        </p:nvSpPr>
        <p:spPr>
          <a:xfrm>
            <a:off x="5237753" y="5549143"/>
            <a:ext cx="34209" cy="16290"/>
          </a:xfrm>
          <a:custGeom>
            <a:avLst/>
            <a:gdLst/>
            <a:ahLst/>
            <a:cxnLst/>
            <a:rect l="l" t="t" r="r" b="b"/>
            <a:pathLst>
              <a:path w="53339" h="25400">
                <a:moveTo>
                  <a:pt x="17014" y="0"/>
                </a:moveTo>
                <a:lnTo>
                  <a:pt x="0" y="8540"/>
                </a:lnTo>
                <a:lnTo>
                  <a:pt x="54" y="10518"/>
                </a:lnTo>
                <a:lnTo>
                  <a:pt x="375" y="14212"/>
                </a:lnTo>
                <a:lnTo>
                  <a:pt x="436" y="14916"/>
                </a:lnTo>
                <a:lnTo>
                  <a:pt x="539" y="16106"/>
                </a:lnTo>
                <a:lnTo>
                  <a:pt x="650" y="22011"/>
                </a:lnTo>
                <a:lnTo>
                  <a:pt x="3873" y="25234"/>
                </a:lnTo>
                <a:lnTo>
                  <a:pt x="11826" y="25234"/>
                </a:lnTo>
                <a:lnTo>
                  <a:pt x="15049" y="22011"/>
                </a:lnTo>
                <a:lnTo>
                  <a:pt x="14936" y="15449"/>
                </a:lnTo>
                <a:lnTo>
                  <a:pt x="14909" y="15142"/>
                </a:lnTo>
                <a:lnTo>
                  <a:pt x="11499" y="15142"/>
                </a:lnTo>
                <a:lnTo>
                  <a:pt x="12245" y="14916"/>
                </a:lnTo>
                <a:lnTo>
                  <a:pt x="13348" y="14212"/>
                </a:lnTo>
                <a:lnTo>
                  <a:pt x="14616" y="12009"/>
                </a:lnTo>
                <a:lnTo>
                  <a:pt x="14660" y="11620"/>
                </a:lnTo>
                <a:lnTo>
                  <a:pt x="52862" y="11620"/>
                </a:lnTo>
                <a:lnTo>
                  <a:pt x="53106" y="10518"/>
                </a:lnTo>
                <a:lnTo>
                  <a:pt x="50655" y="6675"/>
                </a:lnTo>
                <a:lnTo>
                  <a:pt x="44700" y="5359"/>
                </a:lnTo>
                <a:lnTo>
                  <a:pt x="30200" y="1675"/>
                </a:lnTo>
                <a:lnTo>
                  <a:pt x="26550" y="868"/>
                </a:lnTo>
                <a:lnTo>
                  <a:pt x="17014" y="0"/>
                </a:lnTo>
                <a:close/>
              </a:path>
              <a:path w="53339" h="25400">
                <a:moveTo>
                  <a:pt x="52862" y="11620"/>
                </a:moveTo>
                <a:lnTo>
                  <a:pt x="14660" y="11620"/>
                </a:lnTo>
                <a:lnTo>
                  <a:pt x="14701" y="12745"/>
                </a:lnTo>
                <a:lnTo>
                  <a:pt x="14829" y="14212"/>
                </a:lnTo>
                <a:lnTo>
                  <a:pt x="14865" y="14632"/>
                </a:lnTo>
                <a:lnTo>
                  <a:pt x="18912" y="14632"/>
                </a:lnTo>
                <a:lnTo>
                  <a:pt x="24508" y="15142"/>
                </a:lnTo>
                <a:lnTo>
                  <a:pt x="24310" y="15142"/>
                </a:lnTo>
                <a:lnTo>
                  <a:pt x="27480" y="15843"/>
                </a:lnTo>
                <a:lnTo>
                  <a:pt x="41389" y="19375"/>
                </a:lnTo>
                <a:lnTo>
                  <a:pt x="47547" y="20735"/>
                </a:lnTo>
                <a:lnTo>
                  <a:pt x="51390" y="18282"/>
                </a:lnTo>
                <a:lnTo>
                  <a:pt x="52776" y="12009"/>
                </a:lnTo>
                <a:lnTo>
                  <a:pt x="52862" y="11620"/>
                </a:lnTo>
                <a:close/>
              </a:path>
              <a:path w="53339" h="25400">
                <a:moveTo>
                  <a:pt x="14865" y="14632"/>
                </a:moveTo>
                <a:lnTo>
                  <a:pt x="13262" y="14632"/>
                </a:lnTo>
                <a:lnTo>
                  <a:pt x="11499" y="15142"/>
                </a:lnTo>
                <a:lnTo>
                  <a:pt x="14909" y="15142"/>
                </a:lnTo>
                <a:lnTo>
                  <a:pt x="14865" y="14632"/>
                </a:lnTo>
                <a:close/>
              </a:path>
              <a:path w="53339" h="25400">
                <a:moveTo>
                  <a:pt x="14674" y="12009"/>
                </a:moveTo>
                <a:lnTo>
                  <a:pt x="14192" y="12745"/>
                </a:lnTo>
                <a:lnTo>
                  <a:pt x="13348" y="14212"/>
                </a:lnTo>
                <a:lnTo>
                  <a:pt x="12245" y="14916"/>
                </a:lnTo>
                <a:lnTo>
                  <a:pt x="13262" y="14632"/>
                </a:lnTo>
                <a:lnTo>
                  <a:pt x="14865" y="14632"/>
                </a:lnTo>
                <a:lnTo>
                  <a:pt x="14701" y="12745"/>
                </a:lnTo>
                <a:lnTo>
                  <a:pt x="14674" y="12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405165" y="5518589"/>
            <a:ext cx="60560" cy="5562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517593" y="5497316"/>
            <a:ext cx="460475" cy="8834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46986" y="5517565"/>
            <a:ext cx="47433" cy="4599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46344" y="5499252"/>
            <a:ext cx="64360" cy="6724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57836" y="5499436"/>
            <a:ext cx="45323" cy="7809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350111" y="5500915"/>
            <a:ext cx="153440" cy="7395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556974" y="5510884"/>
            <a:ext cx="79275" cy="6153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681361" y="5503873"/>
            <a:ext cx="406270" cy="7603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7183751" y="5522856"/>
            <a:ext cx="76155" cy="34209"/>
          </a:xfrm>
          <a:custGeom>
            <a:avLst/>
            <a:gdLst/>
            <a:ahLst/>
            <a:cxnLst/>
            <a:rect l="l" t="t" r="r" b="b"/>
            <a:pathLst>
              <a:path w="118745" h="53340">
                <a:moveTo>
                  <a:pt x="113931" y="48387"/>
                </a:moveTo>
                <a:lnTo>
                  <a:pt x="113169" y="40474"/>
                </a:lnTo>
                <a:lnTo>
                  <a:pt x="111074" y="38747"/>
                </a:lnTo>
                <a:lnTo>
                  <a:pt x="109651" y="37579"/>
                </a:lnTo>
                <a:lnTo>
                  <a:pt x="103301" y="38188"/>
                </a:lnTo>
                <a:lnTo>
                  <a:pt x="103682" y="38188"/>
                </a:lnTo>
                <a:lnTo>
                  <a:pt x="99415" y="38747"/>
                </a:lnTo>
                <a:lnTo>
                  <a:pt x="95123" y="38747"/>
                </a:lnTo>
                <a:lnTo>
                  <a:pt x="91389" y="38188"/>
                </a:lnTo>
                <a:lnTo>
                  <a:pt x="88925" y="37782"/>
                </a:lnTo>
                <a:lnTo>
                  <a:pt x="84607" y="37249"/>
                </a:lnTo>
                <a:lnTo>
                  <a:pt x="72466" y="35864"/>
                </a:lnTo>
                <a:lnTo>
                  <a:pt x="69710" y="35648"/>
                </a:lnTo>
                <a:lnTo>
                  <a:pt x="67970" y="35648"/>
                </a:lnTo>
                <a:lnTo>
                  <a:pt x="58432" y="35026"/>
                </a:lnTo>
                <a:lnTo>
                  <a:pt x="34975" y="35026"/>
                </a:lnTo>
                <a:lnTo>
                  <a:pt x="34975" y="49403"/>
                </a:lnTo>
                <a:lnTo>
                  <a:pt x="55359" y="49403"/>
                </a:lnTo>
                <a:lnTo>
                  <a:pt x="73152" y="50203"/>
                </a:lnTo>
                <a:lnTo>
                  <a:pt x="71094" y="50203"/>
                </a:lnTo>
                <a:lnTo>
                  <a:pt x="86347" y="51955"/>
                </a:lnTo>
                <a:lnTo>
                  <a:pt x="90131" y="52578"/>
                </a:lnTo>
                <a:lnTo>
                  <a:pt x="94957" y="53276"/>
                </a:lnTo>
                <a:lnTo>
                  <a:pt x="99453" y="53276"/>
                </a:lnTo>
                <a:lnTo>
                  <a:pt x="105651" y="52438"/>
                </a:lnTo>
                <a:lnTo>
                  <a:pt x="105460" y="52438"/>
                </a:lnTo>
                <a:lnTo>
                  <a:pt x="110553" y="51955"/>
                </a:lnTo>
                <a:lnTo>
                  <a:pt x="110985" y="51955"/>
                </a:lnTo>
                <a:lnTo>
                  <a:pt x="113931" y="48387"/>
                </a:lnTo>
                <a:close/>
              </a:path>
              <a:path w="118745" h="53340">
                <a:moveTo>
                  <a:pt x="118325" y="9156"/>
                </a:moveTo>
                <a:lnTo>
                  <a:pt x="117741" y="7594"/>
                </a:lnTo>
                <a:lnTo>
                  <a:pt x="117652" y="7378"/>
                </a:lnTo>
                <a:lnTo>
                  <a:pt x="117576" y="7175"/>
                </a:lnTo>
                <a:lnTo>
                  <a:pt x="117487" y="6934"/>
                </a:lnTo>
                <a:lnTo>
                  <a:pt x="115163" y="4267"/>
                </a:lnTo>
                <a:lnTo>
                  <a:pt x="114642" y="3860"/>
                </a:lnTo>
                <a:lnTo>
                  <a:pt x="111531" y="1727"/>
                </a:lnTo>
                <a:lnTo>
                  <a:pt x="111772" y="1727"/>
                </a:lnTo>
                <a:lnTo>
                  <a:pt x="108280" y="711"/>
                </a:lnTo>
                <a:lnTo>
                  <a:pt x="105918" y="355"/>
                </a:lnTo>
                <a:lnTo>
                  <a:pt x="104597" y="165"/>
                </a:lnTo>
                <a:lnTo>
                  <a:pt x="104597" y="7175"/>
                </a:lnTo>
                <a:lnTo>
                  <a:pt x="104381" y="7378"/>
                </a:lnTo>
                <a:lnTo>
                  <a:pt x="104063" y="7594"/>
                </a:lnTo>
                <a:lnTo>
                  <a:pt x="104597" y="7175"/>
                </a:lnTo>
                <a:lnTo>
                  <a:pt x="104597" y="165"/>
                </a:lnTo>
                <a:lnTo>
                  <a:pt x="103936" y="76"/>
                </a:lnTo>
                <a:lnTo>
                  <a:pt x="103936" y="8001"/>
                </a:lnTo>
                <a:lnTo>
                  <a:pt x="103263" y="12573"/>
                </a:lnTo>
                <a:lnTo>
                  <a:pt x="103187" y="13042"/>
                </a:lnTo>
                <a:lnTo>
                  <a:pt x="103936" y="8001"/>
                </a:lnTo>
                <a:lnTo>
                  <a:pt x="103936" y="76"/>
                </a:lnTo>
                <a:lnTo>
                  <a:pt x="103505" y="0"/>
                </a:lnTo>
                <a:lnTo>
                  <a:pt x="0" y="355"/>
                </a:lnTo>
                <a:lnTo>
                  <a:pt x="51562" y="355"/>
                </a:lnTo>
                <a:lnTo>
                  <a:pt x="45961" y="711"/>
                </a:lnTo>
                <a:lnTo>
                  <a:pt x="45631" y="711"/>
                </a:lnTo>
                <a:lnTo>
                  <a:pt x="35623" y="1282"/>
                </a:lnTo>
                <a:lnTo>
                  <a:pt x="35623" y="13042"/>
                </a:lnTo>
                <a:lnTo>
                  <a:pt x="35623" y="13246"/>
                </a:lnTo>
                <a:lnTo>
                  <a:pt x="35521" y="13423"/>
                </a:lnTo>
                <a:lnTo>
                  <a:pt x="35623" y="13246"/>
                </a:lnTo>
                <a:lnTo>
                  <a:pt x="35572" y="12573"/>
                </a:lnTo>
                <a:lnTo>
                  <a:pt x="35623" y="13042"/>
                </a:lnTo>
                <a:lnTo>
                  <a:pt x="35623" y="1282"/>
                </a:lnTo>
                <a:lnTo>
                  <a:pt x="35153" y="1308"/>
                </a:lnTo>
                <a:lnTo>
                  <a:pt x="21323" y="18643"/>
                </a:lnTo>
                <a:lnTo>
                  <a:pt x="24549" y="21869"/>
                </a:lnTo>
                <a:lnTo>
                  <a:pt x="32499" y="21869"/>
                </a:lnTo>
                <a:lnTo>
                  <a:pt x="35725" y="18643"/>
                </a:lnTo>
                <a:lnTo>
                  <a:pt x="35725" y="16256"/>
                </a:lnTo>
                <a:lnTo>
                  <a:pt x="35725" y="15951"/>
                </a:lnTo>
                <a:lnTo>
                  <a:pt x="34455" y="15951"/>
                </a:lnTo>
                <a:lnTo>
                  <a:pt x="35712" y="15811"/>
                </a:lnTo>
                <a:lnTo>
                  <a:pt x="37630" y="15595"/>
                </a:lnTo>
                <a:lnTo>
                  <a:pt x="40589" y="15417"/>
                </a:lnTo>
                <a:lnTo>
                  <a:pt x="51955" y="14757"/>
                </a:lnTo>
                <a:lnTo>
                  <a:pt x="92659" y="14757"/>
                </a:lnTo>
                <a:lnTo>
                  <a:pt x="90779" y="15951"/>
                </a:lnTo>
                <a:lnTo>
                  <a:pt x="85940" y="19329"/>
                </a:lnTo>
                <a:lnTo>
                  <a:pt x="85140" y="23812"/>
                </a:lnTo>
                <a:lnTo>
                  <a:pt x="89700" y="30340"/>
                </a:lnTo>
                <a:lnTo>
                  <a:pt x="94183" y="31127"/>
                </a:lnTo>
                <a:lnTo>
                  <a:pt x="98894" y="27851"/>
                </a:lnTo>
                <a:lnTo>
                  <a:pt x="100431" y="26885"/>
                </a:lnTo>
                <a:lnTo>
                  <a:pt x="117449" y="15036"/>
                </a:lnTo>
                <a:lnTo>
                  <a:pt x="118084" y="10756"/>
                </a:lnTo>
                <a:lnTo>
                  <a:pt x="118186" y="10096"/>
                </a:lnTo>
                <a:lnTo>
                  <a:pt x="118300" y="9309"/>
                </a:lnTo>
                <a:lnTo>
                  <a:pt x="118325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4" name="object 9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369634" y="5515912"/>
            <a:ext cx="158333" cy="8281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375820" y="5847509"/>
            <a:ext cx="270745" cy="88523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811886" y="5885697"/>
            <a:ext cx="170615" cy="55321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173010" y="5844631"/>
            <a:ext cx="410218" cy="14558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5796611" y="5836707"/>
            <a:ext cx="310977" cy="138227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279201" y="5846903"/>
            <a:ext cx="92221" cy="11428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6532590" y="5855380"/>
            <a:ext cx="123745" cy="7060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709948" y="5839859"/>
            <a:ext cx="119364" cy="13130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278368" y="6015319"/>
            <a:ext cx="381465" cy="124006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721170" y="6018368"/>
            <a:ext cx="106043" cy="119369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046636" y="3091525"/>
            <a:ext cx="294047" cy="76949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444396" y="3113669"/>
            <a:ext cx="162483" cy="5493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737604" y="3105679"/>
            <a:ext cx="191865" cy="6426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059216" y="3074365"/>
            <a:ext cx="595737" cy="9826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757610" y="3074826"/>
            <a:ext cx="500919" cy="98867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6178931" y="3449948"/>
            <a:ext cx="58643" cy="51313"/>
          </a:xfrm>
          <a:custGeom>
            <a:avLst/>
            <a:gdLst/>
            <a:ahLst/>
            <a:cxnLst/>
            <a:rect l="l" t="t" r="r" b="b"/>
            <a:pathLst>
              <a:path w="91439" h="80010">
                <a:moveTo>
                  <a:pt x="81813" y="61175"/>
                </a:moveTo>
                <a:lnTo>
                  <a:pt x="81114" y="60032"/>
                </a:lnTo>
                <a:lnTo>
                  <a:pt x="78028" y="54978"/>
                </a:lnTo>
                <a:lnTo>
                  <a:pt x="78371" y="54978"/>
                </a:lnTo>
                <a:lnTo>
                  <a:pt x="75704" y="54330"/>
                </a:lnTo>
                <a:lnTo>
                  <a:pt x="68834" y="54330"/>
                </a:lnTo>
                <a:lnTo>
                  <a:pt x="61785" y="54978"/>
                </a:lnTo>
                <a:lnTo>
                  <a:pt x="61087" y="54978"/>
                </a:lnTo>
                <a:lnTo>
                  <a:pt x="13957" y="65735"/>
                </a:lnTo>
                <a:lnTo>
                  <a:pt x="11696" y="69938"/>
                </a:lnTo>
                <a:lnTo>
                  <a:pt x="11849" y="69938"/>
                </a:lnTo>
                <a:lnTo>
                  <a:pt x="14071" y="77368"/>
                </a:lnTo>
                <a:lnTo>
                  <a:pt x="18084" y="79527"/>
                </a:lnTo>
                <a:lnTo>
                  <a:pt x="30137" y="75895"/>
                </a:lnTo>
                <a:lnTo>
                  <a:pt x="34658" y="74625"/>
                </a:lnTo>
                <a:lnTo>
                  <a:pt x="62572" y="69303"/>
                </a:lnTo>
                <a:lnTo>
                  <a:pt x="64973" y="69303"/>
                </a:lnTo>
                <a:lnTo>
                  <a:pt x="65189" y="69938"/>
                </a:lnTo>
                <a:lnTo>
                  <a:pt x="65239" y="70065"/>
                </a:lnTo>
                <a:lnTo>
                  <a:pt x="72313" y="73698"/>
                </a:lnTo>
                <a:lnTo>
                  <a:pt x="76657" y="72288"/>
                </a:lnTo>
                <a:lnTo>
                  <a:pt x="78181" y="69303"/>
                </a:lnTo>
                <a:lnTo>
                  <a:pt x="78397" y="68872"/>
                </a:lnTo>
                <a:lnTo>
                  <a:pt x="79730" y="66967"/>
                </a:lnTo>
                <a:lnTo>
                  <a:pt x="81381" y="63741"/>
                </a:lnTo>
                <a:lnTo>
                  <a:pt x="81610" y="62395"/>
                </a:lnTo>
                <a:lnTo>
                  <a:pt x="65671" y="62395"/>
                </a:lnTo>
                <a:lnTo>
                  <a:pt x="65557" y="62217"/>
                </a:lnTo>
                <a:lnTo>
                  <a:pt x="65328" y="62395"/>
                </a:lnTo>
                <a:lnTo>
                  <a:pt x="65468" y="62128"/>
                </a:lnTo>
                <a:lnTo>
                  <a:pt x="66014" y="61429"/>
                </a:lnTo>
                <a:lnTo>
                  <a:pt x="67005" y="60032"/>
                </a:lnTo>
                <a:lnTo>
                  <a:pt x="66040" y="61429"/>
                </a:lnTo>
                <a:lnTo>
                  <a:pt x="65671" y="62128"/>
                </a:lnTo>
                <a:lnTo>
                  <a:pt x="81610" y="62395"/>
                </a:lnTo>
                <a:lnTo>
                  <a:pt x="81661" y="62128"/>
                </a:lnTo>
                <a:lnTo>
                  <a:pt x="81775" y="61429"/>
                </a:lnTo>
                <a:lnTo>
                  <a:pt x="81813" y="61175"/>
                </a:lnTo>
                <a:close/>
              </a:path>
              <a:path w="91439" h="80010">
                <a:moveTo>
                  <a:pt x="91071" y="7188"/>
                </a:moveTo>
                <a:lnTo>
                  <a:pt x="90068" y="5346"/>
                </a:lnTo>
                <a:lnTo>
                  <a:pt x="89179" y="3695"/>
                </a:lnTo>
                <a:lnTo>
                  <a:pt x="83794" y="0"/>
                </a:lnTo>
                <a:lnTo>
                  <a:pt x="55600" y="0"/>
                </a:lnTo>
                <a:lnTo>
                  <a:pt x="53517" y="165"/>
                </a:lnTo>
                <a:lnTo>
                  <a:pt x="42100" y="1244"/>
                </a:lnTo>
                <a:lnTo>
                  <a:pt x="25819" y="3086"/>
                </a:lnTo>
                <a:lnTo>
                  <a:pt x="23482" y="3429"/>
                </a:lnTo>
                <a:lnTo>
                  <a:pt x="14719" y="5245"/>
                </a:lnTo>
                <a:lnTo>
                  <a:pt x="14719" y="16014"/>
                </a:lnTo>
                <a:lnTo>
                  <a:pt x="14706" y="16230"/>
                </a:lnTo>
                <a:lnTo>
                  <a:pt x="13601" y="16090"/>
                </a:lnTo>
                <a:lnTo>
                  <a:pt x="13601" y="20307"/>
                </a:lnTo>
                <a:lnTo>
                  <a:pt x="12738" y="20599"/>
                </a:lnTo>
                <a:lnTo>
                  <a:pt x="12280" y="20789"/>
                </a:lnTo>
                <a:lnTo>
                  <a:pt x="12661" y="20599"/>
                </a:lnTo>
                <a:lnTo>
                  <a:pt x="13601" y="20307"/>
                </a:lnTo>
                <a:lnTo>
                  <a:pt x="13601" y="16090"/>
                </a:lnTo>
                <a:lnTo>
                  <a:pt x="13093" y="16014"/>
                </a:lnTo>
                <a:lnTo>
                  <a:pt x="14693" y="16014"/>
                </a:lnTo>
                <a:lnTo>
                  <a:pt x="14605" y="15570"/>
                </a:lnTo>
                <a:lnTo>
                  <a:pt x="14541" y="15227"/>
                </a:lnTo>
                <a:lnTo>
                  <a:pt x="14706" y="15570"/>
                </a:lnTo>
                <a:lnTo>
                  <a:pt x="14719" y="16014"/>
                </a:lnTo>
                <a:lnTo>
                  <a:pt x="14719" y="5245"/>
                </a:lnTo>
                <a:lnTo>
                  <a:pt x="7150" y="6807"/>
                </a:lnTo>
                <a:lnTo>
                  <a:pt x="3784" y="7899"/>
                </a:lnTo>
                <a:lnTo>
                  <a:pt x="4038" y="7899"/>
                </a:lnTo>
                <a:lnTo>
                  <a:pt x="292" y="13563"/>
                </a:lnTo>
                <a:lnTo>
                  <a:pt x="190" y="14363"/>
                </a:lnTo>
                <a:lnTo>
                  <a:pt x="114" y="14973"/>
                </a:lnTo>
                <a:lnTo>
                  <a:pt x="0" y="16014"/>
                </a:lnTo>
                <a:lnTo>
                  <a:pt x="266" y="17348"/>
                </a:lnTo>
                <a:lnTo>
                  <a:pt x="317" y="17627"/>
                </a:lnTo>
                <a:lnTo>
                  <a:pt x="393" y="17995"/>
                </a:lnTo>
                <a:lnTo>
                  <a:pt x="508" y="18529"/>
                </a:lnTo>
                <a:lnTo>
                  <a:pt x="609" y="19062"/>
                </a:lnTo>
                <a:lnTo>
                  <a:pt x="13754" y="30632"/>
                </a:lnTo>
                <a:lnTo>
                  <a:pt x="17703" y="31572"/>
                </a:lnTo>
                <a:lnTo>
                  <a:pt x="21590" y="29197"/>
                </a:lnTo>
                <a:lnTo>
                  <a:pt x="23456" y="21463"/>
                </a:lnTo>
                <a:lnTo>
                  <a:pt x="23050" y="20789"/>
                </a:lnTo>
                <a:lnTo>
                  <a:pt x="21653" y="18529"/>
                </a:lnTo>
                <a:lnTo>
                  <a:pt x="21513" y="18300"/>
                </a:lnTo>
                <a:lnTo>
                  <a:pt x="21653" y="18529"/>
                </a:lnTo>
                <a:lnTo>
                  <a:pt x="23012" y="18262"/>
                </a:lnTo>
                <a:lnTo>
                  <a:pt x="25946" y="17627"/>
                </a:lnTo>
                <a:lnTo>
                  <a:pt x="27863" y="17348"/>
                </a:lnTo>
                <a:lnTo>
                  <a:pt x="43573" y="15570"/>
                </a:lnTo>
                <a:lnTo>
                  <a:pt x="47269" y="15227"/>
                </a:lnTo>
                <a:lnTo>
                  <a:pt x="53416" y="14643"/>
                </a:lnTo>
                <a:lnTo>
                  <a:pt x="53251" y="14643"/>
                </a:lnTo>
                <a:lnTo>
                  <a:pt x="56553" y="14363"/>
                </a:lnTo>
                <a:lnTo>
                  <a:pt x="61455" y="14363"/>
                </a:lnTo>
                <a:lnTo>
                  <a:pt x="60388" y="14973"/>
                </a:lnTo>
                <a:lnTo>
                  <a:pt x="54927" y="18389"/>
                </a:lnTo>
                <a:lnTo>
                  <a:pt x="53898" y="22834"/>
                </a:lnTo>
                <a:lnTo>
                  <a:pt x="58127" y="29578"/>
                </a:lnTo>
                <a:lnTo>
                  <a:pt x="62560" y="30607"/>
                </a:lnTo>
                <a:lnTo>
                  <a:pt x="67640" y="27419"/>
                </a:lnTo>
                <a:lnTo>
                  <a:pt x="69532" y="26352"/>
                </a:lnTo>
                <a:lnTo>
                  <a:pt x="78447" y="21463"/>
                </a:lnTo>
                <a:lnTo>
                  <a:pt x="80492" y="20307"/>
                </a:lnTo>
                <a:lnTo>
                  <a:pt x="87350" y="16014"/>
                </a:lnTo>
                <a:lnTo>
                  <a:pt x="87782" y="15570"/>
                </a:lnTo>
                <a:lnTo>
                  <a:pt x="88912" y="14643"/>
                </a:lnTo>
                <a:lnTo>
                  <a:pt x="88988" y="14363"/>
                </a:lnTo>
                <a:lnTo>
                  <a:pt x="91071" y="7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329835" y="3411746"/>
            <a:ext cx="441937" cy="133579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6813109" y="3418764"/>
            <a:ext cx="20362" cy="101811"/>
          </a:xfrm>
          <a:custGeom>
            <a:avLst/>
            <a:gdLst/>
            <a:ahLst/>
            <a:cxnLst/>
            <a:rect l="l" t="t" r="r" b="b"/>
            <a:pathLst>
              <a:path w="31750" h="158750">
                <a:moveTo>
                  <a:pt x="285" y="153959"/>
                </a:moveTo>
                <a:lnTo>
                  <a:pt x="301" y="155478"/>
                </a:lnTo>
                <a:lnTo>
                  <a:pt x="3509" y="158685"/>
                </a:lnTo>
                <a:lnTo>
                  <a:pt x="11462" y="158685"/>
                </a:lnTo>
                <a:lnTo>
                  <a:pt x="11707" y="158440"/>
                </a:lnTo>
                <a:lnTo>
                  <a:pt x="5620" y="158440"/>
                </a:lnTo>
                <a:lnTo>
                  <a:pt x="285" y="153959"/>
                </a:lnTo>
                <a:close/>
              </a:path>
              <a:path w="31750" h="158750">
                <a:moveTo>
                  <a:pt x="3374" y="144531"/>
                </a:moveTo>
                <a:lnTo>
                  <a:pt x="2815" y="144979"/>
                </a:lnTo>
                <a:lnTo>
                  <a:pt x="741" y="147053"/>
                </a:lnTo>
                <a:lnTo>
                  <a:pt x="332" y="147545"/>
                </a:lnTo>
                <a:lnTo>
                  <a:pt x="285" y="153959"/>
                </a:lnTo>
                <a:lnTo>
                  <a:pt x="5620" y="158440"/>
                </a:lnTo>
                <a:lnTo>
                  <a:pt x="11370" y="157987"/>
                </a:lnTo>
                <a:lnTo>
                  <a:pt x="12328" y="156841"/>
                </a:lnTo>
                <a:lnTo>
                  <a:pt x="12999" y="156184"/>
                </a:lnTo>
                <a:lnTo>
                  <a:pt x="13564" y="155478"/>
                </a:lnTo>
                <a:lnTo>
                  <a:pt x="14399" y="154209"/>
                </a:lnTo>
                <a:lnTo>
                  <a:pt x="14685" y="153719"/>
                </a:lnTo>
                <a:lnTo>
                  <a:pt x="14689" y="149020"/>
                </a:lnTo>
                <a:lnTo>
                  <a:pt x="12350" y="147053"/>
                </a:lnTo>
                <a:lnTo>
                  <a:pt x="1875" y="147053"/>
                </a:lnTo>
                <a:lnTo>
                  <a:pt x="2194" y="146636"/>
                </a:lnTo>
                <a:lnTo>
                  <a:pt x="2483" y="146061"/>
                </a:lnTo>
                <a:lnTo>
                  <a:pt x="3374" y="144531"/>
                </a:lnTo>
                <a:close/>
              </a:path>
              <a:path w="31750" h="158750">
                <a:moveTo>
                  <a:pt x="14685" y="153719"/>
                </a:moveTo>
                <a:lnTo>
                  <a:pt x="14399" y="154209"/>
                </a:lnTo>
                <a:lnTo>
                  <a:pt x="13564" y="155478"/>
                </a:lnTo>
                <a:lnTo>
                  <a:pt x="12999" y="156184"/>
                </a:lnTo>
                <a:lnTo>
                  <a:pt x="12328" y="156841"/>
                </a:lnTo>
                <a:lnTo>
                  <a:pt x="11370" y="157987"/>
                </a:lnTo>
                <a:lnTo>
                  <a:pt x="5620" y="158440"/>
                </a:lnTo>
                <a:lnTo>
                  <a:pt x="11707" y="158440"/>
                </a:lnTo>
                <a:lnTo>
                  <a:pt x="14669" y="155478"/>
                </a:lnTo>
                <a:lnTo>
                  <a:pt x="14685" y="153719"/>
                </a:lnTo>
                <a:close/>
              </a:path>
              <a:path w="31750" h="158750">
                <a:moveTo>
                  <a:pt x="285" y="152184"/>
                </a:moveTo>
                <a:lnTo>
                  <a:pt x="0" y="153719"/>
                </a:lnTo>
                <a:lnTo>
                  <a:pt x="285" y="153959"/>
                </a:lnTo>
                <a:lnTo>
                  <a:pt x="285" y="152184"/>
                </a:lnTo>
                <a:close/>
              </a:path>
              <a:path w="31750" h="158750">
                <a:moveTo>
                  <a:pt x="16428" y="130369"/>
                </a:moveTo>
                <a:lnTo>
                  <a:pt x="15836" y="133849"/>
                </a:lnTo>
                <a:lnTo>
                  <a:pt x="15332" y="137060"/>
                </a:lnTo>
                <a:lnTo>
                  <a:pt x="15276" y="137421"/>
                </a:lnTo>
                <a:lnTo>
                  <a:pt x="15183" y="138175"/>
                </a:lnTo>
                <a:lnTo>
                  <a:pt x="15127" y="138645"/>
                </a:lnTo>
                <a:lnTo>
                  <a:pt x="15018" y="139896"/>
                </a:lnTo>
                <a:lnTo>
                  <a:pt x="14925" y="140949"/>
                </a:lnTo>
                <a:lnTo>
                  <a:pt x="14804" y="144285"/>
                </a:lnTo>
                <a:lnTo>
                  <a:pt x="14689" y="149020"/>
                </a:lnTo>
                <a:lnTo>
                  <a:pt x="14925" y="149218"/>
                </a:lnTo>
                <a:lnTo>
                  <a:pt x="14757" y="150600"/>
                </a:lnTo>
                <a:lnTo>
                  <a:pt x="14685" y="153719"/>
                </a:lnTo>
                <a:lnTo>
                  <a:pt x="16163" y="151178"/>
                </a:lnTo>
                <a:lnTo>
                  <a:pt x="20813" y="142814"/>
                </a:lnTo>
                <a:lnTo>
                  <a:pt x="23494" y="138175"/>
                </a:lnTo>
                <a:lnTo>
                  <a:pt x="22337" y="133849"/>
                </a:lnTo>
                <a:lnTo>
                  <a:pt x="19948" y="132403"/>
                </a:lnTo>
                <a:lnTo>
                  <a:pt x="16428" y="130369"/>
                </a:lnTo>
                <a:close/>
              </a:path>
              <a:path w="31750" h="158750">
                <a:moveTo>
                  <a:pt x="11707" y="144531"/>
                </a:moveTo>
                <a:lnTo>
                  <a:pt x="9350" y="144531"/>
                </a:lnTo>
                <a:lnTo>
                  <a:pt x="14689" y="149020"/>
                </a:lnTo>
                <a:lnTo>
                  <a:pt x="14685" y="147545"/>
                </a:lnTo>
                <a:lnTo>
                  <a:pt x="14229" y="147053"/>
                </a:lnTo>
                <a:lnTo>
                  <a:pt x="11707" y="144531"/>
                </a:lnTo>
                <a:close/>
              </a:path>
              <a:path w="31750" h="158750">
                <a:moveTo>
                  <a:pt x="31525" y="20568"/>
                </a:moveTo>
                <a:lnTo>
                  <a:pt x="28349" y="23743"/>
                </a:lnTo>
                <a:lnTo>
                  <a:pt x="17134" y="23743"/>
                </a:lnTo>
                <a:lnTo>
                  <a:pt x="17065" y="48968"/>
                </a:lnTo>
                <a:lnTo>
                  <a:pt x="10466" y="87384"/>
                </a:lnTo>
                <a:lnTo>
                  <a:pt x="8058" y="98451"/>
                </a:lnTo>
                <a:lnTo>
                  <a:pt x="6668" y="105327"/>
                </a:lnTo>
                <a:lnTo>
                  <a:pt x="3980" y="119044"/>
                </a:lnTo>
                <a:lnTo>
                  <a:pt x="2492" y="126428"/>
                </a:lnTo>
                <a:lnTo>
                  <a:pt x="1476" y="132403"/>
                </a:lnTo>
                <a:lnTo>
                  <a:pt x="332" y="147545"/>
                </a:lnTo>
                <a:lnTo>
                  <a:pt x="741" y="147053"/>
                </a:lnTo>
                <a:lnTo>
                  <a:pt x="3509" y="144285"/>
                </a:lnTo>
                <a:lnTo>
                  <a:pt x="8286" y="135712"/>
                </a:lnTo>
                <a:lnTo>
                  <a:pt x="11026" y="130970"/>
                </a:lnTo>
                <a:lnTo>
                  <a:pt x="15431" y="129792"/>
                </a:lnTo>
                <a:lnTo>
                  <a:pt x="16526" y="129792"/>
                </a:lnTo>
                <a:lnTo>
                  <a:pt x="16651" y="129057"/>
                </a:lnTo>
                <a:lnTo>
                  <a:pt x="21651" y="103845"/>
                </a:lnTo>
                <a:lnTo>
                  <a:pt x="27076" y="78409"/>
                </a:lnTo>
                <a:lnTo>
                  <a:pt x="27883" y="74538"/>
                </a:lnTo>
                <a:lnTo>
                  <a:pt x="31517" y="23743"/>
                </a:lnTo>
                <a:lnTo>
                  <a:pt x="20396" y="23743"/>
                </a:lnTo>
                <a:lnTo>
                  <a:pt x="17222" y="20568"/>
                </a:lnTo>
                <a:lnTo>
                  <a:pt x="31525" y="20568"/>
                </a:lnTo>
                <a:close/>
              </a:path>
              <a:path w="31750" h="158750">
                <a:moveTo>
                  <a:pt x="14804" y="144285"/>
                </a:moveTo>
                <a:lnTo>
                  <a:pt x="11462" y="144285"/>
                </a:lnTo>
                <a:lnTo>
                  <a:pt x="14721" y="147545"/>
                </a:lnTo>
                <a:lnTo>
                  <a:pt x="14804" y="144285"/>
                </a:lnTo>
                <a:close/>
              </a:path>
              <a:path w="31750" h="158750">
                <a:moveTo>
                  <a:pt x="9350" y="144531"/>
                </a:moveTo>
                <a:lnTo>
                  <a:pt x="3653" y="144979"/>
                </a:lnTo>
                <a:lnTo>
                  <a:pt x="2780" y="146061"/>
                </a:lnTo>
                <a:lnTo>
                  <a:pt x="2148" y="146636"/>
                </a:lnTo>
                <a:lnTo>
                  <a:pt x="1878" y="147053"/>
                </a:lnTo>
                <a:lnTo>
                  <a:pt x="12350" y="147053"/>
                </a:lnTo>
                <a:lnTo>
                  <a:pt x="9350" y="144531"/>
                </a:lnTo>
                <a:close/>
              </a:path>
              <a:path w="31750" h="158750">
                <a:moveTo>
                  <a:pt x="15431" y="129792"/>
                </a:moveTo>
                <a:lnTo>
                  <a:pt x="11026" y="130970"/>
                </a:lnTo>
                <a:lnTo>
                  <a:pt x="8373" y="135561"/>
                </a:lnTo>
                <a:lnTo>
                  <a:pt x="3517" y="144285"/>
                </a:lnTo>
                <a:lnTo>
                  <a:pt x="2148" y="146636"/>
                </a:lnTo>
                <a:lnTo>
                  <a:pt x="2780" y="146061"/>
                </a:lnTo>
                <a:lnTo>
                  <a:pt x="3653" y="144979"/>
                </a:lnTo>
                <a:lnTo>
                  <a:pt x="9350" y="144531"/>
                </a:lnTo>
                <a:lnTo>
                  <a:pt x="11707" y="144531"/>
                </a:lnTo>
                <a:lnTo>
                  <a:pt x="11462" y="144285"/>
                </a:lnTo>
                <a:lnTo>
                  <a:pt x="14804" y="144285"/>
                </a:lnTo>
                <a:lnTo>
                  <a:pt x="14925" y="140949"/>
                </a:lnTo>
                <a:lnTo>
                  <a:pt x="15018" y="139896"/>
                </a:lnTo>
                <a:lnTo>
                  <a:pt x="15127" y="138645"/>
                </a:lnTo>
                <a:lnTo>
                  <a:pt x="16428" y="130369"/>
                </a:lnTo>
                <a:lnTo>
                  <a:pt x="15431" y="129792"/>
                </a:lnTo>
                <a:close/>
              </a:path>
              <a:path w="31750" h="158750">
                <a:moveTo>
                  <a:pt x="16526" y="129792"/>
                </a:moveTo>
                <a:lnTo>
                  <a:pt x="15431" y="129792"/>
                </a:lnTo>
                <a:lnTo>
                  <a:pt x="16428" y="130369"/>
                </a:lnTo>
                <a:lnTo>
                  <a:pt x="16526" y="129792"/>
                </a:lnTo>
                <a:close/>
              </a:path>
              <a:path w="31750" h="158750">
                <a:moveTo>
                  <a:pt x="17205" y="13608"/>
                </a:moveTo>
                <a:lnTo>
                  <a:pt x="17222" y="20568"/>
                </a:lnTo>
                <a:lnTo>
                  <a:pt x="20396" y="23743"/>
                </a:lnTo>
                <a:lnTo>
                  <a:pt x="28349" y="23743"/>
                </a:lnTo>
                <a:lnTo>
                  <a:pt x="31525" y="20568"/>
                </a:lnTo>
                <a:lnTo>
                  <a:pt x="31534" y="16799"/>
                </a:lnTo>
                <a:lnTo>
                  <a:pt x="20396" y="16799"/>
                </a:lnTo>
                <a:lnTo>
                  <a:pt x="17205" y="13608"/>
                </a:lnTo>
                <a:close/>
              </a:path>
              <a:path w="31750" h="158750">
                <a:moveTo>
                  <a:pt x="28349" y="2399"/>
                </a:moveTo>
                <a:lnTo>
                  <a:pt x="20396" y="2399"/>
                </a:lnTo>
                <a:lnTo>
                  <a:pt x="17173" y="5623"/>
                </a:lnTo>
                <a:lnTo>
                  <a:pt x="17205" y="13608"/>
                </a:lnTo>
                <a:lnTo>
                  <a:pt x="20396" y="16799"/>
                </a:lnTo>
                <a:lnTo>
                  <a:pt x="28349" y="16799"/>
                </a:lnTo>
                <a:lnTo>
                  <a:pt x="31541" y="13608"/>
                </a:lnTo>
                <a:lnTo>
                  <a:pt x="31560" y="5623"/>
                </a:lnTo>
                <a:lnTo>
                  <a:pt x="28349" y="2399"/>
                </a:lnTo>
                <a:close/>
              </a:path>
              <a:path w="31750" h="158750">
                <a:moveTo>
                  <a:pt x="31541" y="13608"/>
                </a:moveTo>
                <a:lnTo>
                  <a:pt x="28349" y="16799"/>
                </a:lnTo>
                <a:lnTo>
                  <a:pt x="31534" y="16799"/>
                </a:lnTo>
                <a:lnTo>
                  <a:pt x="31541" y="13608"/>
                </a:lnTo>
                <a:close/>
              </a:path>
              <a:path w="31750" h="158750">
                <a:moveTo>
                  <a:pt x="31574" y="0"/>
                </a:moveTo>
                <a:lnTo>
                  <a:pt x="17173" y="0"/>
                </a:lnTo>
                <a:lnTo>
                  <a:pt x="17173" y="5623"/>
                </a:lnTo>
                <a:lnTo>
                  <a:pt x="20396" y="2399"/>
                </a:lnTo>
                <a:lnTo>
                  <a:pt x="31568" y="2399"/>
                </a:lnTo>
                <a:lnTo>
                  <a:pt x="31574" y="0"/>
                </a:lnTo>
                <a:close/>
              </a:path>
              <a:path w="31750" h="158750">
                <a:moveTo>
                  <a:pt x="31568" y="2399"/>
                </a:moveTo>
                <a:lnTo>
                  <a:pt x="28349" y="2399"/>
                </a:lnTo>
                <a:lnTo>
                  <a:pt x="31574" y="5623"/>
                </a:lnTo>
                <a:lnTo>
                  <a:pt x="31568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2" name="object 112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12919" y="3439916"/>
            <a:ext cx="60283" cy="6525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017614" y="3419421"/>
            <a:ext cx="210915" cy="13476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273324" y="3453892"/>
            <a:ext cx="203397" cy="9491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536024" y="3428954"/>
            <a:ext cx="13649" cy="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475" y="471831"/>
            <a:ext cx="116553" cy="1340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5790" y="650631"/>
            <a:ext cx="79577" cy="1205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3475" y="829555"/>
            <a:ext cx="111701" cy="2818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0434" y="1163794"/>
            <a:ext cx="107779" cy="288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4444" y="1504478"/>
            <a:ext cx="102491" cy="1255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6390" y="1692021"/>
            <a:ext cx="124823" cy="3105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87058" y="474150"/>
            <a:ext cx="131283" cy="264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0963" y="663687"/>
            <a:ext cx="101043" cy="831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82246" y="820542"/>
            <a:ext cx="91615" cy="83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9679" y="997470"/>
            <a:ext cx="54822" cy="83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22039" y="1163960"/>
            <a:ext cx="43859" cy="894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02289" y="1336286"/>
            <a:ext cx="85616" cy="888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05499" y="1520080"/>
            <a:ext cx="91618" cy="848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21349" y="1685059"/>
            <a:ext cx="102882" cy="833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8738" y="1850484"/>
            <a:ext cx="59319" cy="945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99484" y="1891242"/>
            <a:ext cx="35023" cy="41946"/>
          </a:xfrm>
          <a:custGeom>
            <a:avLst/>
            <a:gdLst/>
            <a:ahLst/>
            <a:cxnLst/>
            <a:rect l="l" t="t" r="r" b="b"/>
            <a:pathLst>
              <a:path w="54610" h="65405">
                <a:moveTo>
                  <a:pt x="28826" y="590"/>
                </a:moveTo>
                <a:lnTo>
                  <a:pt x="18213" y="590"/>
                </a:lnTo>
                <a:lnTo>
                  <a:pt x="16568" y="843"/>
                </a:lnTo>
                <a:lnTo>
                  <a:pt x="3981" y="20637"/>
                </a:lnTo>
                <a:lnTo>
                  <a:pt x="3863" y="21059"/>
                </a:lnTo>
                <a:lnTo>
                  <a:pt x="2547" y="26414"/>
                </a:lnTo>
                <a:lnTo>
                  <a:pt x="1228" y="31460"/>
                </a:lnTo>
                <a:lnTo>
                  <a:pt x="856" y="33117"/>
                </a:lnTo>
                <a:lnTo>
                  <a:pt x="227" y="37708"/>
                </a:lnTo>
                <a:lnTo>
                  <a:pt x="123" y="46048"/>
                </a:lnTo>
                <a:lnTo>
                  <a:pt x="0" y="52986"/>
                </a:lnTo>
                <a:lnTo>
                  <a:pt x="21228" y="65031"/>
                </a:lnTo>
                <a:lnTo>
                  <a:pt x="29267" y="63943"/>
                </a:lnTo>
                <a:lnTo>
                  <a:pt x="46357" y="51234"/>
                </a:lnTo>
                <a:lnTo>
                  <a:pt x="14556" y="51234"/>
                </a:lnTo>
                <a:lnTo>
                  <a:pt x="13706" y="49961"/>
                </a:lnTo>
                <a:lnTo>
                  <a:pt x="14562" y="49961"/>
                </a:lnTo>
                <a:lnTo>
                  <a:pt x="14607" y="38792"/>
                </a:lnTo>
                <a:lnTo>
                  <a:pt x="15021" y="35803"/>
                </a:lnTo>
                <a:lnTo>
                  <a:pt x="15167" y="35156"/>
                </a:lnTo>
                <a:lnTo>
                  <a:pt x="15293" y="34593"/>
                </a:lnTo>
                <a:lnTo>
                  <a:pt x="16656" y="29356"/>
                </a:lnTo>
                <a:lnTo>
                  <a:pt x="17635" y="25306"/>
                </a:lnTo>
                <a:lnTo>
                  <a:pt x="21453" y="14908"/>
                </a:lnTo>
                <a:lnTo>
                  <a:pt x="20112" y="14908"/>
                </a:lnTo>
                <a:lnTo>
                  <a:pt x="21170" y="14404"/>
                </a:lnTo>
                <a:lnTo>
                  <a:pt x="21578" y="14131"/>
                </a:lnTo>
                <a:lnTo>
                  <a:pt x="22141" y="13608"/>
                </a:lnTo>
                <a:lnTo>
                  <a:pt x="29988" y="13608"/>
                </a:lnTo>
                <a:lnTo>
                  <a:pt x="31939" y="11656"/>
                </a:lnTo>
                <a:lnTo>
                  <a:pt x="31939" y="3703"/>
                </a:lnTo>
                <a:lnTo>
                  <a:pt x="28826" y="590"/>
                </a:lnTo>
                <a:close/>
              </a:path>
              <a:path w="54610" h="65405">
                <a:moveTo>
                  <a:pt x="14562" y="49961"/>
                </a:moveTo>
                <a:lnTo>
                  <a:pt x="13706" y="49961"/>
                </a:lnTo>
                <a:lnTo>
                  <a:pt x="14556" y="51234"/>
                </a:lnTo>
                <a:lnTo>
                  <a:pt x="14562" y="49961"/>
                </a:lnTo>
                <a:close/>
              </a:path>
              <a:path w="54610" h="65405">
                <a:moveTo>
                  <a:pt x="14562" y="49961"/>
                </a:moveTo>
                <a:lnTo>
                  <a:pt x="14556" y="51234"/>
                </a:lnTo>
                <a:lnTo>
                  <a:pt x="46357" y="51234"/>
                </a:lnTo>
                <a:lnTo>
                  <a:pt x="46659" y="50882"/>
                </a:lnTo>
                <a:lnTo>
                  <a:pt x="46888" y="50528"/>
                </a:lnTo>
                <a:lnTo>
                  <a:pt x="21021" y="50528"/>
                </a:lnTo>
                <a:lnTo>
                  <a:pt x="16204" y="50382"/>
                </a:lnTo>
                <a:lnTo>
                  <a:pt x="14562" y="49961"/>
                </a:lnTo>
                <a:close/>
              </a:path>
              <a:path w="54610" h="65405">
                <a:moveTo>
                  <a:pt x="39604" y="20637"/>
                </a:moveTo>
                <a:lnTo>
                  <a:pt x="39567" y="21324"/>
                </a:lnTo>
                <a:lnTo>
                  <a:pt x="39456" y="22426"/>
                </a:lnTo>
                <a:lnTo>
                  <a:pt x="39331" y="24194"/>
                </a:lnTo>
                <a:lnTo>
                  <a:pt x="38951" y="31460"/>
                </a:lnTo>
                <a:lnTo>
                  <a:pt x="38830" y="33248"/>
                </a:lnTo>
                <a:lnTo>
                  <a:pt x="26116" y="49961"/>
                </a:lnTo>
                <a:lnTo>
                  <a:pt x="25203" y="49961"/>
                </a:lnTo>
                <a:lnTo>
                  <a:pt x="21021" y="50528"/>
                </a:lnTo>
                <a:lnTo>
                  <a:pt x="46888" y="50528"/>
                </a:lnTo>
                <a:lnTo>
                  <a:pt x="50161" y="45449"/>
                </a:lnTo>
                <a:lnTo>
                  <a:pt x="53276" y="33117"/>
                </a:lnTo>
                <a:lnTo>
                  <a:pt x="53394" y="31460"/>
                </a:lnTo>
                <a:lnTo>
                  <a:pt x="53517" y="29356"/>
                </a:lnTo>
                <a:lnTo>
                  <a:pt x="53634" y="26814"/>
                </a:lnTo>
                <a:lnTo>
                  <a:pt x="53697" y="25306"/>
                </a:lnTo>
                <a:lnTo>
                  <a:pt x="53763" y="24194"/>
                </a:lnTo>
                <a:lnTo>
                  <a:pt x="53994" y="22426"/>
                </a:lnTo>
                <a:lnTo>
                  <a:pt x="54082" y="21324"/>
                </a:lnTo>
                <a:lnTo>
                  <a:pt x="39890" y="21324"/>
                </a:lnTo>
                <a:lnTo>
                  <a:pt x="39604" y="20637"/>
                </a:lnTo>
                <a:close/>
              </a:path>
              <a:path w="54610" h="65405">
                <a:moveTo>
                  <a:pt x="30319" y="590"/>
                </a:moveTo>
                <a:lnTo>
                  <a:pt x="28826" y="590"/>
                </a:lnTo>
                <a:lnTo>
                  <a:pt x="31939" y="3703"/>
                </a:lnTo>
                <a:lnTo>
                  <a:pt x="31939" y="11656"/>
                </a:lnTo>
                <a:lnTo>
                  <a:pt x="28688" y="14908"/>
                </a:lnTo>
                <a:lnTo>
                  <a:pt x="31972" y="15407"/>
                </a:lnTo>
                <a:lnTo>
                  <a:pt x="33216" y="15735"/>
                </a:lnTo>
                <a:lnTo>
                  <a:pt x="36799" y="17844"/>
                </a:lnTo>
                <a:lnTo>
                  <a:pt x="38828" y="19799"/>
                </a:lnTo>
                <a:lnTo>
                  <a:pt x="39657" y="20637"/>
                </a:lnTo>
                <a:lnTo>
                  <a:pt x="39780" y="21059"/>
                </a:lnTo>
                <a:lnTo>
                  <a:pt x="39890" y="21324"/>
                </a:lnTo>
                <a:lnTo>
                  <a:pt x="54082" y="21324"/>
                </a:lnTo>
                <a:lnTo>
                  <a:pt x="54088" y="18742"/>
                </a:lnTo>
                <a:lnTo>
                  <a:pt x="35856" y="1432"/>
                </a:lnTo>
                <a:lnTo>
                  <a:pt x="30319" y="590"/>
                </a:lnTo>
                <a:close/>
              </a:path>
              <a:path w="54610" h="65405">
                <a:moveTo>
                  <a:pt x="21988" y="13844"/>
                </a:moveTo>
                <a:lnTo>
                  <a:pt x="21170" y="14404"/>
                </a:lnTo>
                <a:lnTo>
                  <a:pt x="20112" y="14908"/>
                </a:lnTo>
                <a:lnTo>
                  <a:pt x="21453" y="14908"/>
                </a:lnTo>
                <a:lnTo>
                  <a:pt x="21988" y="13844"/>
                </a:lnTo>
                <a:close/>
              </a:path>
              <a:path w="54610" h="65405">
                <a:moveTo>
                  <a:pt x="29988" y="13608"/>
                </a:moveTo>
                <a:lnTo>
                  <a:pt x="22141" y="13608"/>
                </a:lnTo>
                <a:lnTo>
                  <a:pt x="21988" y="13844"/>
                </a:lnTo>
                <a:lnTo>
                  <a:pt x="21453" y="14908"/>
                </a:lnTo>
                <a:lnTo>
                  <a:pt x="28688" y="14908"/>
                </a:lnTo>
                <a:lnTo>
                  <a:pt x="25375" y="14404"/>
                </a:lnTo>
                <a:lnTo>
                  <a:pt x="29192" y="14404"/>
                </a:lnTo>
                <a:lnTo>
                  <a:pt x="29988" y="13608"/>
                </a:lnTo>
                <a:close/>
              </a:path>
              <a:path w="54610" h="65405">
                <a:moveTo>
                  <a:pt x="29192" y="14404"/>
                </a:moveTo>
                <a:lnTo>
                  <a:pt x="25375" y="14404"/>
                </a:lnTo>
                <a:lnTo>
                  <a:pt x="28688" y="14908"/>
                </a:lnTo>
                <a:lnTo>
                  <a:pt x="29192" y="14404"/>
                </a:lnTo>
                <a:close/>
              </a:path>
              <a:path w="54610" h="65405">
                <a:moveTo>
                  <a:pt x="26436" y="0"/>
                </a:moveTo>
                <a:lnTo>
                  <a:pt x="3521" y="0"/>
                </a:lnTo>
                <a:lnTo>
                  <a:pt x="250" y="3147"/>
                </a:lnTo>
                <a:lnTo>
                  <a:pt x="196" y="5962"/>
                </a:lnTo>
                <a:lnTo>
                  <a:pt x="96" y="11098"/>
                </a:lnTo>
                <a:lnTo>
                  <a:pt x="3277" y="14404"/>
                </a:lnTo>
                <a:lnTo>
                  <a:pt x="6142" y="14404"/>
                </a:lnTo>
                <a:lnTo>
                  <a:pt x="7404" y="11098"/>
                </a:lnTo>
                <a:lnTo>
                  <a:pt x="8175" y="9260"/>
                </a:lnTo>
                <a:lnTo>
                  <a:pt x="18213" y="590"/>
                </a:lnTo>
                <a:lnTo>
                  <a:pt x="30319" y="590"/>
                </a:lnTo>
                <a:lnTo>
                  <a:pt x="26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2358" y="1171327"/>
            <a:ext cx="41965" cy="951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86085" y="1356794"/>
            <a:ext cx="53085" cy="562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71434" y="1516302"/>
            <a:ext cx="54044" cy="84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97653" y="1684109"/>
            <a:ext cx="49330" cy="855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86349" y="1850056"/>
            <a:ext cx="100782" cy="950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09212" y="822082"/>
            <a:ext cx="51448" cy="64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05267" y="996255"/>
            <a:ext cx="60773" cy="915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781233" y="599170"/>
            <a:ext cx="9366" cy="1357754"/>
          </a:xfrm>
          <a:custGeom>
            <a:avLst/>
            <a:gdLst/>
            <a:ahLst/>
            <a:cxnLst/>
            <a:rect l="l" t="t" r="r" b="b"/>
            <a:pathLst>
              <a:path w="14605" h="2117090">
                <a:moveTo>
                  <a:pt x="0" y="2111245"/>
                </a:moveTo>
                <a:lnTo>
                  <a:pt x="0" y="2116869"/>
                </a:lnTo>
                <a:lnTo>
                  <a:pt x="14399" y="2116869"/>
                </a:lnTo>
                <a:lnTo>
                  <a:pt x="14399" y="2114468"/>
                </a:lnTo>
                <a:lnTo>
                  <a:pt x="3223" y="2114468"/>
                </a:lnTo>
                <a:lnTo>
                  <a:pt x="0" y="2111245"/>
                </a:lnTo>
                <a:close/>
              </a:path>
              <a:path w="14605" h="2117090">
                <a:moveTo>
                  <a:pt x="11175" y="2100068"/>
                </a:moveTo>
                <a:lnTo>
                  <a:pt x="3223" y="2100068"/>
                </a:lnTo>
                <a:lnTo>
                  <a:pt x="0" y="2103292"/>
                </a:lnTo>
                <a:lnTo>
                  <a:pt x="0" y="2111245"/>
                </a:lnTo>
                <a:lnTo>
                  <a:pt x="3223" y="2114468"/>
                </a:lnTo>
                <a:lnTo>
                  <a:pt x="11175" y="2114468"/>
                </a:lnTo>
                <a:lnTo>
                  <a:pt x="14399" y="2111245"/>
                </a:lnTo>
                <a:lnTo>
                  <a:pt x="14399" y="2103292"/>
                </a:lnTo>
                <a:lnTo>
                  <a:pt x="11175" y="2100068"/>
                </a:lnTo>
                <a:close/>
              </a:path>
              <a:path w="14605" h="2117090">
                <a:moveTo>
                  <a:pt x="14399" y="2111245"/>
                </a:moveTo>
                <a:lnTo>
                  <a:pt x="11175" y="2114468"/>
                </a:lnTo>
                <a:lnTo>
                  <a:pt x="14399" y="2114468"/>
                </a:lnTo>
                <a:lnTo>
                  <a:pt x="14399" y="2111245"/>
                </a:lnTo>
                <a:close/>
              </a:path>
              <a:path w="14605" h="2117090">
                <a:moveTo>
                  <a:pt x="11175" y="2073046"/>
                </a:moveTo>
                <a:lnTo>
                  <a:pt x="3223" y="2073046"/>
                </a:lnTo>
                <a:lnTo>
                  <a:pt x="0" y="2076270"/>
                </a:lnTo>
                <a:lnTo>
                  <a:pt x="0" y="2103292"/>
                </a:lnTo>
                <a:lnTo>
                  <a:pt x="3223" y="2100068"/>
                </a:lnTo>
                <a:lnTo>
                  <a:pt x="14399" y="2100068"/>
                </a:lnTo>
                <a:lnTo>
                  <a:pt x="14399" y="2076270"/>
                </a:lnTo>
                <a:lnTo>
                  <a:pt x="11175" y="2073046"/>
                </a:lnTo>
                <a:close/>
              </a:path>
              <a:path w="14605" h="2117090">
                <a:moveTo>
                  <a:pt x="14399" y="2100068"/>
                </a:moveTo>
                <a:lnTo>
                  <a:pt x="11175" y="2100068"/>
                </a:lnTo>
                <a:lnTo>
                  <a:pt x="14399" y="2103292"/>
                </a:lnTo>
                <a:lnTo>
                  <a:pt x="14399" y="2100068"/>
                </a:lnTo>
                <a:close/>
              </a:path>
              <a:path w="14605" h="2117090">
                <a:moveTo>
                  <a:pt x="0" y="26626"/>
                </a:moveTo>
                <a:lnTo>
                  <a:pt x="0" y="2076270"/>
                </a:lnTo>
                <a:lnTo>
                  <a:pt x="3223" y="2073046"/>
                </a:lnTo>
                <a:lnTo>
                  <a:pt x="14399" y="2073046"/>
                </a:lnTo>
                <a:lnTo>
                  <a:pt x="14399" y="29851"/>
                </a:lnTo>
                <a:lnTo>
                  <a:pt x="3223" y="29851"/>
                </a:lnTo>
                <a:lnTo>
                  <a:pt x="0" y="26626"/>
                </a:lnTo>
                <a:close/>
              </a:path>
              <a:path w="14605" h="2117090">
                <a:moveTo>
                  <a:pt x="14399" y="2073046"/>
                </a:moveTo>
                <a:lnTo>
                  <a:pt x="11175" y="2073046"/>
                </a:lnTo>
                <a:lnTo>
                  <a:pt x="14399" y="2076270"/>
                </a:lnTo>
                <a:lnTo>
                  <a:pt x="14399" y="2073046"/>
                </a:lnTo>
                <a:close/>
              </a:path>
              <a:path w="14605" h="2117090">
                <a:moveTo>
                  <a:pt x="0" y="13576"/>
                </a:moveTo>
                <a:lnTo>
                  <a:pt x="0" y="26626"/>
                </a:lnTo>
                <a:lnTo>
                  <a:pt x="3223" y="29851"/>
                </a:lnTo>
                <a:lnTo>
                  <a:pt x="11175" y="29851"/>
                </a:lnTo>
                <a:lnTo>
                  <a:pt x="14399" y="26626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2117090">
                <a:moveTo>
                  <a:pt x="14399" y="26626"/>
                </a:moveTo>
                <a:lnTo>
                  <a:pt x="11175" y="29851"/>
                </a:lnTo>
                <a:lnTo>
                  <a:pt x="14399" y="29851"/>
                </a:lnTo>
                <a:lnTo>
                  <a:pt x="14399" y="26626"/>
                </a:lnTo>
                <a:close/>
              </a:path>
              <a:path w="14605" h="211709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211709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211709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211709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5426293" y="401297"/>
            <a:ext cx="9366" cy="1549566"/>
          </a:xfrm>
          <a:custGeom>
            <a:avLst/>
            <a:gdLst/>
            <a:ahLst/>
            <a:cxnLst/>
            <a:rect l="l" t="t" r="r" b="b"/>
            <a:pathLst>
              <a:path w="14605" h="2416175">
                <a:moveTo>
                  <a:pt x="0" y="2410159"/>
                </a:moveTo>
                <a:lnTo>
                  <a:pt x="0" y="2415782"/>
                </a:lnTo>
                <a:lnTo>
                  <a:pt x="14400" y="2415782"/>
                </a:lnTo>
                <a:lnTo>
                  <a:pt x="14400" y="2413383"/>
                </a:lnTo>
                <a:lnTo>
                  <a:pt x="3223" y="2413383"/>
                </a:lnTo>
                <a:lnTo>
                  <a:pt x="0" y="2410159"/>
                </a:lnTo>
                <a:close/>
              </a:path>
              <a:path w="14605" h="2416175">
                <a:moveTo>
                  <a:pt x="11175" y="2398983"/>
                </a:moveTo>
                <a:lnTo>
                  <a:pt x="3223" y="2398983"/>
                </a:lnTo>
                <a:lnTo>
                  <a:pt x="0" y="2402206"/>
                </a:lnTo>
                <a:lnTo>
                  <a:pt x="0" y="2410159"/>
                </a:lnTo>
                <a:lnTo>
                  <a:pt x="3223" y="2413383"/>
                </a:lnTo>
                <a:lnTo>
                  <a:pt x="11175" y="2413383"/>
                </a:lnTo>
                <a:lnTo>
                  <a:pt x="14400" y="2410159"/>
                </a:lnTo>
                <a:lnTo>
                  <a:pt x="14400" y="2402206"/>
                </a:lnTo>
                <a:lnTo>
                  <a:pt x="11175" y="2398983"/>
                </a:lnTo>
                <a:close/>
              </a:path>
              <a:path w="14605" h="2416175">
                <a:moveTo>
                  <a:pt x="14400" y="2410159"/>
                </a:moveTo>
                <a:lnTo>
                  <a:pt x="11175" y="2413383"/>
                </a:lnTo>
                <a:lnTo>
                  <a:pt x="14400" y="2413383"/>
                </a:lnTo>
                <a:lnTo>
                  <a:pt x="14400" y="2410159"/>
                </a:lnTo>
                <a:close/>
              </a:path>
              <a:path w="14605" h="2416175">
                <a:moveTo>
                  <a:pt x="11175" y="2363344"/>
                </a:moveTo>
                <a:lnTo>
                  <a:pt x="3223" y="2363344"/>
                </a:lnTo>
                <a:lnTo>
                  <a:pt x="0" y="2366567"/>
                </a:lnTo>
                <a:lnTo>
                  <a:pt x="0" y="2402206"/>
                </a:lnTo>
                <a:lnTo>
                  <a:pt x="3223" y="2398983"/>
                </a:lnTo>
                <a:lnTo>
                  <a:pt x="14400" y="2398983"/>
                </a:lnTo>
                <a:lnTo>
                  <a:pt x="14400" y="2366567"/>
                </a:lnTo>
                <a:lnTo>
                  <a:pt x="11175" y="2363344"/>
                </a:lnTo>
                <a:close/>
              </a:path>
              <a:path w="14605" h="2416175">
                <a:moveTo>
                  <a:pt x="14400" y="2398983"/>
                </a:moveTo>
                <a:lnTo>
                  <a:pt x="11175" y="2398983"/>
                </a:lnTo>
                <a:lnTo>
                  <a:pt x="14400" y="2402206"/>
                </a:lnTo>
                <a:lnTo>
                  <a:pt x="14400" y="2398983"/>
                </a:lnTo>
                <a:close/>
              </a:path>
              <a:path w="14605" h="2416175">
                <a:moveTo>
                  <a:pt x="0" y="28802"/>
                </a:moveTo>
                <a:lnTo>
                  <a:pt x="0" y="2366567"/>
                </a:lnTo>
                <a:lnTo>
                  <a:pt x="3223" y="2363344"/>
                </a:lnTo>
                <a:lnTo>
                  <a:pt x="14400" y="2363344"/>
                </a:lnTo>
                <a:lnTo>
                  <a:pt x="14400" y="32026"/>
                </a:lnTo>
                <a:lnTo>
                  <a:pt x="3223" y="32026"/>
                </a:lnTo>
                <a:lnTo>
                  <a:pt x="0" y="28802"/>
                </a:lnTo>
                <a:close/>
              </a:path>
              <a:path w="14605" h="2416175">
                <a:moveTo>
                  <a:pt x="14400" y="2363344"/>
                </a:moveTo>
                <a:lnTo>
                  <a:pt x="11175" y="2363344"/>
                </a:lnTo>
                <a:lnTo>
                  <a:pt x="14400" y="2366567"/>
                </a:lnTo>
                <a:lnTo>
                  <a:pt x="14400" y="2363344"/>
                </a:lnTo>
                <a:close/>
              </a:path>
              <a:path w="14605" h="2416175">
                <a:moveTo>
                  <a:pt x="0" y="13576"/>
                </a:moveTo>
                <a:lnTo>
                  <a:pt x="0" y="28802"/>
                </a:lnTo>
                <a:lnTo>
                  <a:pt x="3223" y="32026"/>
                </a:lnTo>
                <a:lnTo>
                  <a:pt x="11175" y="32026"/>
                </a:lnTo>
                <a:lnTo>
                  <a:pt x="14400" y="2880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416175">
                <a:moveTo>
                  <a:pt x="14400" y="28802"/>
                </a:moveTo>
                <a:lnTo>
                  <a:pt x="11175" y="32026"/>
                </a:lnTo>
                <a:lnTo>
                  <a:pt x="14400" y="32026"/>
                </a:lnTo>
                <a:lnTo>
                  <a:pt x="14400" y="28802"/>
                </a:lnTo>
                <a:close/>
              </a:path>
              <a:path w="14605" h="241617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16175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41617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617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4371665" y="2214395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5">
                <a:moveTo>
                  <a:pt x="51459" y="0"/>
                </a:moveTo>
                <a:lnTo>
                  <a:pt x="47185" y="515"/>
                </a:lnTo>
                <a:lnTo>
                  <a:pt x="45225" y="515"/>
                </a:lnTo>
                <a:lnTo>
                  <a:pt x="44032" y="659"/>
                </a:lnTo>
                <a:lnTo>
                  <a:pt x="15520" y="29156"/>
                </a:lnTo>
                <a:lnTo>
                  <a:pt x="802" y="72457"/>
                </a:lnTo>
                <a:lnTo>
                  <a:pt x="691" y="83204"/>
                </a:lnTo>
                <a:lnTo>
                  <a:pt x="620" y="84872"/>
                </a:lnTo>
                <a:lnTo>
                  <a:pt x="57" y="91550"/>
                </a:lnTo>
                <a:lnTo>
                  <a:pt x="0" y="94731"/>
                </a:lnTo>
                <a:lnTo>
                  <a:pt x="2247" y="102208"/>
                </a:lnTo>
                <a:lnTo>
                  <a:pt x="29724" y="124296"/>
                </a:lnTo>
                <a:lnTo>
                  <a:pt x="31162" y="125148"/>
                </a:lnTo>
                <a:lnTo>
                  <a:pt x="32795" y="126071"/>
                </a:lnTo>
                <a:lnTo>
                  <a:pt x="34306" y="126650"/>
                </a:lnTo>
                <a:lnTo>
                  <a:pt x="39414" y="127543"/>
                </a:lnTo>
                <a:lnTo>
                  <a:pt x="42069" y="127330"/>
                </a:lnTo>
                <a:lnTo>
                  <a:pt x="53327" y="125843"/>
                </a:lnTo>
                <a:lnTo>
                  <a:pt x="58662" y="125415"/>
                </a:lnTo>
                <a:lnTo>
                  <a:pt x="61515" y="122062"/>
                </a:lnTo>
                <a:lnTo>
                  <a:pt x="61433" y="119664"/>
                </a:lnTo>
                <a:lnTo>
                  <a:pt x="60981" y="114033"/>
                </a:lnTo>
                <a:lnTo>
                  <a:pt x="59772" y="112988"/>
                </a:lnTo>
                <a:lnTo>
                  <a:pt x="39773" y="112988"/>
                </a:lnTo>
                <a:lnTo>
                  <a:pt x="38719" y="112803"/>
                </a:lnTo>
                <a:lnTo>
                  <a:pt x="38583" y="112803"/>
                </a:lnTo>
                <a:lnTo>
                  <a:pt x="36780" y="111734"/>
                </a:lnTo>
                <a:lnTo>
                  <a:pt x="32530" y="109531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1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3" y="14886"/>
                </a:lnTo>
                <a:lnTo>
                  <a:pt x="53181" y="14297"/>
                </a:lnTo>
                <a:lnTo>
                  <a:pt x="55996" y="10711"/>
                </a:lnTo>
                <a:lnTo>
                  <a:pt x="55097" y="3247"/>
                </a:lnTo>
                <a:lnTo>
                  <a:pt x="55045" y="2815"/>
                </a:lnTo>
                <a:lnTo>
                  <a:pt x="51459" y="0"/>
                </a:lnTo>
                <a:close/>
              </a:path>
              <a:path w="61594" h="127635">
                <a:moveTo>
                  <a:pt x="57508" y="111060"/>
                </a:moveTo>
                <a:lnTo>
                  <a:pt x="51832" y="111517"/>
                </a:lnTo>
                <a:lnTo>
                  <a:pt x="42050" y="112803"/>
                </a:lnTo>
                <a:lnTo>
                  <a:pt x="39773" y="112988"/>
                </a:lnTo>
                <a:lnTo>
                  <a:pt x="59772" y="112988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67488" y="2218852"/>
            <a:ext cx="57013" cy="7768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568678" y="2223784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298" y="28486"/>
                </a:moveTo>
                <a:lnTo>
                  <a:pt x="28194" y="12357"/>
                </a:lnTo>
                <a:lnTo>
                  <a:pt x="28155" y="11811"/>
                </a:lnTo>
                <a:lnTo>
                  <a:pt x="28028" y="10528"/>
                </a:lnTo>
                <a:lnTo>
                  <a:pt x="27978" y="9906"/>
                </a:lnTo>
                <a:lnTo>
                  <a:pt x="27863" y="9232"/>
                </a:lnTo>
                <a:lnTo>
                  <a:pt x="27838" y="9105"/>
                </a:lnTo>
                <a:lnTo>
                  <a:pt x="27724" y="8547"/>
                </a:lnTo>
                <a:lnTo>
                  <a:pt x="27647" y="8128"/>
                </a:lnTo>
                <a:lnTo>
                  <a:pt x="27444" y="7061"/>
                </a:lnTo>
                <a:lnTo>
                  <a:pt x="23914" y="2019"/>
                </a:lnTo>
                <a:lnTo>
                  <a:pt x="22745" y="1447"/>
                </a:lnTo>
                <a:lnTo>
                  <a:pt x="22745" y="10464"/>
                </a:lnTo>
                <a:lnTo>
                  <a:pt x="22390" y="9232"/>
                </a:lnTo>
                <a:lnTo>
                  <a:pt x="22313" y="8547"/>
                </a:lnTo>
                <a:lnTo>
                  <a:pt x="22529" y="9105"/>
                </a:lnTo>
                <a:lnTo>
                  <a:pt x="22390" y="9232"/>
                </a:lnTo>
                <a:lnTo>
                  <a:pt x="22593" y="9906"/>
                </a:lnTo>
                <a:lnTo>
                  <a:pt x="22745" y="10464"/>
                </a:lnTo>
                <a:lnTo>
                  <a:pt x="22745" y="1447"/>
                </a:lnTo>
                <a:lnTo>
                  <a:pt x="22148" y="1143"/>
                </a:lnTo>
                <a:lnTo>
                  <a:pt x="17881" y="0"/>
                </a:lnTo>
                <a:lnTo>
                  <a:pt x="16052" y="0"/>
                </a:lnTo>
                <a:lnTo>
                  <a:pt x="7556" y="6350"/>
                </a:lnTo>
                <a:lnTo>
                  <a:pt x="7594" y="8547"/>
                </a:lnTo>
                <a:lnTo>
                  <a:pt x="7721" y="9232"/>
                </a:lnTo>
                <a:lnTo>
                  <a:pt x="7835" y="9906"/>
                </a:lnTo>
                <a:lnTo>
                  <a:pt x="7937" y="10528"/>
                </a:lnTo>
                <a:lnTo>
                  <a:pt x="8280" y="11811"/>
                </a:lnTo>
                <a:lnTo>
                  <a:pt x="8699" y="13690"/>
                </a:lnTo>
                <a:lnTo>
                  <a:pt x="10668" y="20599"/>
                </a:lnTo>
                <a:lnTo>
                  <a:pt x="11709" y="24409"/>
                </a:lnTo>
                <a:lnTo>
                  <a:pt x="14846" y="26200"/>
                </a:lnTo>
                <a:lnTo>
                  <a:pt x="14820" y="28486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76"/>
                </a:lnTo>
                <a:lnTo>
                  <a:pt x="9004" y="56222"/>
                </a:lnTo>
                <a:lnTo>
                  <a:pt x="7556" y="62738"/>
                </a:lnTo>
                <a:lnTo>
                  <a:pt x="9994" y="66586"/>
                </a:lnTo>
                <a:lnTo>
                  <a:pt x="17754" y="68313"/>
                </a:lnTo>
                <a:lnTo>
                  <a:pt x="21602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595"/>
                </a:lnTo>
                <a:lnTo>
                  <a:pt x="29298" y="28486"/>
                </a:lnTo>
                <a:close/>
              </a:path>
              <a:path w="132715" h="96520">
                <a:moveTo>
                  <a:pt x="35458" y="77406"/>
                </a:moveTo>
                <a:lnTo>
                  <a:pt x="32448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6179" y="72504"/>
                </a:lnTo>
                <a:lnTo>
                  <a:pt x="16179" y="83591"/>
                </a:lnTo>
                <a:lnTo>
                  <a:pt x="14732" y="80276"/>
                </a:lnTo>
                <a:lnTo>
                  <a:pt x="16141" y="83477"/>
                </a:lnTo>
                <a:lnTo>
                  <a:pt x="16179" y="72504"/>
                </a:lnTo>
                <a:lnTo>
                  <a:pt x="14325" y="72301"/>
                </a:lnTo>
                <a:lnTo>
                  <a:pt x="14325" y="81546"/>
                </a:lnTo>
                <a:lnTo>
                  <a:pt x="14211" y="78930"/>
                </a:lnTo>
                <a:lnTo>
                  <a:pt x="14325" y="81546"/>
                </a:lnTo>
                <a:lnTo>
                  <a:pt x="14325" y="72301"/>
                </a:lnTo>
                <a:lnTo>
                  <a:pt x="14160" y="72288"/>
                </a:lnTo>
                <a:lnTo>
                  <a:pt x="14160" y="78714"/>
                </a:lnTo>
                <a:lnTo>
                  <a:pt x="14109" y="78486"/>
                </a:lnTo>
                <a:lnTo>
                  <a:pt x="14160" y="78714"/>
                </a:lnTo>
                <a:lnTo>
                  <a:pt x="14160" y="72288"/>
                </a:lnTo>
                <a:lnTo>
                  <a:pt x="5359" y="72275"/>
                </a:lnTo>
                <a:lnTo>
                  <a:pt x="4178" y="72517"/>
                </a:lnTo>
                <a:lnTo>
                  <a:pt x="609" y="75869"/>
                </a:lnTo>
                <a:lnTo>
                  <a:pt x="0" y="77406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03" y="94259"/>
                </a:lnTo>
                <a:lnTo>
                  <a:pt x="9207" y="96024"/>
                </a:lnTo>
                <a:lnTo>
                  <a:pt x="16573" y="93027"/>
                </a:lnTo>
                <a:lnTo>
                  <a:pt x="18351" y="88836"/>
                </a:lnTo>
                <a:lnTo>
                  <a:pt x="17653" y="87134"/>
                </a:lnTo>
                <a:lnTo>
                  <a:pt x="25476" y="87972"/>
                </a:lnTo>
                <a:lnTo>
                  <a:pt x="31534" y="88353"/>
                </a:lnTo>
                <a:lnTo>
                  <a:pt x="34950" y="85344"/>
                </a:lnTo>
                <a:lnTo>
                  <a:pt x="35077" y="83477"/>
                </a:lnTo>
                <a:lnTo>
                  <a:pt x="35191" y="81546"/>
                </a:lnTo>
                <a:lnTo>
                  <a:pt x="35280" y="80276"/>
                </a:lnTo>
                <a:lnTo>
                  <a:pt x="35394" y="78486"/>
                </a:lnTo>
                <a:lnTo>
                  <a:pt x="35420" y="78168"/>
                </a:lnTo>
                <a:lnTo>
                  <a:pt x="35458" y="77406"/>
                </a:lnTo>
                <a:close/>
              </a:path>
              <a:path w="132715" h="96520">
                <a:moveTo>
                  <a:pt x="132588" y="53378"/>
                </a:moveTo>
                <a:lnTo>
                  <a:pt x="130492" y="50038"/>
                </a:lnTo>
                <a:lnTo>
                  <a:pt x="130378" y="49872"/>
                </a:lnTo>
                <a:lnTo>
                  <a:pt x="130162" y="49517"/>
                </a:lnTo>
                <a:lnTo>
                  <a:pt x="124434" y="48209"/>
                </a:lnTo>
                <a:lnTo>
                  <a:pt x="111988" y="45059"/>
                </a:lnTo>
                <a:lnTo>
                  <a:pt x="108762" y="44323"/>
                </a:lnTo>
                <a:lnTo>
                  <a:pt x="99479" y="42976"/>
                </a:lnTo>
                <a:lnTo>
                  <a:pt x="87464" y="42976"/>
                </a:lnTo>
                <a:lnTo>
                  <a:pt x="87464" y="52768"/>
                </a:lnTo>
                <a:lnTo>
                  <a:pt x="87274" y="53162"/>
                </a:lnTo>
                <a:lnTo>
                  <a:pt x="87414" y="52730"/>
                </a:lnTo>
                <a:lnTo>
                  <a:pt x="87452" y="52133"/>
                </a:lnTo>
                <a:lnTo>
                  <a:pt x="87376" y="50584"/>
                </a:lnTo>
                <a:lnTo>
                  <a:pt x="87299" y="49872"/>
                </a:lnTo>
                <a:lnTo>
                  <a:pt x="87325" y="50038"/>
                </a:lnTo>
                <a:lnTo>
                  <a:pt x="87439" y="50584"/>
                </a:lnTo>
                <a:lnTo>
                  <a:pt x="87452" y="52133"/>
                </a:lnTo>
                <a:lnTo>
                  <a:pt x="87464" y="52768"/>
                </a:lnTo>
                <a:lnTo>
                  <a:pt x="87464" y="42976"/>
                </a:lnTo>
                <a:lnTo>
                  <a:pt x="82537" y="42976"/>
                </a:lnTo>
                <a:lnTo>
                  <a:pt x="78727" y="43434"/>
                </a:lnTo>
                <a:lnTo>
                  <a:pt x="76923" y="43942"/>
                </a:lnTo>
                <a:lnTo>
                  <a:pt x="74688" y="46456"/>
                </a:lnTo>
                <a:lnTo>
                  <a:pt x="72644" y="49034"/>
                </a:lnTo>
                <a:lnTo>
                  <a:pt x="72656" y="49872"/>
                </a:lnTo>
                <a:lnTo>
                  <a:pt x="72783" y="51054"/>
                </a:lnTo>
                <a:lnTo>
                  <a:pt x="73037" y="52133"/>
                </a:lnTo>
                <a:lnTo>
                  <a:pt x="73126" y="52565"/>
                </a:lnTo>
                <a:lnTo>
                  <a:pt x="73164" y="52133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25" y="57378"/>
                </a:lnTo>
                <a:lnTo>
                  <a:pt x="106019" y="58470"/>
                </a:lnTo>
                <a:lnTo>
                  <a:pt x="108966" y="59143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72991" y="2190640"/>
            <a:ext cx="62314" cy="970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19399" y="2204622"/>
            <a:ext cx="214638" cy="1311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27612" y="2201723"/>
            <a:ext cx="210208" cy="30476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08908" y="2206165"/>
            <a:ext cx="104105" cy="12353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219466" y="2191855"/>
            <a:ext cx="49529" cy="10133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83602" y="2386614"/>
            <a:ext cx="285954" cy="8776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181175" y="2207328"/>
            <a:ext cx="541635" cy="296067"/>
            <a:chOff x="2351801" y="3441796"/>
            <a:chExt cx="844550" cy="461645"/>
          </a:xfrm>
        </p:grpSpPr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51801" y="3441796"/>
              <a:ext cx="366868" cy="4614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54158" y="3447823"/>
              <a:ext cx="441849" cy="44376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95359" y="2363793"/>
            <a:ext cx="48572" cy="987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21199" y="2711381"/>
            <a:ext cx="326400" cy="11122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830068" y="2734814"/>
            <a:ext cx="279932" cy="877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175586" y="2773963"/>
            <a:ext cx="54164" cy="38281"/>
          </a:xfrm>
          <a:custGeom>
            <a:avLst/>
            <a:gdLst/>
            <a:ahLst/>
            <a:cxnLst/>
            <a:rect l="l" t="t" r="r" b="b"/>
            <a:pathLst>
              <a:path w="84455" h="59689">
                <a:moveTo>
                  <a:pt x="74155" y="12928"/>
                </a:moveTo>
                <a:lnTo>
                  <a:pt x="64871" y="1676"/>
                </a:lnTo>
                <a:lnTo>
                  <a:pt x="64604" y="1676"/>
                </a:lnTo>
                <a:lnTo>
                  <a:pt x="61214" y="901"/>
                </a:lnTo>
                <a:lnTo>
                  <a:pt x="59804" y="749"/>
                </a:lnTo>
                <a:lnTo>
                  <a:pt x="59804" y="12928"/>
                </a:lnTo>
                <a:lnTo>
                  <a:pt x="59702" y="13271"/>
                </a:lnTo>
                <a:lnTo>
                  <a:pt x="59677" y="13677"/>
                </a:lnTo>
                <a:lnTo>
                  <a:pt x="59715" y="12928"/>
                </a:lnTo>
                <a:lnTo>
                  <a:pt x="59804" y="749"/>
                </a:lnTo>
                <a:lnTo>
                  <a:pt x="56832" y="393"/>
                </a:lnTo>
                <a:lnTo>
                  <a:pt x="50279" y="0"/>
                </a:lnTo>
                <a:lnTo>
                  <a:pt x="19685" y="0"/>
                </a:lnTo>
                <a:lnTo>
                  <a:pt x="17945" y="152"/>
                </a:lnTo>
                <a:lnTo>
                  <a:pt x="15544" y="317"/>
                </a:lnTo>
                <a:lnTo>
                  <a:pt x="15544" y="8750"/>
                </a:lnTo>
                <a:lnTo>
                  <a:pt x="15544" y="9055"/>
                </a:lnTo>
                <a:lnTo>
                  <a:pt x="15481" y="8750"/>
                </a:lnTo>
                <a:lnTo>
                  <a:pt x="15443" y="8521"/>
                </a:lnTo>
                <a:lnTo>
                  <a:pt x="15544" y="8750"/>
                </a:lnTo>
                <a:lnTo>
                  <a:pt x="15544" y="317"/>
                </a:lnTo>
                <a:lnTo>
                  <a:pt x="12369" y="533"/>
                </a:lnTo>
                <a:lnTo>
                  <a:pt x="10909" y="698"/>
                </a:lnTo>
                <a:lnTo>
                  <a:pt x="5829" y="1676"/>
                </a:lnTo>
                <a:lnTo>
                  <a:pt x="6235" y="1676"/>
                </a:lnTo>
                <a:lnTo>
                  <a:pt x="4559" y="2349"/>
                </a:lnTo>
                <a:lnTo>
                  <a:pt x="1181" y="6934"/>
                </a:lnTo>
                <a:lnTo>
                  <a:pt x="1016" y="8255"/>
                </a:lnTo>
                <a:lnTo>
                  <a:pt x="1028" y="10033"/>
                </a:lnTo>
                <a:lnTo>
                  <a:pt x="8255" y="22263"/>
                </a:lnTo>
                <a:lnTo>
                  <a:pt x="11125" y="25819"/>
                </a:lnTo>
                <a:lnTo>
                  <a:pt x="15659" y="26301"/>
                </a:lnTo>
                <a:lnTo>
                  <a:pt x="21856" y="21297"/>
                </a:lnTo>
                <a:lnTo>
                  <a:pt x="22237" y="17703"/>
                </a:lnTo>
                <a:lnTo>
                  <a:pt x="22339" y="16764"/>
                </a:lnTo>
                <a:lnTo>
                  <a:pt x="21120" y="15265"/>
                </a:lnTo>
                <a:lnTo>
                  <a:pt x="59436" y="15265"/>
                </a:lnTo>
                <a:lnTo>
                  <a:pt x="58699" y="19748"/>
                </a:lnTo>
                <a:lnTo>
                  <a:pt x="58534" y="20967"/>
                </a:lnTo>
                <a:lnTo>
                  <a:pt x="58216" y="25819"/>
                </a:lnTo>
                <a:lnTo>
                  <a:pt x="58178" y="26479"/>
                </a:lnTo>
                <a:lnTo>
                  <a:pt x="61188" y="29895"/>
                </a:lnTo>
                <a:lnTo>
                  <a:pt x="69126" y="30403"/>
                </a:lnTo>
                <a:lnTo>
                  <a:pt x="72542" y="27393"/>
                </a:lnTo>
                <a:lnTo>
                  <a:pt x="72796" y="23431"/>
                </a:lnTo>
                <a:lnTo>
                  <a:pt x="72898" y="22263"/>
                </a:lnTo>
                <a:lnTo>
                  <a:pt x="72999" y="21577"/>
                </a:lnTo>
                <a:lnTo>
                  <a:pt x="73774" y="16764"/>
                </a:lnTo>
                <a:lnTo>
                  <a:pt x="73901" y="15951"/>
                </a:lnTo>
                <a:lnTo>
                  <a:pt x="74002" y="15265"/>
                </a:lnTo>
                <a:lnTo>
                  <a:pt x="74104" y="13677"/>
                </a:lnTo>
                <a:lnTo>
                  <a:pt x="74155" y="12928"/>
                </a:lnTo>
                <a:close/>
              </a:path>
              <a:path w="84455" h="59689">
                <a:moveTo>
                  <a:pt x="84010" y="47002"/>
                </a:moveTo>
                <a:lnTo>
                  <a:pt x="83781" y="45085"/>
                </a:lnTo>
                <a:lnTo>
                  <a:pt x="83718" y="44526"/>
                </a:lnTo>
                <a:lnTo>
                  <a:pt x="83172" y="39814"/>
                </a:lnTo>
                <a:lnTo>
                  <a:pt x="83083" y="39103"/>
                </a:lnTo>
                <a:lnTo>
                  <a:pt x="79514" y="36271"/>
                </a:lnTo>
                <a:lnTo>
                  <a:pt x="72796" y="37045"/>
                </a:lnTo>
                <a:lnTo>
                  <a:pt x="54889" y="39319"/>
                </a:lnTo>
                <a:lnTo>
                  <a:pt x="50571" y="39814"/>
                </a:lnTo>
                <a:lnTo>
                  <a:pt x="74053" y="39814"/>
                </a:lnTo>
                <a:lnTo>
                  <a:pt x="0" y="41059"/>
                </a:lnTo>
                <a:lnTo>
                  <a:pt x="20053" y="41059"/>
                </a:lnTo>
                <a:lnTo>
                  <a:pt x="431" y="48323"/>
                </a:lnTo>
                <a:lnTo>
                  <a:pt x="508" y="50571"/>
                </a:lnTo>
                <a:lnTo>
                  <a:pt x="584" y="52997"/>
                </a:lnTo>
                <a:lnTo>
                  <a:pt x="4749" y="57785"/>
                </a:lnTo>
                <a:lnTo>
                  <a:pt x="6388" y="58381"/>
                </a:lnTo>
                <a:lnTo>
                  <a:pt x="9372" y="58801"/>
                </a:lnTo>
                <a:lnTo>
                  <a:pt x="10579" y="58801"/>
                </a:lnTo>
                <a:lnTo>
                  <a:pt x="14541" y="59347"/>
                </a:lnTo>
                <a:lnTo>
                  <a:pt x="18173" y="56591"/>
                </a:lnTo>
                <a:lnTo>
                  <a:pt x="18237" y="56159"/>
                </a:lnTo>
                <a:lnTo>
                  <a:pt x="18300" y="55753"/>
                </a:lnTo>
                <a:lnTo>
                  <a:pt x="16027" y="55753"/>
                </a:lnTo>
                <a:lnTo>
                  <a:pt x="13055" y="55753"/>
                </a:lnTo>
                <a:lnTo>
                  <a:pt x="6045" y="55753"/>
                </a:lnTo>
                <a:lnTo>
                  <a:pt x="13246" y="55537"/>
                </a:lnTo>
                <a:lnTo>
                  <a:pt x="18351" y="55384"/>
                </a:lnTo>
                <a:lnTo>
                  <a:pt x="58686" y="54152"/>
                </a:lnTo>
                <a:lnTo>
                  <a:pt x="51981" y="54152"/>
                </a:lnTo>
                <a:lnTo>
                  <a:pt x="56413" y="53644"/>
                </a:lnTo>
                <a:lnTo>
                  <a:pt x="74523" y="51346"/>
                </a:lnTo>
                <a:lnTo>
                  <a:pt x="81178" y="50571"/>
                </a:lnTo>
                <a:lnTo>
                  <a:pt x="84010" y="47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45608" y="2735549"/>
            <a:ext cx="172003" cy="829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58883" y="2730950"/>
            <a:ext cx="276316" cy="7698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82458" y="2737966"/>
            <a:ext cx="69390" cy="6478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143980" y="2732980"/>
            <a:ext cx="149129" cy="747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45760" y="2735712"/>
            <a:ext cx="97569" cy="7481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19526" y="2745477"/>
            <a:ext cx="68835" cy="7705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639333" y="2749412"/>
            <a:ext cx="248496" cy="8006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952850" y="2740135"/>
            <a:ext cx="171232" cy="8032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83877" y="2740947"/>
            <a:ext cx="352835" cy="8307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09047" y="3072749"/>
            <a:ext cx="481767" cy="9036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447540" y="3071718"/>
            <a:ext cx="225896" cy="9388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758673" y="3111681"/>
            <a:ext cx="77376" cy="19955"/>
          </a:xfrm>
          <a:custGeom>
            <a:avLst/>
            <a:gdLst/>
            <a:ahLst/>
            <a:cxnLst/>
            <a:rect l="l" t="t" r="r" b="b"/>
            <a:pathLst>
              <a:path w="120650" h="31114">
                <a:moveTo>
                  <a:pt x="104765" y="7655"/>
                </a:moveTo>
                <a:lnTo>
                  <a:pt x="73626" y="7655"/>
                </a:lnTo>
                <a:lnTo>
                  <a:pt x="67341" y="7984"/>
                </a:lnTo>
                <a:lnTo>
                  <a:pt x="57837" y="8699"/>
                </a:lnTo>
                <a:lnTo>
                  <a:pt x="45180" y="9448"/>
                </a:lnTo>
                <a:lnTo>
                  <a:pt x="41247" y="9759"/>
                </a:lnTo>
                <a:lnTo>
                  <a:pt x="30885" y="10843"/>
                </a:lnTo>
                <a:lnTo>
                  <a:pt x="37334" y="10843"/>
                </a:lnTo>
                <a:lnTo>
                  <a:pt x="10168" y="11554"/>
                </a:lnTo>
                <a:lnTo>
                  <a:pt x="9555" y="11554"/>
                </a:lnTo>
                <a:lnTo>
                  <a:pt x="6929" y="12203"/>
                </a:lnTo>
                <a:lnTo>
                  <a:pt x="0" y="20073"/>
                </a:lnTo>
                <a:lnTo>
                  <a:pt x="495" y="22044"/>
                </a:lnTo>
                <a:lnTo>
                  <a:pt x="11025" y="30524"/>
                </a:lnTo>
                <a:lnTo>
                  <a:pt x="17292" y="30524"/>
                </a:lnTo>
                <a:lnTo>
                  <a:pt x="21261" y="30775"/>
                </a:lnTo>
                <a:lnTo>
                  <a:pt x="24682" y="27763"/>
                </a:lnTo>
                <a:lnTo>
                  <a:pt x="24795" y="25988"/>
                </a:lnTo>
                <a:lnTo>
                  <a:pt x="11101" y="25988"/>
                </a:lnTo>
                <a:lnTo>
                  <a:pt x="12994" y="25192"/>
                </a:lnTo>
                <a:lnTo>
                  <a:pt x="12791" y="25192"/>
                </a:lnTo>
                <a:lnTo>
                  <a:pt x="13591" y="24606"/>
                </a:lnTo>
                <a:lnTo>
                  <a:pt x="13839" y="24102"/>
                </a:lnTo>
                <a:lnTo>
                  <a:pt x="15208" y="20073"/>
                </a:lnTo>
                <a:lnTo>
                  <a:pt x="15292" y="19827"/>
                </a:lnTo>
                <a:lnTo>
                  <a:pt x="14829" y="17976"/>
                </a:lnTo>
                <a:lnTo>
                  <a:pt x="13962" y="16556"/>
                </a:lnTo>
                <a:lnTo>
                  <a:pt x="13870" y="16405"/>
                </a:lnTo>
                <a:lnTo>
                  <a:pt x="13768" y="16239"/>
                </a:lnTo>
                <a:lnTo>
                  <a:pt x="13505" y="15894"/>
                </a:lnTo>
                <a:lnTo>
                  <a:pt x="117566" y="15894"/>
                </a:lnTo>
                <a:lnTo>
                  <a:pt x="118800" y="10843"/>
                </a:lnTo>
                <a:lnTo>
                  <a:pt x="119000" y="10279"/>
                </a:lnTo>
                <a:lnTo>
                  <a:pt x="104077" y="10279"/>
                </a:lnTo>
                <a:lnTo>
                  <a:pt x="104167" y="10025"/>
                </a:lnTo>
                <a:lnTo>
                  <a:pt x="104292" y="9759"/>
                </a:lnTo>
                <a:lnTo>
                  <a:pt x="104319" y="9448"/>
                </a:lnTo>
                <a:lnTo>
                  <a:pt x="104683" y="7984"/>
                </a:lnTo>
                <a:lnTo>
                  <a:pt x="104765" y="7655"/>
                </a:lnTo>
                <a:close/>
              </a:path>
              <a:path w="120650" h="31114">
                <a:moveTo>
                  <a:pt x="117566" y="15894"/>
                </a:moveTo>
                <a:lnTo>
                  <a:pt x="13505" y="15894"/>
                </a:lnTo>
                <a:lnTo>
                  <a:pt x="13768" y="16239"/>
                </a:lnTo>
                <a:lnTo>
                  <a:pt x="14829" y="17976"/>
                </a:lnTo>
                <a:lnTo>
                  <a:pt x="15292" y="19827"/>
                </a:lnTo>
                <a:lnTo>
                  <a:pt x="13936" y="23815"/>
                </a:lnTo>
                <a:lnTo>
                  <a:pt x="13839" y="24102"/>
                </a:lnTo>
                <a:lnTo>
                  <a:pt x="13591" y="24606"/>
                </a:lnTo>
                <a:lnTo>
                  <a:pt x="12791" y="25192"/>
                </a:lnTo>
                <a:lnTo>
                  <a:pt x="12994" y="25192"/>
                </a:lnTo>
                <a:lnTo>
                  <a:pt x="11101" y="25988"/>
                </a:lnTo>
                <a:lnTo>
                  <a:pt x="24795" y="25988"/>
                </a:lnTo>
                <a:lnTo>
                  <a:pt x="24915" y="24102"/>
                </a:lnTo>
                <a:lnTo>
                  <a:pt x="25036" y="22198"/>
                </a:lnTo>
                <a:lnTo>
                  <a:pt x="25124" y="20797"/>
                </a:lnTo>
                <a:lnTo>
                  <a:pt x="25186" y="19827"/>
                </a:lnTo>
                <a:lnTo>
                  <a:pt x="22174" y="16405"/>
                </a:lnTo>
                <a:lnTo>
                  <a:pt x="19561" y="16239"/>
                </a:lnTo>
                <a:lnTo>
                  <a:pt x="117482" y="16239"/>
                </a:lnTo>
                <a:lnTo>
                  <a:pt x="117566" y="15894"/>
                </a:lnTo>
                <a:close/>
              </a:path>
              <a:path w="120650" h="31114">
                <a:moveTo>
                  <a:pt x="117482" y="16239"/>
                </a:moveTo>
                <a:lnTo>
                  <a:pt x="19561" y="16239"/>
                </a:lnTo>
                <a:lnTo>
                  <a:pt x="22174" y="16405"/>
                </a:lnTo>
                <a:lnTo>
                  <a:pt x="25186" y="19827"/>
                </a:lnTo>
                <a:lnTo>
                  <a:pt x="25124" y="20797"/>
                </a:lnTo>
                <a:lnTo>
                  <a:pt x="25036" y="22198"/>
                </a:lnTo>
                <a:lnTo>
                  <a:pt x="24915" y="24102"/>
                </a:lnTo>
                <a:lnTo>
                  <a:pt x="24795" y="25988"/>
                </a:lnTo>
                <a:lnTo>
                  <a:pt x="9077" y="25988"/>
                </a:lnTo>
                <a:lnTo>
                  <a:pt x="39467" y="25192"/>
                </a:lnTo>
                <a:lnTo>
                  <a:pt x="32109" y="25192"/>
                </a:lnTo>
                <a:lnTo>
                  <a:pt x="42542" y="24102"/>
                </a:lnTo>
                <a:lnTo>
                  <a:pt x="46167" y="23815"/>
                </a:lnTo>
                <a:lnTo>
                  <a:pt x="54650" y="23332"/>
                </a:lnTo>
                <a:lnTo>
                  <a:pt x="54879" y="23332"/>
                </a:lnTo>
                <a:lnTo>
                  <a:pt x="66622" y="22471"/>
                </a:lnTo>
                <a:lnTo>
                  <a:pt x="66039" y="22471"/>
                </a:lnTo>
                <a:lnTo>
                  <a:pt x="74206" y="22044"/>
                </a:lnTo>
                <a:lnTo>
                  <a:pt x="108242" y="22044"/>
                </a:lnTo>
                <a:lnTo>
                  <a:pt x="111893" y="21421"/>
                </a:lnTo>
                <a:lnTo>
                  <a:pt x="113325" y="20797"/>
                </a:lnTo>
                <a:lnTo>
                  <a:pt x="116984" y="17750"/>
                </a:lnTo>
                <a:lnTo>
                  <a:pt x="117405" y="16556"/>
                </a:lnTo>
                <a:lnTo>
                  <a:pt x="117482" y="16239"/>
                </a:lnTo>
                <a:close/>
              </a:path>
              <a:path w="120650" h="31114">
                <a:moveTo>
                  <a:pt x="119926" y="7655"/>
                </a:moveTo>
                <a:lnTo>
                  <a:pt x="106603" y="7655"/>
                </a:lnTo>
                <a:lnTo>
                  <a:pt x="104466" y="9448"/>
                </a:lnTo>
                <a:lnTo>
                  <a:pt x="104239" y="9759"/>
                </a:lnTo>
                <a:lnTo>
                  <a:pt x="104167" y="10025"/>
                </a:lnTo>
                <a:lnTo>
                  <a:pt x="104077" y="10279"/>
                </a:lnTo>
                <a:lnTo>
                  <a:pt x="119000" y="10279"/>
                </a:lnTo>
                <a:lnTo>
                  <a:pt x="119810" y="7984"/>
                </a:lnTo>
                <a:lnTo>
                  <a:pt x="119926" y="7655"/>
                </a:lnTo>
                <a:close/>
              </a:path>
              <a:path w="120650" h="31114">
                <a:moveTo>
                  <a:pt x="110775" y="0"/>
                </a:moveTo>
                <a:lnTo>
                  <a:pt x="106663" y="1965"/>
                </a:lnTo>
                <a:lnTo>
                  <a:pt x="105030" y="6592"/>
                </a:lnTo>
                <a:lnTo>
                  <a:pt x="104319" y="9448"/>
                </a:lnTo>
                <a:lnTo>
                  <a:pt x="104241" y="9759"/>
                </a:lnTo>
                <a:lnTo>
                  <a:pt x="104466" y="9448"/>
                </a:lnTo>
                <a:lnTo>
                  <a:pt x="106603" y="7655"/>
                </a:lnTo>
                <a:lnTo>
                  <a:pt x="119926" y="7655"/>
                </a:lnTo>
                <a:lnTo>
                  <a:pt x="120242" y="6760"/>
                </a:lnTo>
                <a:lnTo>
                  <a:pt x="118275" y="2647"/>
                </a:lnTo>
                <a:lnTo>
                  <a:pt x="110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981692" y="3062298"/>
            <a:ext cx="520564" cy="10152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89173" y="3075374"/>
            <a:ext cx="254699" cy="8945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4726281" y="3087110"/>
            <a:ext cx="55793" cy="46833"/>
          </a:xfrm>
          <a:custGeom>
            <a:avLst/>
            <a:gdLst/>
            <a:ahLst/>
            <a:cxnLst/>
            <a:rect l="l" t="t" r="r" b="b"/>
            <a:pathLst>
              <a:path w="86994" h="73025">
                <a:moveTo>
                  <a:pt x="84696" y="64770"/>
                </a:moveTo>
                <a:lnTo>
                  <a:pt x="83566" y="60629"/>
                </a:lnTo>
                <a:lnTo>
                  <a:pt x="83489" y="60375"/>
                </a:lnTo>
                <a:lnTo>
                  <a:pt x="80098" y="58445"/>
                </a:lnTo>
                <a:lnTo>
                  <a:pt x="78193" y="57353"/>
                </a:lnTo>
                <a:lnTo>
                  <a:pt x="76619" y="56388"/>
                </a:lnTo>
                <a:lnTo>
                  <a:pt x="65049" y="49098"/>
                </a:lnTo>
                <a:lnTo>
                  <a:pt x="61683" y="47193"/>
                </a:lnTo>
                <a:lnTo>
                  <a:pt x="54140" y="44564"/>
                </a:lnTo>
                <a:lnTo>
                  <a:pt x="51295" y="44081"/>
                </a:lnTo>
                <a:lnTo>
                  <a:pt x="46939" y="43776"/>
                </a:lnTo>
                <a:lnTo>
                  <a:pt x="16929" y="43776"/>
                </a:lnTo>
                <a:lnTo>
                  <a:pt x="15798" y="43903"/>
                </a:lnTo>
                <a:lnTo>
                  <a:pt x="12357" y="44564"/>
                </a:lnTo>
                <a:lnTo>
                  <a:pt x="12484" y="44564"/>
                </a:lnTo>
                <a:lnTo>
                  <a:pt x="11239" y="44970"/>
                </a:lnTo>
                <a:lnTo>
                  <a:pt x="6451" y="46748"/>
                </a:lnTo>
                <a:lnTo>
                  <a:pt x="2057" y="48196"/>
                </a:lnTo>
                <a:lnTo>
                  <a:pt x="0" y="52260"/>
                </a:lnTo>
                <a:lnTo>
                  <a:pt x="2476" y="59817"/>
                </a:lnTo>
                <a:lnTo>
                  <a:pt x="6540" y="61874"/>
                </a:lnTo>
                <a:lnTo>
                  <a:pt x="10325" y="60629"/>
                </a:lnTo>
                <a:lnTo>
                  <a:pt x="11836" y="60121"/>
                </a:lnTo>
                <a:lnTo>
                  <a:pt x="15494" y="58750"/>
                </a:lnTo>
                <a:lnTo>
                  <a:pt x="16421" y="58445"/>
                </a:lnTo>
                <a:lnTo>
                  <a:pt x="49580" y="58445"/>
                </a:lnTo>
                <a:lnTo>
                  <a:pt x="51409" y="58750"/>
                </a:lnTo>
                <a:lnTo>
                  <a:pt x="51104" y="58750"/>
                </a:lnTo>
                <a:lnTo>
                  <a:pt x="55029" y="60121"/>
                </a:lnTo>
                <a:lnTo>
                  <a:pt x="55664" y="60375"/>
                </a:lnTo>
                <a:lnTo>
                  <a:pt x="58432" y="61950"/>
                </a:lnTo>
                <a:lnTo>
                  <a:pt x="69126" y="68694"/>
                </a:lnTo>
                <a:lnTo>
                  <a:pt x="70815" y="69735"/>
                </a:lnTo>
                <a:lnTo>
                  <a:pt x="76365" y="72898"/>
                </a:lnTo>
                <a:lnTo>
                  <a:pt x="80772" y="71691"/>
                </a:lnTo>
                <a:lnTo>
                  <a:pt x="84696" y="64770"/>
                </a:lnTo>
                <a:close/>
              </a:path>
              <a:path w="86994" h="73025">
                <a:moveTo>
                  <a:pt x="86829" y="7315"/>
                </a:moveTo>
                <a:lnTo>
                  <a:pt x="86385" y="5080"/>
                </a:lnTo>
                <a:lnTo>
                  <a:pt x="86360" y="4940"/>
                </a:lnTo>
                <a:lnTo>
                  <a:pt x="82461" y="698"/>
                </a:lnTo>
                <a:lnTo>
                  <a:pt x="82981" y="698"/>
                </a:lnTo>
                <a:lnTo>
                  <a:pt x="80213" y="0"/>
                </a:lnTo>
                <a:lnTo>
                  <a:pt x="74980" y="0"/>
                </a:lnTo>
                <a:lnTo>
                  <a:pt x="72377" y="330"/>
                </a:lnTo>
                <a:lnTo>
                  <a:pt x="72377" y="10718"/>
                </a:lnTo>
                <a:lnTo>
                  <a:pt x="72275" y="10185"/>
                </a:lnTo>
                <a:lnTo>
                  <a:pt x="72212" y="9347"/>
                </a:lnTo>
                <a:lnTo>
                  <a:pt x="72059" y="9512"/>
                </a:lnTo>
                <a:lnTo>
                  <a:pt x="72097" y="9347"/>
                </a:lnTo>
                <a:lnTo>
                  <a:pt x="72275" y="8610"/>
                </a:lnTo>
                <a:lnTo>
                  <a:pt x="72377" y="10718"/>
                </a:lnTo>
                <a:lnTo>
                  <a:pt x="72377" y="330"/>
                </a:lnTo>
                <a:lnTo>
                  <a:pt x="69316" y="698"/>
                </a:lnTo>
                <a:lnTo>
                  <a:pt x="28244" y="698"/>
                </a:lnTo>
                <a:lnTo>
                  <a:pt x="24638" y="927"/>
                </a:lnTo>
                <a:lnTo>
                  <a:pt x="1193" y="9347"/>
                </a:lnTo>
                <a:lnTo>
                  <a:pt x="1282" y="12547"/>
                </a:lnTo>
                <a:lnTo>
                  <a:pt x="8597" y="22529"/>
                </a:lnTo>
                <a:lnTo>
                  <a:pt x="12179" y="24625"/>
                </a:lnTo>
                <a:lnTo>
                  <a:pt x="16598" y="23469"/>
                </a:lnTo>
                <a:lnTo>
                  <a:pt x="20535" y="16738"/>
                </a:lnTo>
                <a:lnTo>
                  <a:pt x="20510" y="16179"/>
                </a:lnTo>
                <a:lnTo>
                  <a:pt x="20408" y="15798"/>
                </a:lnTo>
                <a:lnTo>
                  <a:pt x="20358" y="15608"/>
                </a:lnTo>
                <a:lnTo>
                  <a:pt x="20675" y="15608"/>
                </a:lnTo>
                <a:lnTo>
                  <a:pt x="28917" y="15087"/>
                </a:lnTo>
                <a:lnTo>
                  <a:pt x="70294" y="15087"/>
                </a:lnTo>
                <a:lnTo>
                  <a:pt x="71259" y="15087"/>
                </a:lnTo>
                <a:lnTo>
                  <a:pt x="71348" y="14058"/>
                </a:lnTo>
                <a:lnTo>
                  <a:pt x="71323" y="14376"/>
                </a:lnTo>
                <a:lnTo>
                  <a:pt x="71272" y="14973"/>
                </a:lnTo>
                <a:lnTo>
                  <a:pt x="71221" y="15608"/>
                </a:lnTo>
                <a:lnTo>
                  <a:pt x="71120" y="16738"/>
                </a:lnTo>
                <a:lnTo>
                  <a:pt x="74066" y="20231"/>
                </a:lnTo>
                <a:lnTo>
                  <a:pt x="81991" y="20891"/>
                </a:lnTo>
                <a:lnTo>
                  <a:pt x="85471" y="17957"/>
                </a:lnTo>
                <a:lnTo>
                  <a:pt x="85585" y="16611"/>
                </a:lnTo>
                <a:lnTo>
                  <a:pt x="85674" y="15608"/>
                </a:lnTo>
                <a:lnTo>
                  <a:pt x="85712" y="15087"/>
                </a:lnTo>
                <a:lnTo>
                  <a:pt x="85801" y="14058"/>
                </a:lnTo>
                <a:lnTo>
                  <a:pt x="86156" y="12547"/>
                </a:lnTo>
                <a:lnTo>
                  <a:pt x="86233" y="12204"/>
                </a:lnTo>
                <a:lnTo>
                  <a:pt x="86728" y="8610"/>
                </a:lnTo>
                <a:lnTo>
                  <a:pt x="86829" y="7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8" name="object 58"/>
          <p:cNvSpPr/>
          <p:nvPr/>
        </p:nvSpPr>
        <p:spPr>
          <a:xfrm>
            <a:off x="4728651" y="3262795"/>
            <a:ext cx="61087" cy="32987"/>
          </a:xfrm>
          <a:custGeom>
            <a:avLst/>
            <a:gdLst/>
            <a:ahLst/>
            <a:cxnLst/>
            <a:rect l="l" t="t" r="r" b="b"/>
            <a:pathLst>
              <a:path w="95250" h="51435">
                <a:moveTo>
                  <a:pt x="77139" y="14490"/>
                </a:moveTo>
                <a:lnTo>
                  <a:pt x="76136" y="9410"/>
                </a:lnTo>
                <a:lnTo>
                  <a:pt x="72542" y="6997"/>
                </a:lnTo>
                <a:lnTo>
                  <a:pt x="66128" y="2082"/>
                </a:lnTo>
                <a:lnTo>
                  <a:pt x="64503" y="1003"/>
                </a:lnTo>
                <a:lnTo>
                  <a:pt x="61214" y="0"/>
                </a:lnTo>
                <a:lnTo>
                  <a:pt x="14859" y="0"/>
                </a:lnTo>
                <a:lnTo>
                  <a:pt x="14859" y="7340"/>
                </a:lnTo>
                <a:lnTo>
                  <a:pt x="14478" y="6997"/>
                </a:lnTo>
                <a:lnTo>
                  <a:pt x="14859" y="7340"/>
                </a:lnTo>
                <a:lnTo>
                  <a:pt x="14859" y="0"/>
                </a:lnTo>
                <a:lnTo>
                  <a:pt x="12331" y="0"/>
                </a:lnTo>
                <a:lnTo>
                  <a:pt x="7366" y="596"/>
                </a:lnTo>
                <a:lnTo>
                  <a:pt x="5054" y="1333"/>
                </a:lnTo>
                <a:lnTo>
                  <a:pt x="0" y="7708"/>
                </a:lnTo>
                <a:lnTo>
                  <a:pt x="876" y="12166"/>
                </a:lnTo>
                <a:lnTo>
                  <a:pt x="4508" y="17894"/>
                </a:lnTo>
                <a:lnTo>
                  <a:pt x="5588" y="18592"/>
                </a:lnTo>
                <a:lnTo>
                  <a:pt x="9245" y="20497"/>
                </a:lnTo>
                <a:lnTo>
                  <a:pt x="12509" y="22631"/>
                </a:lnTo>
                <a:lnTo>
                  <a:pt x="16967" y="21704"/>
                </a:lnTo>
                <a:lnTo>
                  <a:pt x="21336" y="15062"/>
                </a:lnTo>
                <a:lnTo>
                  <a:pt x="21209" y="14490"/>
                </a:lnTo>
                <a:lnTo>
                  <a:pt x="58559" y="14490"/>
                </a:lnTo>
                <a:lnTo>
                  <a:pt x="58978" y="14770"/>
                </a:lnTo>
                <a:lnTo>
                  <a:pt x="63017" y="17894"/>
                </a:lnTo>
                <a:lnTo>
                  <a:pt x="63792" y="18465"/>
                </a:lnTo>
                <a:lnTo>
                  <a:pt x="68122" y="21374"/>
                </a:lnTo>
                <a:lnTo>
                  <a:pt x="72593" y="20497"/>
                </a:lnTo>
                <a:lnTo>
                  <a:pt x="76619" y="14490"/>
                </a:lnTo>
                <a:lnTo>
                  <a:pt x="77139" y="14490"/>
                </a:lnTo>
                <a:close/>
              </a:path>
              <a:path w="95250" h="51435">
                <a:moveTo>
                  <a:pt x="95008" y="43903"/>
                </a:moveTo>
                <a:lnTo>
                  <a:pt x="94437" y="36982"/>
                </a:lnTo>
                <a:lnTo>
                  <a:pt x="94322" y="35521"/>
                </a:lnTo>
                <a:lnTo>
                  <a:pt x="93827" y="35521"/>
                </a:lnTo>
                <a:lnTo>
                  <a:pt x="90881" y="33032"/>
                </a:lnTo>
                <a:lnTo>
                  <a:pt x="82169" y="33756"/>
                </a:lnTo>
                <a:lnTo>
                  <a:pt x="82334" y="33756"/>
                </a:lnTo>
                <a:lnTo>
                  <a:pt x="63741" y="35521"/>
                </a:lnTo>
                <a:lnTo>
                  <a:pt x="64274" y="35521"/>
                </a:lnTo>
                <a:lnTo>
                  <a:pt x="53314" y="36436"/>
                </a:lnTo>
                <a:lnTo>
                  <a:pt x="49580" y="36436"/>
                </a:lnTo>
                <a:lnTo>
                  <a:pt x="27571" y="36436"/>
                </a:lnTo>
                <a:lnTo>
                  <a:pt x="26682" y="35547"/>
                </a:lnTo>
                <a:lnTo>
                  <a:pt x="25476" y="34328"/>
                </a:lnTo>
                <a:lnTo>
                  <a:pt x="24892" y="33756"/>
                </a:lnTo>
                <a:lnTo>
                  <a:pt x="17132" y="33756"/>
                </a:lnTo>
                <a:lnTo>
                  <a:pt x="17132" y="34810"/>
                </a:lnTo>
                <a:lnTo>
                  <a:pt x="12509" y="34328"/>
                </a:lnTo>
                <a:lnTo>
                  <a:pt x="14833" y="34328"/>
                </a:lnTo>
                <a:lnTo>
                  <a:pt x="17132" y="34810"/>
                </a:lnTo>
                <a:lnTo>
                  <a:pt x="17132" y="33756"/>
                </a:lnTo>
                <a:lnTo>
                  <a:pt x="13246" y="33756"/>
                </a:lnTo>
                <a:lnTo>
                  <a:pt x="12255" y="33883"/>
                </a:lnTo>
                <a:lnTo>
                  <a:pt x="10896" y="34328"/>
                </a:lnTo>
                <a:lnTo>
                  <a:pt x="6477" y="38735"/>
                </a:lnTo>
                <a:lnTo>
                  <a:pt x="6515" y="43434"/>
                </a:lnTo>
                <a:lnTo>
                  <a:pt x="10807" y="48158"/>
                </a:lnTo>
                <a:lnTo>
                  <a:pt x="11150" y="48158"/>
                </a:lnTo>
                <a:lnTo>
                  <a:pt x="11874" y="48425"/>
                </a:lnTo>
                <a:lnTo>
                  <a:pt x="15163" y="49110"/>
                </a:lnTo>
                <a:lnTo>
                  <a:pt x="14071" y="49110"/>
                </a:lnTo>
                <a:lnTo>
                  <a:pt x="24511" y="49809"/>
                </a:lnTo>
                <a:lnTo>
                  <a:pt x="25044" y="49809"/>
                </a:lnTo>
                <a:lnTo>
                  <a:pt x="37211" y="50444"/>
                </a:lnTo>
                <a:lnTo>
                  <a:pt x="38989" y="50444"/>
                </a:lnTo>
                <a:lnTo>
                  <a:pt x="45148" y="50825"/>
                </a:lnTo>
                <a:lnTo>
                  <a:pt x="54013" y="50825"/>
                </a:lnTo>
                <a:lnTo>
                  <a:pt x="58712" y="50444"/>
                </a:lnTo>
                <a:lnTo>
                  <a:pt x="59029" y="50444"/>
                </a:lnTo>
                <a:lnTo>
                  <a:pt x="83007" y="48158"/>
                </a:lnTo>
                <a:lnTo>
                  <a:pt x="82753" y="48158"/>
                </a:lnTo>
                <a:lnTo>
                  <a:pt x="91528" y="47421"/>
                </a:lnTo>
                <a:lnTo>
                  <a:pt x="92024" y="47421"/>
                </a:lnTo>
                <a:lnTo>
                  <a:pt x="95008" y="4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9" name="object 5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89391" y="3059101"/>
            <a:ext cx="74576" cy="802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054680" y="3245304"/>
            <a:ext cx="158897" cy="8802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58049" y="3291689"/>
            <a:ext cx="56200" cy="19140"/>
          </a:xfrm>
          <a:custGeom>
            <a:avLst/>
            <a:gdLst/>
            <a:ahLst/>
            <a:cxnLst/>
            <a:rect l="l" t="t" r="r" b="b"/>
            <a:pathLst>
              <a:path w="87630" h="29845">
                <a:moveTo>
                  <a:pt x="48148" y="4989"/>
                </a:moveTo>
                <a:lnTo>
                  <a:pt x="14387" y="4989"/>
                </a:lnTo>
                <a:lnTo>
                  <a:pt x="10227" y="5562"/>
                </a:lnTo>
                <a:lnTo>
                  <a:pt x="8577" y="5821"/>
                </a:lnTo>
                <a:lnTo>
                  <a:pt x="8777" y="5821"/>
                </a:lnTo>
                <a:lnTo>
                  <a:pt x="5655" y="6510"/>
                </a:lnTo>
                <a:lnTo>
                  <a:pt x="3992" y="7171"/>
                </a:lnTo>
                <a:lnTo>
                  <a:pt x="2047" y="9589"/>
                </a:lnTo>
                <a:lnTo>
                  <a:pt x="0" y="12863"/>
                </a:lnTo>
                <a:lnTo>
                  <a:pt x="88" y="13552"/>
                </a:lnTo>
                <a:lnTo>
                  <a:pt x="158" y="14053"/>
                </a:lnTo>
                <a:lnTo>
                  <a:pt x="1597" y="18926"/>
                </a:lnTo>
                <a:lnTo>
                  <a:pt x="2307" y="20001"/>
                </a:lnTo>
                <a:lnTo>
                  <a:pt x="5567" y="24571"/>
                </a:lnTo>
                <a:lnTo>
                  <a:pt x="8011" y="28348"/>
                </a:lnTo>
                <a:lnTo>
                  <a:pt x="12468" y="29302"/>
                </a:lnTo>
                <a:lnTo>
                  <a:pt x="19145" y="24982"/>
                </a:lnTo>
                <a:lnTo>
                  <a:pt x="20100" y="20524"/>
                </a:lnTo>
                <a:lnTo>
                  <a:pt x="19761" y="20001"/>
                </a:lnTo>
                <a:lnTo>
                  <a:pt x="12256" y="20001"/>
                </a:lnTo>
                <a:lnTo>
                  <a:pt x="13766" y="17974"/>
                </a:lnTo>
                <a:lnTo>
                  <a:pt x="15396" y="15367"/>
                </a:lnTo>
                <a:lnTo>
                  <a:pt x="15300" y="14502"/>
                </a:lnTo>
                <a:lnTo>
                  <a:pt x="14861" y="12999"/>
                </a:lnTo>
                <a:lnTo>
                  <a:pt x="14821" y="12863"/>
                </a:lnTo>
                <a:lnTo>
                  <a:pt x="14716" y="12509"/>
                </a:lnTo>
                <a:lnTo>
                  <a:pt x="47100" y="12509"/>
                </a:lnTo>
                <a:lnTo>
                  <a:pt x="46036" y="8809"/>
                </a:lnTo>
                <a:lnTo>
                  <a:pt x="48148" y="4989"/>
                </a:lnTo>
                <a:close/>
              </a:path>
              <a:path w="87630" h="29845">
                <a:moveTo>
                  <a:pt x="14946" y="12863"/>
                </a:moveTo>
                <a:lnTo>
                  <a:pt x="14861" y="12999"/>
                </a:lnTo>
                <a:lnTo>
                  <a:pt x="15300" y="14502"/>
                </a:lnTo>
                <a:lnTo>
                  <a:pt x="15396" y="15367"/>
                </a:lnTo>
                <a:lnTo>
                  <a:pt x="13766" y="17974"/>
                </a:lnTo>
                <a:lnTo>
                  <a:pt x="12256" y="20001"/>
                </a:lnTo>
                <a:lnTo>
                  <a:pt x="11040" y="20001"/>
                </a:lnTo>
                <a:lnTo>
                  <a:pt x="15895" y="19325"/>
                </a:lnTo>
                <a:lnTo>
                  <a:pt x="18269" y="18926"/>
                </a:lnTo>
                <a:lnTo>
                  <a:pt x="19066" y="18926"/>
                </a:lnTo>
                <a:lnTo>
                  <a:pt x="17491" y="16493"/>
                </a:lnTo>
                <a:lnTo>
                  <a:pt x="15397" y="13552"/>
                </a:lnTo>
                <a:lnTo>
                  <a:pt x="15033" y="12999"/>
                </a:lnTo>
                <a:lnTo>
                  <a:pt x="14946" y="12863"/>
                </a:lnTo>
                <a:close/>
              </a:path>
              <a:path w="87630" h="29845">
                <a:moveTo>
                  <a:pt x="19066" y="18926"/>
                </a:moveTo>
                <a:lnTo>
                  <a:pt x="18269" y="18926"/>
                </a:lnTo>
                <a:lnTo>
                  <a:pt x="15895" y="19325"/>
                </a:lnTo>
                <a:lnTo>
                  <a:pt x="11040" y="20001"/>
                </a:lnTo>
                <a:lnTo>
                  <a:pt x="19761" y="20001"/>
                </a:lnTo>
                <a:lnTo>
                  <a:pt x="19066" y="18926"/>
                </a:lnTo>
                <a:close/>
              </a:path>
              <a:path w="87630" h="29845">
                <a:moveTo>
                  <a:pt x="47100" y="12509"/>
                </a:moveTo>
                <a:lnTo>
                  <a:pt x="14716" y="12509"/>
                </a:lnTo>
                <a:lnTo>
                  <a:pt x="15397" y="13552"/>
                </a:lnTo>
                <a:lnTo>
                  <a:pt x="17491" y="16493"/>
                </a:lnTo>
                <a:lnTo>
                  <a:pt x="19066" y="18926"/>
                </a:lnTo>
                <a:lnTo>
                  <a:pt x="18082" y="18926"/>
                </a:lnTo>
                <a:lnTo>
                  <a:pt x="26521" y="17684"/>
                </a:lnTo>
                <a:lnTo>
                  <a:pt x="35407" y="16493"/>
                </a:lnTo>
                <a:lnTo>
                  <a:pt x="44904" y="15367"/>
                </a:lnTo>
                <a:lnTo>
                  <a:pt x="46838" y="15179"/>
                </a:lnTo>
                <a:lnTo>
                  <a:pt x="47868" y="15179"/>
                </a:lnTo>
                <a:lnTo>
                  <a:pt x="47241" y="12999"/>
                </a:lnTo>
                <a:lnTo>
                  <a:pt x="47202" y="12863"/>
                </a:lnTo>
                <a:lnTo>
                  <a:pt x="47100" y="12509"/>
                </a:lnTo>
                <a:close/>
              </a:path>
              <a:path w="87630" h="29845">
                <a:moveTo>
                  <a:pt x="67141" y="14502"/>
                </a:moveTo>
                <a:lnTo>
                  <a:pt x="54264" y="14502"/>
                </a:lnTo>
                <a:lnTo>
                  <a:pt x="46747" y="15179"/>
                </a:lnTo>
                <a:lnTo>
                  <a:pt x="47868" y="15179"/>
                </a:lnTo>
                <a:lnTo>
                  <a:pt x="48308" y="16493"/>
                </a:lnTo>
                <a:lnTo>
                  <a:pt x="52705" y="18926"/>
                </a:lnTo>
                <a:lnTo>
                  <a:pt x="51297" y="18926"/>
                </a:lnTo>
                <a:lnTo>
                  <a:pt x="57115" y="17251"/>
                </a:lnTo>
                <a:lnTo>
                  <a:pt x="64827" y="15179"/>
                </a:lnTo>
                <a:lnTo>
                  <a:pt x="67141" y="14502"/>
                </a:lnTo>
                <a:close/>
              </a:path>
              <a:path w="87630" h="29845">
                <a:moveTo>
                  <a:pt x="60872" y="1348"/>
                </a:moveTo>
                <a:lnTo>
                  <a:pt x="53256" y="3378"/>
                </a:lnTo>
                <a:lnTo>
                  <a:pt x="47655" y="4989"/>
                </a:lnTo>
                <a:lnTo>
                  <a:pt x="48148" y="4989"/>
                </a:lnTo>
                <a:lnTo>
                  <a:pt x="46036" y="8809"/>
                </a:lnTo>
                <a:lnTo>
                  <a:pt x="47868" y="15179"/>
                </a:lnTo>
                <a:lnTo>
                  <a:pt x="46747" y="15179"/>
                </a:lnTo>
                <a:lnTo>
                  <a:pt x="54264" y="14502"/>
                </a:lnTo>
                <a:lnTo>
                  <a:pt x="62470" y="14502"/>
                </a:lnTo>
                <a:lnTo>
                  <a:pt x="59071" y="11103"/>
                </a:lnTo>
                <a:lnTo>
                  <a:pt x="59071" y="3150"/>
                </a:lnTo>
                <a:lnTo>
                  <a:pt x="60872" y="1348"/>
                </a:lnTo>
                <a:close/>
              </a:path>
              <a:path w="87630" h="29845">
                <a:moveTo>
                  <a:pt x="59071" y="8131"/>
                </a:moveTo>
                <a:lnTo>
                  <a:pt x="59071" y="11103"/>
                </a:lnTo>
                <a:lnTo>
                  <a:pt x="62470" y="14502"/>
                </a:lnTo>
                <a:lnTo>
                  <a:pt x="63473" y="14502"/>
                </a:lnTo>
                <a:lnTo>
                  <a:pt x="59071" y="8131"/>
                </a:lnTo>
                <a:close/>
              </a:path>
              <a:path w="87630" h="29845">
                <a:moveTo>
                  <a:pt x="69643" y="580"/>
                </a:moveTo>
                <a:lnTo>
                  <a:pt x="63386" y="580"/>
                </a:lnTo>
                <a:lnTo>
                  <a:pt x="62765" y="855"/>
                </a:lnTo>
                <a:lnTo>
                  <a:pt x="62002" y="1348"/>
                </a:lnTo>
                <a:lnTo>
                  <a:pt x="60544" y="2105"/>
                </a:lnTo>
                <a:lnTo>
                  <a:pt x="59364" y="7171"/>
                </a:lnTo>
                <a:lnTo>
                  <a:pt x="59071" y="8131"/>
                </a:lnTo>
                <a:lnTo>
                  <a:pt x="63473" y="14502"/>
                </a:lnTo>
                <a:lnTo>
                  <a:pt x="61721" y="14502"/>
                </a:lnTo>
                <a:lnTo>
                  <a:pt x="66438" y="14053"/>
                </a:lnTo>
                <a:lnTo>
                  <a:pt x="68488" y="14053"/>
                </a:lnTo>
                <a:lnTo>
                  <a:pt x="69612" y="13552"/>
                </a:lnTo>
                <a:lnTo>
                  <a:pt x="70465" y="12999"/>
                </a:lnTo>
                <a:lnTo>
                  <a:pt x="71988" y="12190"/>
                </a:lnTo>
                <a:lnTo>
                  <a:pt x="73310" y="6510"/>
                </a:lnTo>
                <a:lnTo>
                  <a:pt x="73400" y="6121"/>
                </a:lnTo>
                <a:lnTo>
                  <a:pt x="73263" y="5821"/>
                </a:lnTo>
                <a:lnTo>
                  <a:pt x="69643" y="580"/>
                </a:lnTo>
                <a:close/>
              </a:path>
              <a:path w="87630" h="29845">
                <a:moveTo>
                  <a:pt x="68488" y="14053"/>
                </a:moveTo>
                <a:lnTo>
                  <a:pt x="66438" y="14053"/>
                </a:lnTo>
                <a:lnTo>
                  <a:pt x="61721" y="14502"/>
                </a:lnTo>
                <a:lnTo>
                  <a:pt x="66853" y="14502"/>
                </a:lnTo>
                <a:lnTo>
                  <a:pt x="68488" y="14053"/>
                </a:lnTo>
                <a:close/>
              </a:path>
              <a:path w="87630" h="29845">
                <a:moveTo>
                  <a:pt x="73470" y="6121"/>
                </a:moveTo>
                <a:lnTo>
                  <a:pt x="73310" y="6510"/>
                </a:lnTo>
                <a:lnTo>
                  <a:pt x="71988" y="12190"/>
                </a:lnTo>
                <a:lnTo>
                  <a:pt x="70465" y="12999"/>
                </a:lnTo>
                <a:lnTo>
                  <a:pt x="69612" y="13552"/>
                </a:lnTo>
                <a:lnTo>
                  <a:pt x="68488" y="14053"/>
                </a:lnTo>
                <a:lnTo>
                  <a:pt x="66853" y="14502"/>
                </a:lnTo>
                <a:lnTo>
                  <a:pt x="70072" y="14502"/>
                </a:lnTo>
                <a:lnTo>
                  <a:pt x="73470" y="11103"/>
                </a:lnTo>
                <a:lnTo>
                  <a:pt x="73470" y="6121"/>
                </a:lnTo>
                <a:close/>
              </a:path>
              <a:path w="87630" h="29845">
                <a:moveTo>
                  <a:pt x="87387" y="14053"/>
                </a:moveTo>
                <a:lnTo>
                  <a:pt x="70520" y="14053"/>
                </a:lnTo>
                <a:lnTo>
                  <a:pt x="70072" y="14502"/>
                </a:lnTo>
                <a:lnTo>
                  <a:pt x="44163" y="14502"/>
                </a:lnTo>
                <a:lnTo>
                  <a:pt x="87387" y="14053"/>
                </a:lnTo>
                <a:close/>
              </a:path>
              <a:path w="87630" h="29845">
                <a:moveTo>
                  <a:pt x="63386" y="580"/>
                </a:moveTo>
                <a:lnTo>
                  <a:pt x="60872" y="1348"/>
                </a:lnTo>
                <a:lnTo>
                  <a:pt x="59071" y="3150"/>
                </a:lnTo>
                <a:lnTo>
                  <a:pt x="59071" y="8131"/>
                </a:lnTo>
                <a:lnTo>
                  <a:pt x="59364" y="7171"/>
                </a:lnTo>
                <a:lnTo>
                  <a:pt x="60491" y="2332"/>
                </a:lnTo>
                <a:lnTo>
                  <a:pt x="60544" y="2105"/>
                </a:lnTo>
                <a:lnTo>
                  <a:pt x="62002" y="1348"/>
                </a:lnTo>
                <a:lnTo>
                  <a:pt x="62765" y="855"/>
                </a:lnTo>
                <a:lnTo>
                  <a:pt x="63386" y="580"/>
                </a:lnTo>
                <a:close/>
              </a:path>
              <a:path w="87630" h="29845">
                <a:moveTo>
                  <a:pt x="70321" y="0"/>
                </a:moveTo>
                <a:lnTo>
                  <a:pt x="69242" y="0"/>
                </a:lnTo>
                <a:lnTo>
                  <a:pt x="73470" y="6121"/>
                </a:lnTo>
                <a:lnTo>
                  <a:pt x="73470" y="3150"/>
                </a:lnTo>
                <a:lnTo>
                  <a:pt x="70321" y="0"/>
                </a:lnTo>
                <a:close/>
              </a:path>
              <a:path w="87630" h="29845">
                <a:moveTo>
                  <a:pt x="62221" y="0"/>
                </a:moveTo>
                <a:lnTo>
                  <a:pt x="55204" y="0"/>
                </a:lnTo>
                <a:lnTo>
                  <a:pt x="53229" y="138"/>
                </a:lnTo>
                <a:lnTo>
                  <a:pt x="43397" y="1045"/>
                </a:lnTo>
                <a:lnTo>
                  <a:pt x="32557" y="2332"/>
                </a:lnTo>
                <a:lnTo>
                  <a:pt x="19862" y="4093"/>
                </a:lnTo>
                <a:lnTo>
                  <a:pt x="14153" y="4989"/>
                </a:lnTo>
                <a:lnTo>
                  <a:pt x="47655" y="4989"/>
                </a:lnTo>
                <a:lnTo>
                  <a:pt x="53256" y="3378"/>
                </a:lnTo>
                <a:lnTo>
                  <a:pt x="60806" y="1348"/>
                </a:lnTo>
                <a:lnTo>
                  <a:pt x="61176" y="1045"/>
                </a:lnTo>
                <a:lnTo>
                  <a:pt x="62221" y="0"/>
                </a:lnTo>
                <a:close/>
              </a:path>
              <a:path w="87630" h="29845">
                <a:moveTo>
                  <a:pt x="69242" y="0"/>
                </a:moveTo>
                <a:lnTo>
                  <a:pt x="62221" y="0"/>
                </a:lnTo>
                <a:lnTo>
                  <a:pt x="60872" y="1348"/>
                </a:lnTo>
                <a:lnTo>
                  <a:pt x="63386" y="580"/>
                </a:lnTo>
                <a:lnTo>
                  <a:pt x="69643" y="580"/>
                </a:lnTo>
                <a:lnTo>
                  <a:pt x="69337" y="138"/>
                </a:lnTo>
                <a:lnTo>
                  <a:pt x="69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63291" y="3253192"/>
            <a:ext cx="148896" cy="9211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764409" y="3446654"/>
            <a:ext cx="59263" cy="4634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87962" y="3425619"/>
            <a:ext cx="193017" cy="9743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239463" y="3438025"/>
            <a:ext cx="51691" cy="635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360717" y="3448259"/>
            <a:ext cx="56912" cy="5171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295012" y="3784055"/>
            <a:ext cx="149873" cy="7994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590405" y="3778191"/>
            <a:ext cx="627281" cy="13849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365852" y="3784870"/>
            <a:ext cx="133076" cy="12135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681161" y="3763506"/>
            <a:ext cx="96146" cy="1252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881607" y="3773131"/>
            <a:ext cx="284078" cy="9758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271130" y="3774963"/>
            <a:ext cx="120960" cy="11002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92618" y="3937311"/>
            <a:ext cx="100900" cy="12454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911267" y="3953073"/>
            <a:ext cx="271312" cy="8079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97838" y="3949467"/>
            <a:ext cx="128552" cy="12048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95611" y="3956403"/>
            <a:ext cx="114983" cy="8299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885095" y="3982492"/>
            <a:ext cx="222558" cy="11062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150172" y="3944051"/>
            <a:ext cx="84575" cy="9065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388349" y="3942535"/>
            <a:ext cx="292060" cy="975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314765" y="4270279"/>
            <a:ext cx="317571" cy="10804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754876" y="4286742"/>
            <a:ext cx="497475" cy="104292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319694" y="4315979"/>
            <a:ext cx="25249" cy="48055"/>
          </a:xfrm>
          <a:custGeom>
            <a:avLst/>
            <a:gdLst/>
            <a:ahLst/>
            <a:cxnLst/>
            <a:rect l="l" t="t" r="r" b="b"/>
            <a:pathLst>
              <a:path w="39369" h="74929">
                <a:moveTo>
                  <a:pt x="31623" y="25844"/>
                </a:moveTo>
                <a:lnTo>
                  <a:pt x="31572" y="25146"/>
                </a:lnTo>
                <a:lnTo>
                  <a:pt x="31457" y="23495"/>
                </a:lnTo>
                <a:lnTo>
                  <a:pt x="31038" y="21170"/>
                </a:lnTo>
                <a:lnTo>
                  <a:pt x="30975" y="20789"/>
                </a:lnTo>
                <a:lnTo>
                  <a:pt x="30899" y="25146"/>
                </a:lnTo>
                <a:lnTo>
                  <a:pt x="30937" y="20624"/>
                </a:lnTo>
                <a:lnTo>
                  <a:pt x="29476" y="12471"/>
                </a:lnTo>
                <a:lnTo>
                  <a:pt x="29476" y="14338"/>
                </a:lnTo>
                <a:lnTo>
                  <a:pt x="28854" y="12090"/>
                </a:lnTo>
                <a:lnTo>
                  <a:pt x="28917" y="12255"/>
                </a:lnTo>
                <a:lnTo>
                  <a:pt x="29464" y="14249"/>
                </a:lnTo>
                <a:lnTo>
                  <a:pt x="29476" y="12471"/>
                </a:lnTo>
                <a:lnTo>
                  <a:pt x="27978" y="8826"/>
                </a:lnTo>
                <a:lnTo>
                  <a:pt x="28028" y="9258"/>
                </a:lnTo>
                <a:lnTo>
                  <a:pt x="28422" y="10604"/>
                </a:lnTo>
                <a:lnTo>
                  <a:pt x="27686" y="8153"/>
                </a:lnTo>
                <a:lnTo>
                  <a:pt x="27279" y="7200"/>
                </a:lnTo>
                <a:lnTo>
                  <a:pt x="27292" y="6832"/>
                </a:lnTo>
                <a:lnTo>
                  <a:pt x="26949" y="5829"/>
                </a:lnTo>
                <a:lnTo>
                  <a:pt x="26949" y="6375"/>
                </a:lnTo>
                <a:lnTo>
                  <a:pt x="26885" y="5651"/>
                </a:lnTo>
                <a:lnTo>
                  <a:pt x="26949" y="3225"/>
                </a:lnTo>
                <a:lnTo>
                  <a:pt x="26771" y="3060"/>
                </a:lnTo>
                <a:lnTo>
                  <a:pt x="26771" y="8826"/>
                </a:lnTo>
                <a:lnTo>
                  <a:pt x="26631" y="9245"/>
                </a:lnTo>
                <a:lnTo>
                  <a:pt x="26670" y="5651"/>
                </a:lnTo>
                <a:lnTo>
                  <a:pt x="26746" y="5854"/>
                </a:lnTo>
                <a:lnTo>
                  <a:pt x="26771" y="8826"/>
                </a:lnTo>
                <a:lnTo>
                  <a:pt x="26771" y="3060"/>
                </a:lnTo>
                <a:lnTo>
                  <a:pt x="26365" y="2654"/>
                </a:lnTo>
                <a:lnTo>
                  <a:pt x="23723" y="0"/>
                </a:lnTo>
                <a:lnTo>
                  <a:pt x="18707" y="0"/>
                </a:lnTo>
                <a:lnTo>
                  <a:pt x="18516" y="0"/>
                </a:lnTo>
                <a:lnTo>
                  <a:pt x="16268" y="0"/>
                </a:lnTo>
                <a:lnTo>
                  <a:pt x="16268" y="18262"/>
                </a:lnTo>
                <a:lnTo>
                  <a:pt x="15582" y="16510"/>
                </a:lnTo>
                <a:lnTo>
                  <a:pt x="16129" y="17856"/>
                </a:lnTo>
                <a:lnTo>
                  <a:pt x="16268" y="18262"/>
                </a:lnTo>
                <a:lnTo>
                  <a:pt x="16268" y="0"/>
                </a:lnTo>
                <a:lnTo>
                  <a:pt x="15773" y="0"/>
                </a:lnTo>
                <a:lnTo>
                  <a:pt x="13436" y="2336"/>
                </a:lnTo>
                <a:lnTo>
                  <a:pt x="13436" y="11430"/>
                </a:lnTo>
                <a:lnTo>
                  <a:pt x="13017" y="11252"/>
                </a:lnTo>
                <a:lnTo>
                  <a:pt x="13347" y="11252"/>
                </a:lnTo>
                <a:lnTo>
                  <a:pt x="13436" y="11430"/>
                </a:lnTo>
                <a:lnTo>
                  <a:pt x="13436" y="2336"/>
                </a:lnTo>
                <a:lnTo>
                  <a:pt x="12827" y="2946"/>
                </a:lnTo>
                <a:lnTo>
                  <a:pt x="12827" y="5207"/>
                </a:lnTo>
                <a:lnTo>
                  <a:pt x="12788" y="9613"/>
                </a:lnTo>
                <a:lnTo>
                  <a:pt x="12687" y="5651"/>
                </a:lnTo>
                <a:lnTo>
                  <a:pt x="12827" y="5207"/>
                </a:lnTo>
                <a:lnTo>
                  <a:pt x="12827" y="2946"/>
                </a:lnTo>
                <a:lnTo>
                  <a:pt x="12547" y="3225"/>
                </a:lnTo>
                <a:lnTo>
                  <a:pt x="12623" y="11252"/>
                </a:lnTo>
                <a:lnTo>
                  <a:pt x="13627" y="12255"/>
                </a:lnTo>
                <a:lnTo>
                  <a:pt x="13512" y="11595"/>
                </a:lnTo>
                <a:lnTo>
                  <a:pt x="13576" y="11760"/>
                </a:lnTo>
                <a:lnTo>
                  <a:pt x="13779" y="12255"/>
                </a:lnTo>
                <a:lnTo>
                  <a:pt x="13690" y="11658"/>
                </a:lnTo>
                <a:lnTo>
                  <a:pt x="13881" y="12255"/>
                </a:lnTo>
                <a:lnTo>
                  <a:pt x="13995" y="12636"/>
                </a:lnTo>
                <a:lnTo>
                  <a:pt x="14147" y="13131"/>
                </a:lnTo>
                <a:lnTo>
                  <a:pt x="14300" y="13500"/>
                </a:lnTo>
                <a:lnTo>
                  <a:pt x="14490" y="14249"/>
                </a:lnTo>
                <a:lnTo>
                  <a:pt x="14782" y="15227"/>
                </a:lnTo>
                <a:lnTo>
                  <a:pt x="15519" y="17856"/>
                </a:lnTo>
                <a:lnTo>
                  <a:pt x="16548" y="22326"/>
                </a:lnTo>
                <a:lnTo>
                  <a:pt x="16789" y="23329"/>
                </a:lnTo>
                <a:lnTo>
                  <a:pt x="16814" y="23495"/>
                </a:lnTo>
                <a:lnTo>
                  <a:pt x="16548" y="22326"/>
                </a:lnTo>
                <a:lnTo>
                  <a:pt x="16497" y="25146"/>
                </a:lnTo>
                <a:lnTo>
                  <a:pt x="17183" y="25844"/>
                </a:lnTo>
                <a:lnTo>
                  <a:pt x="30200" y="25844"/>
                </a:lnTo>
                <a:lnTo>
                  <a:pt x="31623" y="25844"/>
                </a:lnTo>
                <a:close/>
              </a:path>
              <a:path w="39369" h="74929">
                <a:moveTo>
                  <a:pt x="39370" y="61722"/>
                </a:moveTo>
                <a:lnTo>
                  <a:pt x="39293" y="60172"/>
                </a:lnTo>
                <a:lnTo>
                  <a:pt x="38938" y="53784"/>
                </a:lnTo>
                <a:lnTo>
                  <a:pt x="35979" y="51142"/>
                </a:lnTo>
                <a:lnTo>
                  <a:pt x="35534" y="50736"/>
                </a:lnTo>
                <a:lnTo>
                  <a:pt x="29197" y="51104"/>
                </a:lnTo>
                <a:lnTo>
                  <a:pt x="27825" y="51054"/>
                </a:lnTo>
                <a:lnTo>
                  <a:pt x="27990" y="51054"/>
                </a:lnTo>
                <a:lnTo>
                  <a:pt x="31292" y="47904"/>
                </a:lnTo>
                <a:lnTo>
                  <a:pt x="31407" y="42519"/>
                </a:lnTo>
                <a:lnTo>
                  <a:pt x="31877" y="32740"/>
                </a:lnTo>
                <a:lnTo>
                  <a:pt x="31940" y="30200"/>
                </a:lnTo>
                <a:lnTo>
                  <a:pt x="31800" y="28371"/>
                </a:lnTo>
                <a:lnTo>
                  <a:pt x="27673" y="28371"/>
                </a:lnTo>
                <a:lnTo>
                  <a:pt x="19723" y="28371"/>
                </a:lnTo>
                <a:lnTo>
                  <a:pt x="17373" y="28371"/>
                </a:lnTo>
                <a:lnTo>
                  <a:pt x="17462" y="32740"/>
                </a:lnTo>
                <a:lnTo>
                  <a:pt x="17068" y="40767"/>
                </a:lnTo>
                <a:lnTo>
                  <a:pt x="17018" y="42519"/>
                </a:lnTo>
                <a:lnTo>
                  <a:pt x="16891" y="47574"/>
                </a:lnTo>
                <a:lnTo>
                  <a:pt x="19977" y="50812"/>
                </a:lnTo>
                <a:lnTo>
                  <a:pt x="17780" y="50736"/>
                </a:lnTo>
                <a:lnTo>
                  <a:pt x="15189" y="50736"/>
                </a:lnTo>
                <a:lnTo>
                  <a:pt x="15189" y="60883"/>
                </a:lnTo>
                <a:lnTo>
                  <a:pt x="15113" y="62014"/>
                </a:lnTo>
                <a:lnTo>
                  <a:pt x="15087" y="60883"/>
                </a:lnTo>
                <a:lnTo>
                  <a:pt x="15049" y="60731"/>
                </a:lnTo>
                <a:lnTo>
                  <a:pt x="14935" y="60363"/>
                </a:lnTo>
                <a:lnTo>
                  <a:pt x="15113" y="60756"/>
                </a:lnTo>
                <a:lnTo>
                  <a:pt x="15189" y="60883"/>
                </a:lnTo>
                <a:lnTo>
                  <a:pt x="15189" y="50736"/>
                </a:lnTo>
                <a:lnTo>
                  <a:pt x="14909" y="50736"/>
                </a:lnTo>
                <a:lnTo>
                  <a:pt x="12903" y="50863"/>
                </a:lnTo>
                <a:lnTo>
                  <a:pt x="12903" y="64973"/>
                </a:lnTo>
                <a:lnTo>
                  <a:pt x="12115" y="64973"/>
                </a:lnTo>
                <a:lnTo>
                  <a:pt x="12903" y="64973"/>
                </a:lnTo>
                <a:lnTo>
                  <a:pt x="12903" y="50863"/>
                </a:lnTo>
                <a:lnTo>
                  <a:pt x="7797" y="51142"/>
                </a:lnTo>
                <a:lnTo>
                  <a:pt x="4673" y="51930"/>
                </a:lnTo>
                <a:lnTo>
                  <a:pt x="0" y="58178"/>
                </a:lnTo>
                <a:lnTo>
                  <a:pt x="88" y="61302"/>
                </a:lnTo>
                <a:lnTo>
                  <a:pt x="11201" y="74650"/>
                </a:lnTo>
                <a:lnTo>
                  <a:pt x="12306" y="74650"/>
                </a:lnTo>
                <a:lnTo>
                  <a:pt x="13614" y="74472"/>
                </a:lnTo>
                <a:lnTo>
                  <a:pt x="17259" y="74472"/>
                </a:lnTo>
                <a:lnTo>
                  <a:pt x="20485" y="71247"/>
                </a:lnTo>
                <a:lnTo>
                  <a:pt x="20485" y="65481"/>
                </a:lnTo>
                <a:lnTo>
                  <a:pt x="28549" y="65481"/>
                </a:lnTo>
                <a:lnTo>
                  <a:pt x="29857" y="65481"/>
                </a:lnTo>
                <a:lnTo>
                  <a:pt x="38925" y="64973"/>
                </a:lnTo>
                <a:lnTo>
                  <a:pt x="36461" y="64973"/>
                </a:lnTo>
                <a:lnTo>
                  <a:pt x="39370" y="61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3" name="object 83"/>
          <p:cNvSpPr/>
          <p:nvPr/>
        </p:nvSpPr>
        <p:spPr>
          <a:xfrm>
            <a:off x="5375407" y="4333706"/>
            <a:ext cx="39910" cy="15068"/>
          </a:xfrm>
          <a:custGeom>
            <a:avLst/>
            <a:gdLst/>
            <a:ahLst/>
            <a:cxnLst/>
            <a:rect l="l" t="t" r="r" b="b"/>
            <a:pathLst>
              <a:path w="62230" h="23495">
                <a:moveTo>
                  <a:pt x="17890" y="0"/>
                </a:moveTo>
                <a:lnTo>
                  <a:pt x="2059" y="11132"/>
                </a:lnTo>
                <a:lnTo>
                  <a:pt x="0" y="14533"/>
                </a:lnTo>
                <a:lnTo>
                  <a:pt x="1087" y="18961"/>
                </a:lnTo>
                <a:lnTo>
                  <a:pt x="7889" y="23080"/>
                </a:lnTo>
                <a:lnTo>
                  <a:pt x="12316" y="21993"/>
                </a:lnTo>
                <a:lnTo>
                  <a:pt x="14376" y="18591"/>
                </a:lnTo>
                <a:lnTo>
                  <a:pt x="16036" y="15509"/>
                </a:lnTo>
                <a:lnTo>
                  <a:pt x="16777" y="14870"/>
                </a:lnTo>
                <a:lnTo>
                  <a:pt x="18020" y="14490"/>
                </a:lnTo>
                <a:lnTo>
                  <a:pt x="29777" y="14660"/>
                </a:lnTo>
                <a:lnTo>
                  <a:pt x="57852" y="16606"/>
                </a:lnTo>
                <a:lnTo>
                  <a:pt x="61269" y="13588"/>
                </a:lnTo>
                <a:lnTo>
                  <a:pt x="61762" y="5651"/>
                </a:lnTo>
                <a:lnTo>
                  <a:pt x="58745" y="2233"/>
                </a:lnTo>
                <a:lnTo>
                  <a:pt x="30373" y="266"/>
                </a:lnTo>
                <a:lnTo>
                  <a:pt x="17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4" name="object 8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483394" y="4274447"/>
            <a:ext cx="52811" cy="9130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264800" y="4649148"/>
            <a:ext cx="141748" cy="7798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542972" y="4661669"/>
            <a:ext cx="253189" cy="6955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938427" y="4677778"/>
            <a:ext cx="284357" cy="5087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407484" y="4668814"/>
            <a:ext cx="62987" cy="581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620015" y="4285374"/>
            <a:ext cx="109989" cy="12210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511573" y="4642398"/>
            <a:ext cx="479979" cy="9017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103851" y="4662500"/>
            <a:ext cx="256880" cy="69555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5775930" y="4366916"/>
            <a:ext cx="32987" cy="34209"/>
          </a:xfrm>
          <a:custGeom>
            <a:avLst/>
            <a:gdLst/>
            <a:ahLst/>
            <a:cxnLst/>
            <a:rect l="l" t="t" r="r" b="b"/>
            <a:pathLst>
              <a:path w="51435" h="53340">
                <a:moveTo>
                  <a:pt x="50457" y="12527"/>
                </a:moveTo>
                <a:lnTo>
                  <a:pt x="35755" y="12527"/>
                </a:lnTo>
                <a:lnTo>
                  <a:pt x="36206" y="13234"/>
                </a:lnTo>
                <a:lnTo>
                  <a:pt x="37123" y="13962"/>
                </a:lnTo>
                <a:lnTo>
                  <a:pt x="40456" y="14843"/>
                </a:lnTo>
                <a:lnTo>
                  <a:pt x="38641" y="14843"/>
                </a:lnTo>
                <a:lnTo>
                  <a:pt x="36273" y="15219"/>
                </a:lnTo>
                <a:lnTo>
                  <a:pt x="36843" y="19702"/>
                </a:lnTo>
                <a:lnTo>
                  <a:pt x="36888" y="20045"/>
                </a:lnTo>
                <a:lnTo>
                  <a:pt x="36973" y="23261"/>
                </a:lnTo>
                <a:lnTo>
                  <a:pt x="8354" y="37633"/>
                </a:lnTo>
                <a:lnTo>
                  <a:pt x="2199" y="39310"/>
                </a:lnTo>
                <a:lnTo>
                  <a:pt x="13" y="43133"/>
                </a:lnTo>
                <a:lnTo>
                  <a:pt x="0" y="43500"/>
                </a:lnTo>
                <a:lnTo>
                  <a:pt x="2027" y="50940"/>
                </a:lnTo>
                <a:lnTo>
                  <a:pt x="5984" y="53204"/>
                </a:lnTo>
                <a:lnTo>
                  <a:pt x="11939" y="51582"/>
                </a:lnTo>
                <a:lnTo>
                  <a:pt x="28393" y="47636"/>
                </a:lnTo>
                <a:lnTo>
                  <a:pt x="51218" y="18557"/>
                </a:lnTo>
                <a:lnTo>
                  <a:pt x="50819" y="15467"/>
                </a:lnTo>
                <a:lnTo>
                  <a:pt x="50742" y="14843"/>
                </a:lnTo>
                <a:lnTo>
                  <a:pt x="50634" y="13962"/>
                </a:lnTo>
                <a:lnTo>
                  <a:pt x="50544" y="13234"/>
                </a:lnTo>
                <a:lnTo>
                  <a:pt x="50457" y="12527"/>
                </a:lnTo>
                <a:close/>
              </a:path>
              <a:path w="51435" h="53340">
                <a:moveTo>
                  <a:pt x="40646" y="0"/>
                </a:moveTo>
                <a:lnTo>
                  <a:pt x="39419" y="0"/>
                </a:lnTo>
                <a:lnTo>
                  <a:pt x="37607" y="288"/>
                </a:lnTo>
                <a:lnTo>
                  <a:pt x="36325" y="627"/>
                </a:lnTo>
                <a:lnTo>
                  <a:pt x="32456" y="1245"/>
                </a:lnTo>
                <a:lnTo>
                  <a:pt x="29777" y="4933"/>
                </a:lnTo>
                <a:lnTo>
                  <a:pt x="30983" y="12527"/>
                </a:lnTo>
                <a:lnTo>
                  <a:pt x="31025" y="12788"/>
                </a:lnTo>
                <a:lnTo>
                  <a:pt x="34714" y="15467"/>
                </a:lnTo>
                <a:lnTo>
                  <a:pt x="36273" y="15219"/>
                </a:lnTo>
                <a:lnTo>
                  <a:pt x="36228" y="14843"/>
                </a:lnTo>
                <a:lnTo>
                  <a:pt x="35907" y="13234"/>
                </a:lnTo>
                <a:lnTo>
                  <a:pt x="35811" y="12788"/>
                </a:lnTo>
                <a:lnTo>
                  <a:pt x="35755" y="12527"/>
                </a:lnTo>
                <a:lnTo>
                  <a:pt x="50457" y="12527"/>
                </a:lnTo>
                <a:lnTo>
                  <a:pt x="50222" y="10609"/>
                </a:lnTo>
                <a:lnTo>
                  <a:pt x="49474" y="7254"/>
                </a:lnTo>
                <a:lnTo>
                  <a:pt x="46498" y="2594"/>
                </a:lnTo>
                <a:lnTo>
                  <a:pt x="44517" y="1021"/>
                </a:lnTo>
                <a:lnTo>
                  <a:pt x="40646" y="0"/>
                </a:lnTo>
                <a:close/>
              </a:path>
              <a:path w="51435" h="53340">
                <a:moveTo>
                  <a:pt x="35922" y="12788"/>
                </a:moveTo>
                <a:lnTo>
                  <a:pt x="35907" y="13234"/>
                </a:lnTo>
                <a:lnTo>
                  <a:pt x="36228" y="14843"/>
                </a:lnTo>
                <a:lnTo>
                  <a:pt x="36273" y="15219"/>
                </a:lnTo>
                <a:lnTo>
                  <a:pt x="38641" y="14843"/>
                </a:lnTo>
                <a:lnTo>
                  <a:pt x="40456" y="14843"/>
                </a:lnTo>
                <a:lnTo>
                  <a:pt x="37123" y="13962"/>
                </a:lnTo>
                <a:lnTo>
                  <a:pt x="36206" y="13234"/>
                </a:lnTo>
                <a:lnTo>
                  <a:pt x="35922" y="12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3" name="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864100" y="4285374"/>
            <a:ext cx="122863" cy="11604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073740" y="4278998"/>
            <a:ext cx="44531" cy="98467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242286" y="4988411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4">
                <a:moveTo>
                  <a:pt x="51459" y="0"/>
                </a:moveTo>
                <a:lnTo>
                  <a:pt x="47184" y="514"/>
                </a:lnTo>
                <a:lnTo>
                  <a:pt x="45225" y="514"/>
                </a:lnTo>
                <a:lnTo>
                  <a:pt x="44032" y="659"/>
                </a:lnTo>
                <a:lnTo>
                  <a:pt x="15520" y="29155"/>
                </a:lnTo>
                <a:lnTo>
                  <a:pt x="802" y="72456"/>
                </a:lnTo>
                <a:lnTo>
                  <a:pt x="691" y="83202"/>
                </a:lnTo>
                <a:lnTo>
                  <a:pt x="620" y="84871"/>
                </a:lnTo>
                <a:lnTo>
                  <a:pt x="57" y="91550"/>
                </a:lnTo>
                <a:lnTo>
                  <a:pt x="0" y="94730"/>
                </a:lnTo>
                <a:lnTo>
                  <a:pt x="2247" y="102207"/>
                </a:lnTo>
                <a:lnTo>
                  <a:pt x="29724" y="124294"/>
                </a:lnTo>
                <a:lnTo>
                  <a:pt x="31162" y="125147"/>
                </a:lnTo>
                <a:lnTo>
                  <a:pt x="32795" y="126071"/>
                </a:lnTo>
                <a:lnTo>
                  <a:pt x="34306" y="126649"/>
                </a:lnTo>
                <a:lnTo>
                  <a:pt x="39414" y="127542"/>
                </a:lnTo>
                <a:lnTo>
                  <a:pt x="42069" y="127328"/>
                </a:lnTo>
                <a:lnTo>
                  <a:pt x="53327" y="125843"/>
                </a:lnTo>
                <a:lnTo>
                  <a:pt x="58662" y="125413"/>
                </a:lnTo>
                <a:lnTo>
                  <a:pt x="61517" y="122059"/>
                </a:lnTo>
                <a:lnTo>
                  <a:pt x="61433" y="119663"/>
                </a:lnTo>
                <a:lnTo>
                  <a:pt x="60981" y="114034"/>
                </a:lnTo>
                <a:lnTo>
                  <a:pt x="59771" y="112986"/>
                </a:lnTo>
                <a:lnTo>
                  <a:pt x="39773" y="112986"/>
                </a:lnTo>
                <a:lnTo>
                  <a:pt x="38727" y="112803"/>
                </a:lnTo>
                <a:lnTo>
                  <a:pt x="38583" y="112803"/>
                </a:lnTo>
                <a:lnTo>
                  <a:pt x="36781" y="111733"/>
                </a:lnTo>
                <a:lnTo>
                  <a:pt x="32527" y="109528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0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5" y="14886"/>
                </a:lnTo>
                <a:lnTo>
                  <a:pt x="53181" y="14296"/>
                </a:lnTo>
                <a:lnTo>
                  <a:pt x="55996" y="10711"/>
                </a:lnTo>
                <a:lnTo>
                  <a:pt x="55097" y="3246"/>
                </a:lnTo>
                <a:lnTo>
                  <a:pt x="55045" y="2814"/>
                </a:lnTo>
                <a:lnTo>
                  <a:pt x="51459" y="0"/>
                </a:lnTo>
                <a:close/>
              </a:path>
              <a:path w="61594" h="127634">
                <a:moveTo>
                  <a:pt x="57508" y="111060"/>
                </a:moveTo>
                <a:lnTo>
                  <a:pt x="51832" y="111516"/>
                </a:lnTo>
                <a:lnTo>
                  <a:pt x="42050" y="112803"/>
                </a:lnTo>
                <a:lnTo>
                  <a:pt x="39773" y="112986"/>
                </a:lnTo>
                <a:lnTo>
                  <a:pt x="59771" y="112986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6" name="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338109" y="4992868"/>
            <a:ext cx="57013" cy="77682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4439296" y="4997796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311" y="28498"/>
                </a:moveTo>
                <a:lnTo>
                  <a:pt x="29286" y="26670"/>
                </a:lnTo>
                <a:lnTo>
                  <a:pt x="29248" y="23926"/>
                </a:lnTo>
                <a:lnTo>
                  <a:pt x="28397" y="14541"/>
                </a:lnTo>
                <a:lnTo>
                  <a:pt x="28321" y="13690"/>
                </a:lnTo>
                <a:lnTo>
                  <a:pt x="28206" y="12357"/>
                </a:lnTo>
                <a:lnTo>
                  <a:pt x="28155" y="11823"/>
                </a:lnTo>
                <a:lnTo>
                  <a:pt x="28041" y="10528"/>
                </a:lnTo>
                <a:lnTo>
                  <a:pt x="27978" y="9918"/>
                </a:lnTo>
                <a:lnTo>
                  <a:pt x="27863" y="9245"/>
                </a:lnTo>
                <a:lnTo>
                  <a:pt x="27838" y="9118"/>
                </a:lnTo>
                <a:lnTo>
                  <a:pt x="27736" y="8547"/>
                </a:lnTo>
                <a:lnTo>
                  <a:pt x="27660" y="8128"/>
                </a:lnTo>
                <a:lnTo>
                  <a:pt x="27444" y="7061"/>
                </a:lnTo>
                <a:lnTo>
                  <a:pt x="23926" y="2032"/>
                </a:lnTo>
                <a:lnTo>
                  <a:pt x="22529" y="1346"/>
                </a:lnTo>
                <a:lnTo>
                  <a:pt x="22529" y="9118"/>
                </a:lnTo>
                <a:lnTo>
                  <a:pt x="22390" y="9245"/>
                </a:lnTo>
                <a:lnTo>
                  <a:pt x="22313" y="8547"/>
                </a:lnTo>
                <a:lnTo>
                  <a:pt x="22529" y="9118"/>
                </a:lnTo>
                <a:lnTo>
                  <a:pt x="22529" y="1346"/>
                </a:lnTo>
                <a:lnTo>
                  <a:pt x="22148" y="1155"/>
                </a:lnTo>
                <a:lnTo>
                  <a:pt x="17881" y="0"/>
                </a:lnTo>
                <a:lnTo>
                  <a:pt x="16052" y="0"/>
                </a:lnTo>
                <a:lnTo>
                  <a:pt x="7556" y="6362"/>
                </a:lnTo>
                <a:lnTo>
                  <a:pt x="7607" y="8547"/>
                </a:lnTo>
                <a:lnTo>
                  <a:pt x="7721" y="9245"/>
                </a:lnTo>
                <a:lnTo>
                  <a:pt x="7835" y="9918"/>
                </a:lnTo>
                <a:lnTo>
                  <a:pt x="7950" y="10528"/>
                </a:lnTo>
                <a:lnTo>
                  <a:pt x="8280" y="11823"/>
                </a:lnTo>
                <a:lnTo>
                  <a:pt x="8712" y="13690"/>
                </a:lnTo>
                <a:lnTo>
                  <a:pt x="10668" y="20612"/>
                </a:lnTo>
                <a:lnTo>
                  <a:pt x="11709" y="24422"/>
                </a:lnTo>
                <a:lnTo>
                  <a:pt x="14859" y="26212"/>
                </a:lnTo>
                <a:lnTo>
                  <a:pt x="14820" y="28498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89"/>
                </a:lnTo>
                <a:lnTo>
                  <a:pt x="9004" y="56235"/>
                </a:lnTo>
                <a:lnTo>
                  <a:pt x="7556" y="62738"/>
                </a:lnTo>
                <a:lnTo>
                  <a:pt x="10007" y="66586"/>
                </a:lnTo>
                <a:lnTo>
                  <a:pt x="17767" y="68313"/>
                </a:lnTo>
                <a:lnTo>
                  <a:pt x="21615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608"/>
                </a:lnTo>
                <a:lnTo>
                  <a:pt x="29311" y="28498"/>
                </a:lnTo>
                <a:close/>
              </a:path>
              <a:path w="132715" h="96520">
                <a:moveTo>
                  <a:pt x="35471" y="77419"/>
                </a:moveTo>
                <a:lnTo>
                  <a:pt x="32461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4325" y="72301"/>
                </a:lnTo>
                <a:lnTo>
                  <a:pt x="14325" y="81546"/>
                </a:lnTo>
                <a:lnTo>
                  <a:pt x="14224" y="79006"/>
                </a:lnTo>
                <a:lnTo>
                  <a:pt x="14325" y="81546"/>
                </a:lnTo>
                <a:lnTo>
                  <a:pt x="14325" y="72301"/>
                </a:lnTo>
                <a:lnTo>
                  <a:pt x="14185" y="72288"/>
                </a:lnTo>
                <a:lnTo>
                  <a:pt x="14185" y="78740"/>
                </a:lnTo>
                <a:lnTo>
                  <a:pt x="14185" y="72288"/>
                </a:lnTo>
                <a:lnTo>
                  <a:pt x="5359" y="72275"/>
                </a:lnTo>
                <a:lnTo>
                  <a:pt x="4191" y="72529"/>
                </a:lnTo>
                <a:lnTo>
                  <a:pt x="622" y="75869"/>
                </a:lnTo>
                <a:lnTo>
                  <a:pt x="0" y="77419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16" y="94259"/>
                </a:lnTo>
                <a:lnTo>
                  <a:pt x="9207" y="96037"/>
                </a:lnTo>
                <a:lnTo>
                  <a:pt x="16573" y="93040"/>
                </a:lnTo>
                <a:lnTo>
                  <a:pt x="18351" y="88836"/>
                </a:lnTo>
                <a:lnTo>
                  <a:pt x="17653" y="87134"/>
                </a:lnTo>
                <a:lnTo>
                  <a:pt x="25488" y="87972"/>
                </a:lnTo>
                <a:lnTo>
                  <a:pt x="31534" y="88366"/>
                </a:lnTo>
                <a:lnTo>
                  <a:pt x="34963" y="85356"/>
                </a:lnTo>
                <a:lnTo>
                  <a:pt x="35077" y="83477"/>
                </a:lnTo>
                <a:lnTo>
                  <a:pt x="35204" y="81546"/>
                </a:lnTo>
                <a:lnTo>
                  <a:pt x="35280" y="80276"/>
                </a:lnTo>
                <a:lnTo>
                  <a:pt x="35382" y="78740"/>
                </a:lnTo>
                <a:lnTo>
                  <a:pt x="35420" y="78181"/>
                </a:lnTo>
                <a:lnTo>
                  <a:pt x="35471" y="77419"/>
                </a:lnTo>
                <a:close/>
              </a:path>
              <a:path w="132715" h="96520">
                <a:moveTo>
                  <a:pt x="132588" y="53390"/>
                </a:moveTo>
                <a:lnTo>
                  <a:pt x="130492" y="50050"/>
                </a:lnTo>
                <a:lnTo>
                  <a:pt x="130390" y="49872"/>
                </a:lnTo>
                <a:lnTo>
                  <a:pt x="130162" y="49530"/>
                </a:lnTo>
                <a:lnTo>
                  <a:pt x="124434" y="48209"/>
                </a:lnTo>
                <a:lnTo>
                  <a:pt x="112001" y="45059"/>
                </a:lnTo>
                <a:lnTo>
                  <a:pt x="108762" y="44323"/>
                </a:lnTo>
                <a:lnTo>
                  <a:pt x="99479" y="42989"/>
                </a:lnTo>
                <a:lnTo>
                  <a:pt x="87464" y="42989"/>
                </a:lnTo>
                <a:lnTo>
                  <a:pt x="87464" y="52806"/>
                </a:lnTo>
                <a:lnTo>
                  <a:pt x="87274" y="53213"/>
                </a:lnTo>
                <a:lnTo>
                  <a:pt x="86995" y="54114"/>
                </a:lnTo>
                <a:lnTo>
                  <a:pt x="87414" y="52730"/>
                </a:lnTo>
                <a:lnTo>
                  <a:pt x="87452" y="52146"/>
                </a:lnTo>
                <a:lnTo>
                  <a:pt x="87414" y="50457"/>
                </a:lnTo>
                <a:lnTo>
                  <a:pt x="87439" y="50584"/>
                </a:lnTo>
                <a:lnTo>
                  <a:pt x="87452" y="52146"/>
                </a:lnTo>
                <a:lnTo>
                  <a:pt x="87464" y="52806"/>
                </a:lnTo>
                <a:lnTo>
                  <a:pt x="87464" y="42989"/>
                </a:lnTo>
                <a:lnTo>
                  <a:pt x="87388" y="50317"/>
                </a:lnTo>
                <a:lnTo>
                  <a:pt x="87299" y="49872"/>
                </a:lnTo>
                <a:lnTo>
                  <a:pt x="87337" y="50050"/>
                </a:lnTo>
                <a:lnTo>
                  <a:pt x="87388" y="50317"/>
                </a:lnTo>
                <a:lnTo>
                  <a:pt x="87388" y="42989"/>
                </a:lnTo>
                <a:lnTo>
                  <a:pt x="82550" y="42989"/>
                </a:lnTo>
                <a:lnTo>
                  <a:pt x="78727" y="43434"/>
                </a:lnTo>
                <a:lnTo>
                  <a:pt x="76923" y="43954"/>
                </a:lnTo>
                <a:lnTo>
                  <a:pt x="74688" y="46456"/>
                </a:lnTo>
                <a:lnTo>
                  <a:pt x="72644" y="49047"/>
                </a:lnTo>
                <a:lnTo>
                  <a:pt x="72720" y="50723"/>
                </a:lnTo>
                <a:lnTo>
                  <a:pt x="73037" y="52146"/>
                </a:lnTo>
                <a:lnTo>
                  <a:pt x="73126" y="52565"/>
                </a:lnTo>
                <a:lnTo>
                  <a:pt x="73164" y="52146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37" y="57378"/>
                </a:lnTo>
                <a:lnTo>
                  <a:pt x="106019" y="58483"/>
                </a:lnTo>
                <a:lnTo>
                  <a:pt x="108966" y="59156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643612" y="4964656"/>
            <a:ext cx="62314" cy="97053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590019" y="4978638"/>
            <a:ext cx="214638" cy="13117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798234" y="4975739"/>
            <a:ext cx="210207" cy="30476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879528" y="4980180"/>
            <a:ext cx="104105" cy="12353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090088" y="4965871"/>
            <a:ext cx="49528" cy="10133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54224" y="5160629"/>
            <a:ext cx="285961" cy="87768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5051797" y="4981344"/>
            <a:ext cx="541635" cy="296067"/>
            <a:chOff x="2150066" y="7767207"/>
            <a:chExt cx="844550" cy="461645"/>
          </a:xfrm>
        </p:grpSpPr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0066" y="7767207"/>
              <a:ext cx="366867" cy="46148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52424" y="7773233"/>
              <a:ext cx="441848" cy="443760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665980" y="5137808"/>
            <a:ext cx="48572" cy="98702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466619" y="490815"/>
            <a:ext cx="400585" cy="8790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6941336" y="499159"/>
            <a:ext cx="160002" cy="84549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235164" y="495914"/>
            <a:ext cx="629547" cy="8350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62468" y="695285"/>
            <a:ext cx="160299" cy="5074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236577" y="661453"/>
            <a:ext cx="464213" cy="25672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762402" y="669581"/>
            <a:ext cx="198863" cy="7742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822709" y="840223"/>
            <a:ext cx="228585" cy="7942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989095" y="844817"/>
            <a:ext cx="608186" cy="24954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7674044" y="998118"/>
            <a:ext cx="480379" cy="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7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Hierarchical Clustering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270000"/>
            <a:ext cx="8852211" cy="4906963"/>
          </a:xfrm>
        </p:spPr>
        <p:txBody>
          <a:bodyPr>
            <a:normAutofit fontScale="40000" lnSpcReduction="20000"/>
          </a:bodyPr>
          <a:lstStyle/>
          <a:p>
            <a:pPr marL="483794" indent="-483794" algn="just">
              <a:lnSpc>
                <a:spcPct val="110000"/>
              </a:lnSpc>
            </a:pPr>
            <a:r>
              <a:rPr lang="en-US" altLang="en-US" sz="6000" dirty="0"/>
              <a:t>Hierarchical Clustering Approach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5500" dirty="0"/>
              <a:t>A typical clustering analysis approach via partitioning data set </a:t>
            </a:r>
            <a:r>
              <a:rPr lang="en-US" altLang="en-US" sz="5500" dirty="0">
                <a:solidFill>
                  <a:srgbClr val="FF0000"/>
                </a:solidFill>
              </a:rPr>
              <a:t>sequentially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Construct nested partitions layer by layer via grouping objects  into a tree of clusters </a:t>
            </a:r>
            <a:r>
              <a:rPr lang="en-US" altLang="en-US" sz="5500" dirty="0"/>
              <a:t>(</a:t>
            </a:r>
            <a:r>
              <a:rPr lang="en-US" altLang="en-US" sz="5500" dirty="0">
                <a:solidFill>
                  <a:srgbClr val="FF0000"/>
                </a:solidFill>
              </a:rPr>
              <a:t>without the need to know the number of clusters in advance</a:t>
            </a:r>
            <a:r>
              <a:rPr lang="en-US" altLang="en-US" sz="5500" dirty="0"/>
              <a:t>)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Use (generalised) distance matrix as clustering criteria</a:t>
            </a:r>
            <a:endParaRPr lang="en-US" altLang="en-US" sz="5500" dirty="0"/>
          </a:p>
          <a:p>
            <a:pPr marL="483794" indent="-483794" algn="just">
              <a:lnSpc>
                <a:spcPct val="110000"/>
              </a:lnSpc>
            </a:pPr>
            <a:r>
              <a:rPr lang="en-US" altLang="en-US" sz="5100" dirty="0"/>
              <a:t>Agglomerative vs Divisive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/>
              <a:t>Two sequential clustering strategies for constructing a tree of clusters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>
                <a:solidFill>
                  <a:srgbClr val="FF0000"/>
                </a:solidFill>
              </a:rPr>
              <a:t>Agglomerative: a bottom-up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each data object is in its own (atomic) cluster</a:t>
            </a:r>
          </a:p>
          <a:p>
            <a:pPr marL="1291557" lvl="2" indent="-345567" algn="just"/>
            <a:r>
              <a:rPr lang="en-US" altLang="en-US" sz="4500" dirty="0"/>
              <a:t>Then merge these atomic clusters into larger and larger clusters</a:t>
            </a:r>
            <a:endParaRPr lang="en-GB" altLang="en-US" sz="4500" dirty="0"/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4600" dirty="0">
                <a:solidFill>
                  <a:srgbClr val="FF0000"/>
                </a:solidFill>
              </a:rPr>
              <a:t>Divisive: a top-down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all objects are in one single cluster</a:t>
            </a:r>
          </a:p>
          <a:p>
            <a:pPr marL="1291557" lvl="2" indent="-345567" algn="just"/>
            <a:r>
              <a:rPr lang="en-US" altLang="en-US" sz="4500" dirty="0"/>
              <a:t>Then the cluster is subdivided into smaller and smaller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25670F2-637A-3058-279A-5F6C51B3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4219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Notion of a Cluster can be Ambiguous</a:t>
            </a:r>
          </a:p>
        </p:txBody>
      </p:sp>
      <p:grpSp>
        <p:nvGrpSpPr>
          <p:cNvPr id="6147" name="Group 91"/>
          <p:cNvGrpSpPr>
            <a:grpSpLocks/>
          </p:cNvGrpSpPr>
          <p:nvPr/>
        </p:nvGrpSpPr>
        <p:grpSpPr bwMode="auto">
          <a:xfrm>
            <a:off x="2209801" y="1905001"/>
            <a:ext cx="3344863" cy="1509713"/>
            <a:chOff x="432" y="1200"/>
            <a:chExt cx="2107" cy="951"/>
          </a:xfrm>
        </p:grpSpPr>
        <p:grpSp>
          <p:nvGrpSpPr>
            <p:cNvPr id="621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219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0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1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2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3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4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5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6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7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8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9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0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1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2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3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4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5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6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7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8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218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How many clusters?</a:t>
              </a:r>
              <a:endParaRPr lang="en-US" altLang="en-US" sz="1800" b="0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6484938" y="4114801"/>
            <a:ext cx="3344862" cy="1401763"/>
            <a:chOff x="3125" y="2592"/>
            <a:chExt cx="2107" cy="883"/>
          </a:xfrm>
        </p:grpSpPr>
        <p:grpSp>
          <p:nvGrpSpPr>
            <p:cNvPr id="6195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197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8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9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0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04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5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6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7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8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9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0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1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2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3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4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5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6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96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Four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2209801" y="4114801"/>
            <a:ext cx="3344863" cy="1401763"/>
            <a:chOff x="432" y="2592"/>
            <a:chExt cx="2107" cy="883"/>
          </a:xfrm>
        </p:grpSpPr>
        <p:grpSp>
          <p:nvGrpSpPr>
            <p:cNvPr id="6173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175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6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7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8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9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0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1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2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3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4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7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8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9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0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1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2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3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4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74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Two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8" name="Group 92"/>
          <p:cNvGrpSpPr>
            <a:grpSpLocks/>
          </p:cNvGrpSpPr>
          <p:nvPr/>
        </p:nvGrpSpPr>
        <p:grpSpPr bwMode="auto">
          <a:xfrm>
            <a:off x="6484938" y="1905001"/>
            <a:ext cx="3344862" cy="1509713"/>
            <a:chOff x="3125" y="1200"/>
            <a:chExt cx="2107" cy="951"/>
          </a:xfrm>
        </p:grpSpPr>
        <p:grpSp>
          <p:nvGrpSpPr>
            <p:cNvPr id="6151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153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4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5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6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3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4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5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6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7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8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9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0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1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2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52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Six Clusters</a:t>
              </a:r>
              <a:r>
                <a:rPr lang="en-US" altLang="en-US" sz="1600" b="0">
                  <a:latin typeface="Times New Roman" pitchFamily="18" charset="0"/>
                </a:rPr>
                <a:t> 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C35D57E-A19B-13C9-E55F-D0A8F70C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Agglomerative approach</a:t>
            </a: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C7E26-C6EC-474F-96AB-F970EB5D033B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541124" name="Text Box 4"/>
          <p:cNvSpPr txBox="1">
            <a:spLocks noChangeArrowheads="1"/>
          </p:cNvSpPr>
          <p:nvPr/>
        </p:nvSpPr>
        <p:spPr bwMode="auto">
          <a:xfrm>
            <a:off x="2209800" y="3265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1125" name="Text Box 5"/>
          <p:cNvSpPr txBox="1">
            <a:spLocks noChangeArrowheads="1"/>
          </p:cNvSpPr>
          <p:nvPr/>
        </p:nvSpPr>
        <p:spPr bwMode="auto">
          <a:xfrm>
            <a:off x="2209800" y="42179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1126" name="Text Box 6"/>
          <p:cNvSpPr txBox="1">
            <a:spLocks noChangeArrowheads="1"/>
          </p:cNvSpPr>
          <p:nvPr/>
        </p:nvSpPr>
        <p:spPr bwMode="auto">
          <a:xfrm>
            <a:off x="2209800" y="37417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1127" name="Text Box 7"/>
          <p:cNvSpPr txBox="1">
            <a:spLocks noChangeArrowheads="1"/>
          </p:cNvSpPr>
          <p:nvPr/>
        </p:nvSpPr>
        <p:spPr bwMode="auto">
          <a:xfrm>
            <a:off x="2209800" y="46339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1128" name="Text Box 8"/>
          <p:cNvSpPr txBox="1">
            <a:spLocks noChangeArrowheads="1"/>
          </p:cNvSpPr>
          <p:nvPr/>
        </p:nvSpPr>
        <p:spPr bwMode="auto">
          <a:xfrm>
            <a:off x="2209800" y="27892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1129" name="Oval 9"/>
          <p:cNvSpPr>
            <a:spLocks noChangeArrowheads="1"/>
          </p:cNvSpPr>
          <p:nvPr/>
        </p:nvSpPr>
        <p:spPr bwMode="auto">
          <a:xfrm>
            <a:off x="2133600" y="28654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0" name="Oval 10"/>
          <p:cNvSpPr>
            <a:spLocks noChangeArrowheads="1"/>
          </p:cNvSpPr>
          <p:nvPr/>
        </p:nvSpPr>
        <p:spPr bwMode="auto">
          <a:xfrm>
            <a:off x="2133600" y="33226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1" name="Oval 11"/>
          <p:cNvSpPr>
            <a:spLocks noChangeArrowheads="1"/>
          </p:cNvSpPr>
          <p:nvPr/>
        </p:nvSpPr>
        <p:spPr bwMode="auto">
          <a:xfrm>
            <a:off x="2133600" y="37798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2" name="Oval 12"/>
          <p:cNvSpPr>
            <a:spLocks noChangeArrowheads="1"/>
          </p:cNvSpPr>
          <p:nvPr/>
        </p:nvSpPr>
        <p:spPr bwMode="auto">
          <a:xfrm>
            <a:off x="2133600" y="42370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3" name="Oval 13"/>
          <p:cNvSpPr>
            <a:spLocks noChangeArrowheads="1"/>
          </p:cNvSpPr>
          <p:nvPr/>
        </p:nvSpPr>
        <p:spPr bwMode="auto">
          <a:xfrm>
            <a:off x="2133600" y="46942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4" name="Text Box 14"/>
          <p:cNvSpPr txBox="1">
            <a:spLocks noChangeArrowheads="1"/>
          </p:cNvSpPr>
          <p:nvPr/>
        </p:nvSpPr>
        <p:spPr bwMode="auto">
          <a:xfrm>
            <a:off x="3048000" y="29416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1135" name="Oval 15"/>
          <p:cNvSpPr>
            <a:spLocks noChangeArrowheads="1"/>
          </p:cNvSpPr>
          <p:nvPr/>
        </p:nvSpPr>
        <p:spPr bwMode="auto">
          <a:xfrm>
            <a:off x="2895600" y="30178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6" name="Text Box 16"/>
          <p:cNvSpPr txBox="1">
            <a:spLocks noChangeArrowheads="1"/>
          </p:cNvSpPr>
          <p:nvPr/>
        </p:nvSpPr>
        <p:spPr bwMode="auto">
          <a:xfrm>
            <a:off x="3886200" y="43894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1137" name="Oval 17"/>
          <p:cNvSpPr>
            <a:spLocks noChangeArrowheads="1"/>
          </p:cNvSpPr>
          <p:nvPr/>
        </p:nvSpPr>
        <p:spPr bwMode="auto">
          <a:xfrm>
            <a:off x="3733800" y="44656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8" name="Text Box 18"/>
          <p:cNvSpPr txBox="1">
            <a:spLocks noChangeArrowheads="1"/>
          </p:cNvSpPr>
          <p:nvPr/>
        </p:nvSpPr>
        <p:spPr bwMode="auto">
          <a:xfrm>
            <a:off x="4495801" y="3932238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1139" name="Oval 19"/>
          <p:cNvSpPr>
            <a:spLocks noChangeArrowheads="1"/>
          </p:cNvSpPr>
          <p:nvPr/>
        </p:nvSpPr>
        <p:spPr bwMode="auto">
          <a:xfrm>
            <a:off x="4343400" y="3932238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0" name="Text Box 20"/>
          <p:cNvSpPr txBox="1">
            <a:spLocks noChangeArrowheads="1"/>
          </p:cNvSpPr>
          <p:nvPr/>
        </p:nvSpPr>
        <p:spPr bwMode="auto">
          <a:xfrm>
            <a:off x="5029201" y="3398838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1141" name="Oval 21"/>
          <p:cNvSpPr>
            <a:spLocks noChangeArrowheads="1"/>
          </p:cNvSpPr>
          <p:nvPr/>
        </p:nvSpPr>
        <p:spPr bwMode="auto">
          <a:xfrm>
            <a:off x="4876800" y="3398838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2" name="Line 22"/>
          <p:cNvSpPr>
            <a:spLocks noChangeShapeType="1"/>
          </p:cNvSpPr>
          <p:nvPr/>
        </p:nvSpPr>
        <p:spPr bwMode="auto">
          <a:xfrm>
            <a:off x="2590800" y="3017838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3" name="Line 23"/>
          <p:cNvSpPr>
            <a:spLocks noChangeShapeType="1"/>
          </p:cNvSpPr>
          <p:nvPr/>
        </p:nvSpPr>
        <p:spPr bwMode="auto">
          <a:xfrm flipV="1">
            <a:off x="2590800" y="3170238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4" name="Line 24"/>
          <p:cNvSpPr>
            <a:spLocks noChangeShapeType="1"/>
          </p:cNvSpPr>
          <p:nvPr/>
        </p:nvSpPr>
        <p:spPr bwMode="auto">
          <a:xfrm>
            <a:off x="2590800" y="43894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5" name="Line 25"/>
          <p:cNvSpPr>
            <a:spLocks noChangeShapeType="1"/>
          </p:cNvSpPr>
          <p:nvPr/>
        </p:nvSpPr>
        <p:spPr bwMode="auto">
          <a:xfrm flipV="1">
            <a:off x="2590800" y="46180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6" name="Line 26"/>
          <p:cNvSpPr>
            <a:spLocks noChangeShapeType="1"/>
          </p:cNvSpPr>
          <p:nvPr/>
        </p:nvSpPr>
        <p:spPr bwMode="auto">
          <a:xfrm>
            <a:off x="2590800" y="4008438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7" name="Line 27"/>
          <p:cNvSpPr>
            <a:spLocks noChangeShapeType="1"/>
          </p:cNvSpPr>
          <p:nvPr/>
        </p:nvSpPr>
        <p:spPr bwMode="auto">
          <a:xfrm flipV="1">
            <a:off x="4191000" y="4160838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8" name="Line 28"/>
          <p:cNvSpPr>
            <a:spLocks noChangeShapeType="1"/>
          </p:cNvSpPr>
          <p:nvPr/>
        </p:nvSpPr>
        <p:spPr bwMode="auto">
          <a:xfrm>
            <a:off x="3733800" y="3246438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9" name="Line 29"/>
          <p:cNvSpPr>
            <a:spLocks noChangeShapeType="1"/>
          </p:cNvSpPr>
          <p:nvPr/>
        </p:nvSpPr>
        <p:spPr bwMode="auto">
          <a:xfrm flipV="1">
            <a:off x="4800600" y="3627438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1150" name="Group 30"/>
          <p:cNvGrpSpPr>
            <a:grpSpLocks/>
          </p:cNvGrpSpPr>
          <p:nvPr/>
        </p:nvGrpSpPr>
        <p:grpSpPr bwMode="auto">
          <a:xfrm>
            <a:off x="1828800" y="5532432"/>
            <a:ext cx="6540500" cy="492124"/>
            <a:chOff x="192" y="3485"/>
            <a:chExt cx="4120" cy="310"/>
          </a:xfrm>
        </p:grpSpPr>
        <p:sp>
          <p:nvSpPr>
            <p:cNvPr id="1541151" name="Line 31"/>
            <p:cNvSpPr>
              <a:spLocks noChangeShapeType="1"/>
            </p:cNvSpPr>
            <p:nvPr/>
          </p:nvSpPr>
          <p:spPr bwMode="auto">
            <a:xfrm>
              <a:off x="192" y="3485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2" name="Line 32"/>
            <p:cNvSpPr>
              <a:spLocks noChangeShapeType="1"/>
            </p:cNvSpPr>
            <p:nvPr/>
          </p:nvSpPr>
          <p:spPr bwMode="auto">
            <a:xfrm flipH="1">
              <a:off x="514" y="35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3" name="Text Box 33"/>
            <p:cNvSpPr txBox="1">
              <a:spLocks noChangeArrowheads="1"/>
            </p:cNvSpPr>
            <p:nvPr/>
          </p:nvSpPr>
          <p:spPr bwMode="auto">
            <a:xfrm>
              <a:off x="418" y="3561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4" name="Line 34"/>
            <p:cNvSpPr>
              <a:spLocks noChangeShapeType="1"/>
            </p:cNvSpPr>
            <p:nvPr/>
          </p:nvSpPr>
          <p:spPr bwMode="auto">
            <a:xfrm flipH="1">
              <a:off x="1042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5" name="Text Box 35"/>
            <p:cNvSpPr txBox="1">
              <a:spLocks noChangeArrowheads="1"/>
            </p:cNvSpPr>
            <p:nvPr/>
          </p:nvSpPr>
          <p:spPr bwMode="auto">
            <a:xfrm>
              <a:off x="946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6" name="Line 36"/>
            <p:cNvSpPr>
              <a:spLocks noChangeShapeType="1"/>
            </p:cNvSpPr>
            <p:nvPr/>
          </p:nvSpPr>
          <p:spPr bwMode="auto">
            <a:xfrm flipH="1">
              <a:off x="157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7" name="Text Box 37"/>
            <p:cNvSpPr txBox="1">
              <a:spLocks noChangeArrowheads="1"/>
            </p:cNvSpPr>
            <p:nvPr/>
          </p:nvSpPr>
          <p:spPr bwMode="auto">
            <a:xfrm>
              <a:off x="147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8" name="Line 38"/>
            <p:cNvSpPr>
              <a:spLocks noChangeShapeType="1"/>
            </p:cNvSpPr>
            <p:nvPr/>
          </p:nvSpPr>
          <p:spPr bwMode="auto">
            <a:xfrm flipH="1">
              <a:off x="205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9" name="Text Box 39"/>
            <p:cNvSpPr txBox="1">
              <a:spLocks noChangeArrowheads="1"/>
            </p:cNvSpPr>
            <p:nvPr/>
          </p:nvSpPr>
          <p:spPr bwMode="auto">
            <a:xfrm>
              <a:off x="195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0" name="Line 40"/>
            <p:cNvSpPr>
              <a:spLocks noChangeShapeType="1"/>
            </p:cNvSpPr>
            <p:nvPr/>
          </p:nvSpPr>
          <p:spPr bwMode="auto">
            <a:xfrm flipH="1">
              <a:off x="253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61" name="Text Box 41"/>
            <p:cNvSpPr txBox="1">
              <a:spLocks noChangeArrowheads="1"/>
            </p:cNvSpPr>
            <p:nvPr/>
          </p:nvSpPr>
          <p:spPr bwMode="auto">
            <a:xfrm>
              <a:off x="243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2" name="Text Box 42"/>
            <p:cNvSpPr txBox="1">
              <a:spLocks noChangeArrowheads="1"/>
            </p:cNvSpPr>
            <p:nvPr/>
          </p:nvSpPr>
          <p:spPr bwMode="auto">
            <a:xfrm>
              <a:off x="3389" y="3504"/>
              <a:ext cx="9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bottom-up</a:t>
              </a:r>
            </a:p>
          </p:txBody>
        </p:sp>
      </p:grpSp>
      <p:sp>
        <p:nvSpPr>
          <p:cNvPr id="1541163" name="Text Box 43"/>
          <p:cNvSpPr txBox="1">
            <a:spLocks noChangeArrowheads="1"/>
          </p:cNvSpPr>
          <p:nvPr/>
        </p:nvSpPr>
        <p:spPr bwMode="auto">
          <a:xfrm>
            <a:off x="7162800" y="1981200"/>
            <a:ext cx="32004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Each object is a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Merge two clusters which are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most similar to each other;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Until all objects are merged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 into a single cluster</a:t>
            </a:r>
          </a:p>
        </p:txBody>
      </p:sp>
    </p:spTree>
    <p:extLst>
      <p:ext uri="{BB962C8B-B14F-4D97-AF65-F5344CB8AC3E}">
        <p14:creationId xmlns:p14="http://schemas.microsoft.com/office/powerpoint/2010/main" val="21737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4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4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4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4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4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4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4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4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4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4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4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4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4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4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34" grpId="0"/>
      <p:bldP spid="1541135" grpId="0" animBg="1"/>
      <p:bldP spid="1541136" grpId="0"/>
      <p:bldP spid="1541137" grpId="0" animBg="1"/>
      <p:bldP spid="1541138" grpId="0"/>
      <p:bldP spid="1541139" grpId="0" animBg="1"/>
      <p:bldP spid="1541140" grpId="0"/>
      <p:bldP spid="1541141" grpId="0" animBg="1"/>
      <p:bldP spid="1541142" grpId="0" animBg="1"/>
      <p:bldP spid="1541143" grpId="0" animBg="1"/>
      <p:bldP spid="1541144" grpId="0" animBg="1"/>
      <p:bldP spid="1541145" grpId="0" animBg="1"/>
      <p:bldP spid="1541146" grpId="0" animBg="1"/>
      <p:bldP spid="1541147" grpId="0" animBg="1"/>
      <p:bldP spid="1541148" grpId="0" animBg="1"/>
      <p:bldP spid="15411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3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Divisive Approaches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349F-8188-40BB-86EB-9AE53858125F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3172" name="Text Box 4"/>
          <p:cNvSpPr txBox="1">
            <a:spLocks noChangeArrowheads="1"/>
          </p:cNvSpPr>
          <p:nvPr/>
        </p:nvSpPr>
        <p:spPr bwMode="auto">
          <a:xfrm>
            <a:off x="2286000" y="3006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3173" name="Text Box 5"/>
          <p:cNvSpPr txBox="1">
            <a:spLocks noChangeArrowheads="1"/>
          </p:cNvSpPr>
          <p:nvPr/>
        </p:nvSpPr>
        <p:spPr bwMode="auto">
          <a:xfrm>
            <a:off x="2286000" y="3959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3174" name="Text Box 6"/>
          <p:cNvSpPr txBox="1">
            <a:spLocks noChangeArrowheads="1"/>
          </p:cNvSpPr>
          <p:nvPr/>
        </p:nvSpPr>
        <p:spPr bwMode="auto">
          <a:xfrm>
            <a:off x="2286000" y="34829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3175" name="Text Box 7"/>
          <p:cNvSpPr txBox="1">
            <a:spLocks noChangeArrowheads="1"/>
          </p:cNvSpPr>
          <p:nvPr/>
        </p:nvSpPr>
        <p:spPr bwMode="auto">
          <a:xfrm>
            <a:off x="2286000" y="4435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3176" name="Text Box 8"/>
          <p:cNvSpPr txBox="1">
            <a:spLocks noChangeArrowheads="1"/>
          </p:cNvSpPr>
          <p:nvPr/>
        </p:nvSpPr>
        <p:spPr bwMode="auto">
          <a:xfrm>
            <a:off x="2286000" y="2530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3177" name="Oval 9"/>
          <p:cNvSpPr>
            <a:spLocks noChangeArrowheads="1"/>
          </p:cNvSpPr>
          <p:nvPr/>
        </p:nvSpPr>
        <p:spPr bwMode="auto">
          <a:xfrm>
            <a:off x="2209800" y="26066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8" name="Oval 10"/>
          <p:cNvSpPr>
            <a:spLocks noChangeArrowheads="1"/>
          </p:cNvSpPr>
          <p:nvPr/>
        </p:nvSpPr>
        <p:spPr bwMode="auto">
          <a:xfrm>
            <a:off x="2209800" y="30638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9" name="Oval 11"/>
          <p:cNvSpPr>
            <a:spLocks noChangeArrowheads="1"/>
          </p:cNvSpPr>
          <p:nvPr/>
        </p:nvSpPr>
        <p:spPr bwMode="auto">
          <a:xfrm>
            <a:off x="2209800" y="35210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0" name="Oval 12"/>
          <p:cNvSpPr>
            <a:spLocks noChangeArrowheads="1"/>
          </p:cNvSpPr>
          <p:nvPr/>
        </p:nvSpPr>
        <p:spPr bwMode="auto">
          <a:xfrm>
            <a:off x="2209800" y="39782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1" name="Oval 13"/>
          <p:cNvSpPr>
            <a:spLocks noChangeArrowheads="1"/>
          </p:cNvSpPr>
          <p:nvPr/>
        </p:nvSpPr>
        <p:spPr bwMode="auto">
          <a:xfrm>
            <a:off x="2209800" y="44354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2" name="Text Box 14"/>
          <p:cNvSpPr txBox="1">
            <a:spLocks noChangeArrowheads="1"/>
          </p:cNvSpPr>
          <p:nvPr/>
        </p:nvSpPr>
        <p:spPr bwMode="auto">
          <a:xfrm>
            <a:off x="3124200" y="26828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3183" name="Oval 15"/>
          <p:cNvSpPr>
            <a:spLocks noChangeArrowheads="1"/>
          </p:cNvSpPr>
          <p:nvPr/>
        </p:nvSpPr>
        <p:spPr bwMode="auto">
          <a:xfrm>
            <a:off x="2971800" y="27590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4" name="Text Box 16"/>
          <p:cNvSpPr txBox="1">
            <a:spLocks noChangeArrowheads="1"/>
          </p:cNvSpPr>
          <p:nvPr/>
        </p:nvSpPr>
        <p:spPr bwMode="auto">
          <a:xfrm>
            <a:off x="3962400" y="41306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3185" name="Oval 17"/>
          <p:cNvSpPr>
            <a:spLocks noChangeArrowheads="1"/>
          </p:cNvSpPr>
          <p:nvPr/>
        </p:nvSpPr>
        <p:spPr bwMode="auto">
          <a:xfrm>
            <a:off x="3810000" y="42068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6" name="Text Box 18"/>
          <p:cNvSpPr txBox="1">
            <a:spLocks noChangeArrowheads="1"/>
          </p:cNvSpPr>
          <p:nvPr/>
        </p:nvSpPr>
        <p:spPr bwMode="auto">
          <a:xfrm>
            <a:off x="4572001" y="3673475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3187" name="Oval 19"/>
          <p:cNvSpPr>
            <a:spLocks noChangeArrowheads="1"/>
          </p:cNvSpPr>
          <p:nvPr/>
        </p:nvSpPr>
        <p:spPr bwMode="auto">
          <a:xfrm>
            <a:off x="4419600" y="3673475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8" name="Text Box 20"/>
          <p:cNvSpPr txBox="1">
            <a:spLocks noChangeArrowheads="1"/>
          </p:cNvSpPr>
          <p:nvPr/>
        </p:nvSpPr>
        <p:spPr bwMode="auto">
          <a:xfrm>
            <a:off x="5105401" y="3140075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3189" name="Oval 21"/>
          <p:cNvSpPr>
            <a:spLocks noChangeArrowheads="1"/>
          </p:cNvSpPr>
          <p:nvPr/>
        </p:nvSpPr>
        <p:spPr bwMode="auto">
          <a:xfrm>
            <a:off x="4953000" y="3140075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0" name="Line 22"/>
          <p:cNvSpPr>
            <a:spLocks noChangeShapeType="1"/>
          </p:cNvSpPr>
          <p:nvPr/>
        </p:nvSpPr>
        <p:spPr bwMode="auto">
          <a:xfrm>
            <a:off x="1905000" y="5456238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1" name="Line 23"/>
          <p:cNvSpPr>
            <a:spLocks noChangeShapeType="1"/>
          </p:cNvSpPr>
          <p:nvPr/>
        </p:nvSpPr>
        <p:spPr bwMode="auto">
          <a:xfrm flipH="1">
            <a:off x="2438400" y="54562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2" name="Text Box 24"/>
          <p:cNvSpPr txBox="1">
            <a:spLocks noChangeArrowheads="1"/>
          </p:cNvSpPr>
          <p:nvPr/>
        </p:nvSpPr>
        <p:spPr bwMode="auto">
          <a:xfrm>
            <a:off x="2286000" y="5546726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3" name="Line 25"/>
          <p:cNvSpPr>
            <a:spLocks noChangeShapeType="1"/>
          </p:cNvSpPr>
          <p:nvPr/>
        </p:nvSpPr>
        <p:spPr bwMode="auto">
          <a:xfrm flipH="1">
            <a:off x="32766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4" name="Text Box 26"/>
          <p:cNvSpPr txBox="1">
            <a:spLocks noChangeArrowheads="1"/>
          </p:cNvSpPr>
          <p:nvPr/>
        </p:nvSpPr>
        <p:spPr bwMode="auto">
          <a:xfrm>
            <a:off x="31242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3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5" name="Line 27"/>
          <p:cNvSpPr>
            <a:spLocks noChangeShapeType="1"/>
          </p:cNvSpPr>
          <p:nvPr/>
        </p:nvSpPr>
        <p:spPr bwMode="auto">
          <a:xfrm flipH="1">
            <a:off x="4114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6" name="Text Box 28"/>
          <p:cNvSpPr txBox="1">
            <a:spLocks noChangeArrowheads="1"/>
          </p:cNvSpPr>
          <p:nvPr/>
        </p:nvSpPr>
        <p:spPr bwMode="auto">
          <a:xfrm>
            <a:off x="3962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2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7" name="Line 29"/>
          <p:cNvSpPr>
            <a:spLocks noChangeShapeType="1"/>
          </p:cNvSpPr>
          <p:nvPr/>
        </p:nvSpPr>
        <p:spPr bwMode="auto">
          <a:xfrm flipH="1">
            <a:off x="4876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8" name="Text Box 30"/>
          <p:cNvSpPr txBox="1">
            <a:spLocks noChangeArrowheads="1"/>
          </p:cNvSpPr>
          <p:nvPr/>
        </p:nvSpPr>
        <p:spPr bwMode="auto">
          <a:xfrm>
            <a:off x="4724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1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9" name="Line 31"/>
          <p:cNvSpPr>
            <a:spLocks noChangeShapeType="1"/>
          </p:cNvSpPr>
          <p:nvPr/>
        </p:nvSpPr>
        <p:spPr bwMode="auto">
          <a:xfrm flipH="1">
            <a:off x="5638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0" name="Text Box 32"/>
          <p:cNvSpPr txBox="1">
            <a:spLocks noChangeArrowheads="1"/>
          </p:cNvSpPr>
          <p:nvPr/>
        </p:nvSpPr>
        <p:spPr bwMode="auto">
          <a:xfrm>
            <a:off x="5486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0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201" name="Line 33"/>
          <p:cNvSpPr>
            <a:spLocks noChangeShapeType="1"/>
          </p:cNvSpPr>
          <p:nvPr/>
        </p:nvSpPr>
        <p:spPr bwMode="auto">
          <a:xfrm>
            <a:off x="2667000" y="2759075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2" name="Line 34"/>
          <p:cNvSpPr>
            <a:spLocks noChangeShapeType="1"/>
          </p:cNvSpPr>
          <p:nvPr/>
        </p:nvSpPr>
        <p:spPr bwMode="auto">
          <a:xfrm flipV="1">
            <a:off x="2667000" y="2911475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3" name="Line 35"/>
          <p:cNvSpPr>
            <a:spLocks noChangeShapeType="1"/>
          </p:cNvSpPr>
          <p:nvPr/>
        </p:nvSpPr>
        <p:spPr bwMode="auto">
          <a:xfrm>
            <a:off x="2667000" y="41306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4" name="Line 36"/>
          <p:cNvSpPr>
            <a:spLocks noChangeShapeType="1"/>
          </p:cNvSpPr>
          <p:nvPr/>
        </p:nvSpPr>
        <p:spPr bwMode="auto">
          <a:xfrm flipV="1">
            <a:off x="2667000" y="43592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5" name="Line 37"/>
          <p:cNvSpPr>
            <a:spLocks noChangeShapeType="1"/>
          </p:cNvSpPr>
          <p:nvPr/>
        </p:nvSpPr>
        <p:spPr bwMode="auto">
          <a:xfrm>
            <a:off x="2667000" y="3749675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6" name="Line 38"/>
          <p:cNvSpPr>
            <a:spLocks noChangeShapeType="1"/>
          </p:cNvSpPr>
          <p:nvPr/>
        </p:nvSpPr>
        <p:spPr bwMode="auto">
          <a:xfrm flipV="1">
            <a:off x="4267200" y="3902075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7" name="Line 39"/>
          <p:cNvSpPr>
            <a:spLocks noChangeShapeType="1"/>
          </p:cNvSpPr>
          <p:nvPr/>
        </p:nvSpPr>
        <p:spPr bwMode="auto">
          <a:xfrm>
            <a:off x="3810000" y="2987675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8" name="Line 40"/>
          <p:cNvSpPr>
            <a:spLocks noChangeShapeType="1"/>
          </p:cNvSpPr>
          <p:nvPr/>
        </p:nvSpPr>
        <p:spPr bwMode="auto">
          <a:xfrm flipV="1">
            <a:off x="4876800" y="3368675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9" name="Text Box 41"/>
          <p:cNvSpPr txBox="1">
            <a:spLocks noChangeArrowheads="1"/>
          </p:cNvSpPr>
          <p:nvPr/>
        </p:nvSpPr>
        <p:spPr bwMode="auto">
          <a:xfrm>
            <a:off x="6821006" y="5486401"/>
            <a:ext cx="1445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Top-down</a:t>
            </a:r>
          </a:p>
        </p:txBody>
      </p:sp>
      <p:sp>
        <p:nvSpPr>
          <p:cNvPr id="1543210" name="Text Box 42"/>
          <p:cNvSpPr txBox="1">
            <a:spLocks noChangeArrowheads="1"/>
          </p:cNvSpPr>
          <p:nvPr/>
        </p:nvSpPr>
        <p:spPr bwMode="auto">
          <a:xfrm>
            <a:off x="7162800" y="1600200"/>
            <a:ext cx="33528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All objects stay in one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Select a cluster and split it into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two sub clusters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Until each leaf cluster contains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only one object</a:t>
            </a:r>
          </a:p>
        </p:txBody>
      </p:sp>
    </p:spTree>
    <p:extLst>
      <p:ext uri="{BB962C8B-B14F-4D97-AF65-F5344CB8AC3E}">
        <p14:creationId xmlns:p14="http://schemas.microsoft.com/office/powerpoint/2010/main" val="7162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2" grpId="0"/>
      <p:bldP spid="1543173" grpId="0"/>
      <p:bldP spid="1543174" grpId="0"/>
      <p:bldP spid="1543175" grpId="0"/>
      <p:bldP spid="1543176" grpId="0"/>
      <p:bldP spid="1543177" grpId="0" animBg="1"/>
      <p:bldP spid="1543178" grpId="0" animBg="1"/>
      <p:bldP spid="1543179" grpId="0" animBg="1"/>
      <p:bldP spid="1543180" grpId="0" animBg="1"/>
      <p:bldP spid="1543181" grpId="0" animBg="1"/>
      <p:bldP spid="1543182" grpId="0"/>
      <p:bldP spid="1543183" grpId="0" animBg="1"/>
      <p:bldP spid="1543184" grpId="0"/>
      <p:bldP spid="1543185" grpId="0" animBg="1"/>
      <p:bldP spid="1543186" grpId="0"/>
      <p:bldP spid="1543187" grpId="0" animBg="1"/>
      <p:bldP spid="1543201" grpId="0" animBg="1"/>
      <p:bldP spid="1543202" grpId="0" animBg="1"/>
      <p:bldP spid="1543203" grpId="0" animBg="1"/>
      <p:bldP spid="1543204" grpId="0" animBg="1"/>
      <p:bldP spid="1543205" grpId="0" animBg="1"/>
      <p:bldP spid="1543206" grpId="0" animBg="1"/>
      <p:bldP spid="1543207" grpId="0" animBg="1"/>
      <p:bldP spid="154320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79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1"/>
            <a:ext cx="6880224" cy="175895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binary tree that shows how clusters are merged/split hierarchically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Each node on the tree is a cluster; each leaf node is a singleton cluster</a:t>
            </a:r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3655E2F-6364-4022-AA78-27C853A26FE5}" type="slidenum">
              <a:rPr lang="zh-CN" altLang="en-US"/>
              <a:pPr/>
              <a:t>62</a:t>
            </a:fld>
            <a:endParaRPr lang="en-US" altLang="zh-CN"/>
          </a:p>
        </p:txBody>
      </p:sp>
      <p:grpSp>
        <p:nvGrpSpPr>
          <p:cNvPr id="1577988" name="Group 4"/>
          <p:cNvGrpSpPr>
            <a:grpSpLocks/>
          </p:cNvGrpSpPr>
          <p:nvPr/>
        </p:nvGrpSpPr>
        <p:grpSpPr bwMode="auto">
          <a:xfrm>
            <a:off x="2971800" y="3271838"/>
            <a:ext cx="6248400" cy="2900362"/>
            <a:chOff x="912" y="2061"/>
            <a:chExt cx="3936" cy="1827"/>
          </a:xfrm>
        </p:grpSpPr>
        <p:sp>
          <p:nvSpPr>
            <p:cNvPr id="1577989" name="Line 5"/>
            <p:cNvSpPr>
              <a:spLocks noChangeShapeType="1"/>
            </p:cNvSpPr>
            <p:nvPr/>
          </p:nvSpPr>
          <p:spPr bwMode="auto">
            <a:xfrm>
              <a:off x="950" y="3479"/>
              <a:ext cx="45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0" name="Line 6"/>
            <p:cNvSpPr>
              <a:spLocks noChangeShapeType="1"/>
            </p:cNvSpPr>
            <p:nvPr/>
          </p:nvSpPr>
          <p:spPr bwMode="auto">
            <a:xfrm>
              <a:off x="1404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1" name="Line 7"/>
            <p:cNvSpPr>
              <a:spLocks noChangeShapeType="1"/>
            </p:cNvSpPr>
            <p:nvPr/>
          </p:nvSpPr>
          <p:spPr bwMode="auto">
            <a:xfrm>
              <a:off x="23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2" name="Line 8"/>
            <p:cNvSpPr>
              <a:spLocks noChangeShapeType="1"/>
            </p:cNvSpPr>
            <p:nvPr/>
          </p:nvSpPr>
          <p:spPr bwMode="auto">
            <a:xfrm>
              <a:off x="2350" y="3479"/>
              <a:ext cx="49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3" name="Line 9"/>
            <p:cNvSpPr>
              <a:spLocks noChangeShapeType="1"/>
            </p:cNvSpPr>
            <p:nvPr/>
          </p:nvSpPr>
          <p:spPr bwMode="auto">
            <a:xfrm>
              <a:off x="2842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4" name="Line 10"/>
            <p:cNvSpPr>
              <a:spLocks noChangeShapeType="1"/>
            </p:cNvSpPr>
            <p:nvPr/>
          </p:nvSpPr>
          <p:spPr bwMode="auto">
            <a:xfrm>
              <a:off x="428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5" name="Line 11"/>
            <p:cNvSpPr>
              <a:spLocks noChangeShapeType="1"/>
            </p:cNvSpPr>
            <p:nvPr/>
          </p:nvSpPr>
          <p:spPr bwMode="auto">
            <a:xfrm>
              <a:off x="4280" y="3510"/>
              <a:ext cx="53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6" name="Line 12"/>
            <p:cNvSpPr>
              <a:spLocks noChangeShapeType="1"/>
            </p:cNvSpPr>
            <p:nvPr/>
          </p:nvSpPr>
          <p:spPr bwMode="auto">
            <a:xfrm>
              <a:off x="481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7" name="Line 13"/>
            <p:cNvSpPr>
              <a:spLocks noChangeShapeType="1"/>
            </p:cNvSpPr>
            <p:nvPr/>
          </p:nvSpPr>
          <p:spPr bwMode="auto">
            <a:xfrm>
              <a:off x="11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8" name="Line 14"/>
            <p:cNvSpPr>
              <a:spLocks noChangeShapeType="1"/>
            </p:cNvSpPr>
            <p:nvPr/>
          </p:nvSpPr>
          <p:spPr bwMode="auto">
            <a:xfrm>
              <a:off x="1177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9" name="Line 15"/>
            <p:cNvSpPr>
              <a:spLocks noChangeShapeType="1"/>
            </p:cNvSpPr>
            <p:nvPr/>
          </p:nvSpPr>
          <p:spPr bwMode="auto">
            <a:xfrm>
              <a:off x="1896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0" name="Line 16"/>
            <p:cNvSpPr>
              <a:spLocks noChangeShapeType="1"/>
            </p:cNvSpPr>
            <p:nvPr/>
          </p:nvSpPr>
          <p:spPr bwMode="auto">
            <a:xfrm>
              <a:off x="2539" y="3164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1" name="Line 17"/>
            <p:cNvSpPr>
              <a:spLocks noChangeShapeType="1"/>
            </p:cNvSpPr>
            <p:nvPr/>
          </p:nvSpPr>
          <p:spPr bwMode="auto">
            <a:xfrm>
              <a:off x="25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2" name="Line 18"/>
            <p:cNvSpPr>
              <a:spLocks noChangeShapeType="1"/>
            </p:cNvSpPr>
            <p:nvPr/>
          </p:nvSpPr>
          <p:spPr bwMode="auto">
            <a:xfrm>
              <a:off x="2615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3" name="Line 19"/>
            <p:cNvSpPr>
              <a:spLocks noChangeShapeType="1"/>
            </p:cNvSpPr>
            <p:nvPr/>
          </p:nvSpPr>
          <p:spPr bwMode="auto">
            <a:xfrm>
              <a:off x="3334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4" name="Line 20"/>
            <p:cNvSpPr>
              <a:spLocks noChangeShapeType="1"/>
            </p:cNvSpPr>
            <p:nvPr/>
          </p:nvSpPr>
          <p:spPr bwMode="auto">
            <a:xfrm>
              <a:off x="2577" y="3164"/>
              <a:ext cx="7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5" name="Line 21"/>
            <p:cNvSpPr>
              <a:spLocks noChangeShapeType="1"/>
            </p:cNvSpPr>
            <p:nvPr/>
          </p:nvSpPr>
          <p:spPr bwMode="auto">
            <a:xfrm>
              <a:off x="2956" y="2817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6" name="Line 22"/>
            <p:cNvSpPr>
              <a:spLocks noChangeShapeType="1"/>
            </p:cNvSpPr>
            <p:nvPr/>
          </p:nvSpPr>
          <p:spPr bwMode="auto">
            <a:xfrm flipV="1">
              <a:off x="3788" y="2817"/>
              <a:ext cx="0" cy="104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7" name="Line 23"/>
            <p:cNvSpPr>
              <a:spLocks noChangeShapeType="1"/>
            </p:cNvSpPr>
            <p:nvPr/>
          </p:nvSpPr>
          <p:spPr bwMode="auto">
            <a:xfrm>
              <a:off x="2956" y="2817"/>
              <a:ext cx="83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8" name="Line 24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9" name="Line 25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0" name="Line 26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1" name="Line 27"/>
            <p:cNvSpPr>
              <a:spLocks noChangeShapeType="1"/>
            </p:cNvSpPr>
            <p:nvPr/>
          </p:nvSpPr>
          <p:spPr bwMode="auto">
            <a:xfrm flipV="1">
              <a:off x="3372" y="2439"/>
              <a:ext cx="0" cy="9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2" name="Line 28"/>
            <p:cNvSpPr>
              <a:spLocks noChangeShapeType="1"/>
            </p:cNvSpPr>
            <p:nvPr/>
          </p:nvSpPr>
          <p:spPr bwMode="auto">
            <a:xfrm>
              <a:off x="3940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3" name="Line 29"/>
            <p:cNvSpPr>
              <a:spLocks noChangeShapeType="1"/>
            </p:cNvSpPr>
            <p:nvPr/>
          </p:nvSpPr>
          <p:spPr bwMode="auto">
            <a:xfrm flipH="1">
              <a:off x="1593" y="2061"/>
              <a:ext cx="2347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4" name="Line 30"/>
            <p:cNvSpPr>
              <a:spLocks noChangeShapeType="1"/>
            </p:cNvSpPr>
            <p:nvPr/>
          </p:nvSpPr>
          <p:spPr bwMode="auto">
            <a:xfrm flipV="1">
              <a:off x="1518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5" name="Line 31"/>
            <p:cNvSpPr>
              <a:spLocks noChangeShapeType="1"/>
            </p:cNvSpPr>
            <p:nvPr/>
          </p:nvSpPr>
          <p:spPr bwMode="auto">
            <a:xfrm>
              <a:off x="1782" y="2061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6" name="Line 32"/>
            <p:cNvSpPr>
              <a:spLocks noChangeShapeType="1"/>
            </p:cNvSpPr>
            <p:nvPr/>
          </p:nvSpPr>
          <p:spPr bwMode="auto">
            <a:xfrm flipH="1">
              <a:off x="1518" y="2061"/>
              <a:ext cx="18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7" name="Line 33"/>
            <p:cNvSpPr>
              <a:spLocks noChangeShapeType="1"/>
            </p:cNvSpPr>
            <p:nvPr/>
          </p:nvSpPr>
          <p:spPr bwMode="auto">
            <a:xfrm>
              <a:off x="9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8" name="Oval 34"/>
            <p:cNvSpPr>
              <a:spLocks noChangeArrowheads="1"/>
            </p:cNvSpPr>
            <p:nvPr/>
          </p:nvSpPr>
          <p:spPr bwMode="auto">
            <a:xfrm>
              <a:off x="477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9" name="Oval 35"/>
            <p:cNvSpPr>
              <a:spLocks noChangeArrowheads="1"/>
            </p:cNvSpPr>
            <p:nvPr/>
          </p:nvSpPr>
          <p:spPr bwMode="auto">
            <a:xfrm>
              <a:off x="424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0" name="Oval 36"/>
            <p:cNvSpPr>
              <a:spLocks noChangeArrowheads="1"/>
            </p:cNvSpPr>
            <p:nvPr/>
          </p:nvSpPr>
          <p:spPr bwMode="auto">
            <a:xfrm>
              <a:off x="3750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1" name="Oval 37"/>
            <p:cNvSpPr>
              <a:spLocks noChangeArrowheads="1"/>
            </p:cNvSpPr>
            <p:nvPr/>
          </p:nvSpPr>
          <p:spPr bwMode="auto">
            <a:xfrm>
              <a:off x="329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2" name="Oval 38"/>
            <p:cNvSpPr>
              <a:spLocks noChangeArrowheads="1"/>
            </p:cNvSpPr>
            <p:nvPr/>
          </p:nvSpPr>
          <p:spPr bwMode="auto">
            <a:xfrm>
              <a:off x="2804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3" name="Oval 39"/>
            <p:cNvSpPr>
              <a:spLocks noChangeArrowheads="1"/>
            </p:cNvSpPr>
            <p:nvPr/>
          </p:nvSpPr>
          <p:spPr bwMode="auto">
            <a:xfrm>
              <a:off x="23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4" name="Oval 40"/>
            <p:cNvSpPr>
              <a:spLocks noChangeArrowheads="1"/>
            </p:cNvSpPr>
            <p:nvPr/>
          </p:nvSpPr>
          <p:spPr bwMode="auto">
            <a:xfrm>
              <a:off x="1858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5" name="Oval 41"/>
            <p:cNvSpPr>
              <a:spLocks noChangeArrowheads="1"/>
            </p:cNvSpPr>
            <p:nvPr/>
          </p:nvSpPr>
          <p:spPr bwMode="auto">
            <a:xfrm>
              <a:off x="136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6" name="Oval 42"/>
            <p:cNvSpPr>
              <a:spLocks noChangeArrowheads="1"/>
            </p:cNvSpPr>
            <p:nvPr/>
          </p:nvSpPr>
          <p:spPr bwMode="auto">
            <a:xfrm>
              <a:off x="9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8027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8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9" name="Rectangle 45"/>
          <p:cNvSpPr>
            <a:spLocks noChangeArrowheads="1"/>
          </p:cNvSpPr>
          <p:nvPr/>
        </p:nvSpPr>
        <p:spPr bwMode="auto">
          <a:xfrm>
            <a:off x="5816600" y="317976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0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1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2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3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4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04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90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596189" cy="1268413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C6B379B-C866-462E-8721-36A3E03EEB43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1579013" name="Line 5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4" name="Line 6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5" name="Line 7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6" name="Line 8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7" name="Line 9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8" name="Line 10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9" name="Line 11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0" name="Line 12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1" name="Line 13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2" name="Line 14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3" name="Line 15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4" name="Line 16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5" name="Line 17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6" name="Line 18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7" name="Line 19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8" name="Line 20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9" name="Line 21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0" name="Line 22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1" name="Line 23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2" name="Line 24"/>
          <p:cNvSpPr>
            <a:spLocks noChangeShapeType="1"/>
          </p:cNvSpPr>
          <p:nvPr/>
        </p:nvSpPr>
        <p:spPr bwMode="auto">
          <a:xfrm>
            <a:off x="6877050" y="3922714"/>
            <a:ext cx="0" cy="5492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3" name="Line 25"/>
          <p:cNvSpPr>
            <a:spLocks noChangeShapeType="1"/>
          </p:cNvSpPr>
          <p:nvPr/>
        </p:nvSpPr>
        <p:spPr bwMode="auto">
          <a:xfrm flipV="1">
            <a:off x="8739188" y="3871913"/>
            <a:ext cx="0" cy="17002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4" name="Line 26"/>
          <p:cNvSpPr>
            <a:spLocks noChangeShapeType="1"/>
          </p:cNvSpPr>
          <p:nvPr/>
        </p:nvSpPr>
        <p:spPr bwMode="auto">
          <a:xfrm flipH="1">
            <a:off x="6877050" y="3871913"/>
            <a:ext cx="1862138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5" name="Line 27"/>
          <p:cNvSpPr>
            <a:spLocks noChangeShapeType="1"/>
          </p:cNvSpPr>
          <p:nvPr/>
        </p:nvSpPr>
        <p:spPr bwMode="auto">
          <a:xfrm flipV="1">
            <a:off x="6877050" y="3871913"/>
            <a:ext cx="0" cy="1508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9" name="Line 31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1" name="Line 33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2" name="Oval 34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3" name="Oval 35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4" name="Oval 36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5" name="Oval 37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6" name="Oval 38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7" name="Oval 39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8" name="Oval 40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9" name="Oval 41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0" name="Oval 42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1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2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79063" name="Group 55"/>
          <p:cNvGrpSpPr>
            <a:grpSpLocks/>
          </p:cNvGrpSpPr>
          <p:nvPr/>
        </p:nvGrpSpPr>
        <p:grpSpPr bwMode="auto">
          <a:xfrm>
            <a:off x="3962401" y="3179764"/>
            <a:ext cx="3844925" cy="1843087"/>
            <a:chOff x="1536" y="2003"/>
            <a:chExt cx="2422" cy="1161"/>
          </a:xfrm>
        </p:grpSpPr>
        <p:sp>
          <p:nvSpPr>
            <p:cNvPr id="1579036" name="Line 28"/>
            <p:cNvSpPr>
              <a:spLocks noChangeShapeType="1"/>
            </p:cNvSpPr>
            <p:nvPr/>
          </p:nvSpPr>
          <p:spPr bwMode="auto">
            <a:xfrm>
              <a:off x="3958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7" name="Line 29"/>
            <p:cNvSpPr>
              <a:spLocks noChangeShapeType="1"/>
            </p:cNvSpPr>
            <p:nvPr/>
          </p:nvSpPr>
          <p:spPr bwMode="auto">
            <a:xfrm flipH="1">
              <a:off x="1536" y="2061"/>
              <a:ext cx="2422" cy="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8" name="Line 30"/>
            <p:cNvSpPr>
              <a:spLocks noChangeShapeType="1"/>
            </p:cNvSpPr>
            <p:nvPr/>
          </p:nvSpPr>
          <p:spPr bwMode="auto">
            <a:xfrm flipV="1">
              <a:off x="1536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53" name="Rectangle 45"/>
            <p:cNvSpPr>
              <a:spLocks noChangeArrowheads="1"/>
            </p:cNvSpPr>
            <p:nvPr/>
          </p:nvSpPr>
          <p:spPr bwMode="auto">
            <a:xfrm>
              <a:off x="2722" y="2003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9054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5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6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7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8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9" name="Line 51"/>
          <p:cNvSpPr>
            <a:spLocks noChangeShapeType="1"/>
          </p:cNvSpPr>
          <p:nvPr/>
        </p:nvSpPr>
        <p:spPr bwMode="gray">
          <a:xfrm>
            <a:off x="2667000" y="35052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79061" name="Oval 53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79062" name="Oval 54"/>
          <p:cNvSpPr>
            <a:spLocks noChangeArrowheads="1"/>
          </p:cNvSpPr>
          <p:nvPr/>
        </p:nvSpPr>
        <p:spPr bwMode="gray">
          <a:xfrm>
            <a:off x="5064125" y="5819775"/>
            <a:ext cx="44958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7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7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9059" grpId="0" animBg="1"/>
      <p:bldP spid="1579061" grpId="0" animBg="1"/>
      <p:bldP spid="15790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810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691435" cy="1293815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FF37BE2-0DFF-4AAE-936F-C2945AAE8906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81060" name="Line 4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1" name="Line 5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2" name="Line 6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3" name="Line 7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4" name="Line 8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5" name="Line 9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6" name="Line 10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7" name="Line 11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8" name="Line 12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9" name="Line 13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0" name="Line 14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1" name="Line 15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2" name="Line 16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3" name="Line 17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4" name="Line 18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5" name="Line 19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6" name="Line 20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7" name="Line 21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8" name="Line 22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3" name="Line 27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5" name="Line 29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6" name="Oval 30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7" name="Oval 31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8" name="Oval 32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9" name="Oval 33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0" name="Oval 34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1" name="Oval 35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2" name="Oval 36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3" name="Oval 37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4" name="Oval 38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5" name="Rectangle 39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6" name="Rectangle 40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2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3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4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81113" name="Group 57"/>
          <p:cNvGrpSpPr>
            <a:grpSpLocks/>
          </p:cNvGrpSpPr>
          <p:nvPr/>
        </p:nvGrpSpPr>
        <p:grpSpPr bwMode="auto">
          <a:xfrm>
            <a:off x="3886201" y="3114676"/>
            <a:ext cx="4811713" cy="2371725"/>
            <a:chOff x="1514" y="2016"/>
            <a:chExt cx="3031" cy="1494"/>
          </a:xfrm>
        </p:grpSpPr>
        <p:sp>
          <p:nvSpPr>
            <p:cNvPr id="1581079" name="Line 23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0" name="Line 24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1" name="Line 25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8" name="Line 42"/>
            <p:cNvSpPr>
              <a:spLocks noChangeShapeType="1"/>
            </p:cNvSpPr>
            <p:nvPr/>
          </p:nvSpPr>
          <p:spPr bwMode="auto">
            <a:xfrm>
              <a:off x="3958" y="2074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9" name="Line 43"/>
            <p:cNvSpPr>
              <a:spLocks noChangeShapeType="1"/>
            </p:cNvSpPr>
            <p:nvPr/>
          </p:nvSpPr>
          <p:spPr bwMode="auto">
            <a:xfrm flipH="1" flipV="1">
              <a:off x="1514" y="2064"/>
              <a:ext cx="2470" cy="1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0" name="Line 44"/>
            <p:cNvSpPr>
              <a:spLocks noChangeShapeType="1"/>
            </p:cNvSpPr>
            <p:nvPr/>
          </p:nvSpPr>
          <p:spPr bwMode="auto">
            <a:xfrm flipV="1">
              <a:off x="1536" y="2074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1" name="Rectangle 45"/>
            <p:cNvSpPr>
              <a:spLocks noChangeArrowheads="1"/>
            </p:cNvSpPr>
            <p:nvPr/>
          </p:nvSpPr>
          <p:spPr bwMode="auto">
            <a:xfrm>
              <a:off x="2722" y="2016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5" name="Rectangle 49"/>
            <p:cNvSpPr>
              <a:spLocks noChangeArrowheads="1"/>
            </p:cNvSpPr>
            <p:nvPr/>
          </p:nvSpPr>
          <p:spPr bwMode="auto">
            <a:xfrm>
              <a:off x="3840" y="2352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1106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7" name="Line 51"/>
          <p:cNvSpPr>
            <a:spLocks noChangeShapeType="1"/>
          </p:cNvSpPr>
          <p:nvPr/>
        </p:nvSpPr>
        <p:spPr bwMode="gray">
          <a:xfrm>
            <a:off x="2667000" y="41148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81108" name="Oval 52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1" name="Oval 55"/>
          <p:cNvSpPr>
            <a:spLocks noChangeArrowheads="1"/>
          </p:cNvSpPr>
          <p:nvPr/>
        </p:nvSpPr>
        <p:spPr bwMode="gray">
          <a:xfrm>
            <a:off x="5105400" y="5867400"/>
            <a:ext cx="26670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2" name="Oval 56"/>
          <p:cNvSpPr>
            <a:spLocks noChangeArrowheads="1"/>
          </p:cNvSpPr>
          <p:nvPr/>
        </p:nvSpPr>
        <p:spPr bwMode="gray">
          <a:xfrm>
            <a:off x="7994650" y="5826125"/>
            <a:ext cx="16764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8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8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58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8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1107" grpId="0" animBg="1"/>
      <p:bldP spid="1581108" grpId="0" animBg="1"/>
      <p:bldP spid="1581111" grpId="0" animBg="1"/>
      <p:bldP spid="15811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How to Merge Clusters?</a:t>
            </a:r>
          </a:p>
        </p:txBody>
      </p:sp>
      <p:sp>
        <p:nvSpPr>
          <p:cNvPr id="1582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measure the distance between clusters?</a:t>
            </a:r>
          </a:p>
          <a:p>
            <a:endParaRPr lang="en-US" dirty="0"/>
          </a:p>
        </p:txBody>
      </p:sp>
      <p:sp>
        <p:nvSpPr>
          <p:cNvPr id="1582084" name="Rectangle 4"/>
          <p:cNvSpPr>
            <a:spLocks noChangeArrowheads="1"/>
          </p:cNvSpPr>
          <p:nvPr/>
        </p:nvSpPr>
        <p:spPr bwMode="auto">
          <a:xfrm>
            <a:off x="1001713" y="2039144"/>
            <a:ext cx="3417887" cy="223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dirty="0"/>
              <a:t> </a:t>
            </a:r>
            <a:r>
              <a:rPr lang="en-US" altLang="zh-CN" dirty="0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Centroid distance</a:t>
            </a:r>
          </a:p>
        </p:txBody>
      </p:sp>
      <p:grpSp>
        <p:nvGrpSpPr>
          <p:cNvPr id="1582085" name="Group 5"/>
          <p:cNvGrpSpPr>
            <a:grpSpLocks/>
          </p:cNvGrpSpPr>
          <p:nvPr/>
        </p:nvGrpSpPr>
        <p:grpSpPr bwMode="auto">
          <a:xfrm>
            <a:off x="5181600" y="2362200"/>
            <a:ext cx="4419600" cy="1828800"/>
            <a:chOff x="432" y="672"/>
            <a:chExt cx="2784" cy="1152"/>
          </a:xfrm>
        </p:grpSpPr>
        <p:sp>
          <p:nvSpPr>
            <p:cNvPr id="1582086" name="Line 6"/>
            <p:cNvSpPr>
              <a:spLocks noChangeShapeType="1"/>
            </p:cNvSpPr>
            <p:nvPr/>
          </p:nvSpPr>
          <p:spPr bwMode="auto">
            <a:xfrm>
              <a:off x="1392" y="1296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7" name="Text Box 7"/>
            <p:cNvSpPr txBox="1">
              <a:spLocks noChangeArrowheads="1"/>
            </p:cNvSpPr>
            <p:nvPr/>
          </p:nvSpPr>
          <p:spPr bwMode="auto">
            <a:xfrm>
              <a:off x="1392" y="1008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Distance?</a:t>
              </a:r>
            </a:p>
          </p:txBody>
        </p:sp>
        <p:sp>
          <p:nvSpPr>
            <p:cNvPr id="1582088" name="Freeform 8" descr="5%"/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9" name="Oval 9"/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0" name="Oval 10"/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1" name="Oval 11"/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2" name="Oval 12"/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3" name="Freeform 13" descr="5%"/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94" name="Oval 14"/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5" name="Oval 15"/>
            <p:cNvSpPr>
              <a:spLocks noChangeArrowheads="1"/>
            </p:cNvSpPr>
            <p:nvPr/>
          </p:nvSpPr>
          <p:spPr bwMode="auto">
            <a:xfrm rot="5400000" flipV="1">
              <a:off x="2215" y="100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6" name="Oval 16"/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7" name="Oval 17"/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2098" name="Text Box 18"/>
          <p:cNvSpPr txBox="1">
            <a:spLocks noChangeArrowheads="1"/>
          </p:cNvSpPr>
          <p:nvPr/>
        </p:nvSpPr>
        <p:spPr bwMode="auto">
          <a:xfrm>
            <a:off x="4724400" y="4724400"/>
            <a:ext cx="635991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Hint: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clusters</a:t>
            </a:r>
            <a:r>
              <a:rPr lang="en-US" altLang="zh-CN" sz="2200" dirty="0">
                <a:latin typeface="Arial" panose="020B0604020202020204" pitchFamily="34" charset="0"/>
              </a:rPr>
              <a:t> is usually defined on the basis of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objects.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0E83B1E-BE64-70DC-0998-69800A44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6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3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FCE8-1DD4-40FD-88B4-602C4AC4FC0E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>
                <a:solidFill>
                  <a:srgbClr val="FF3300"/>
                </a:solidFill>
              </a:rPr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3413" name="Freeform 5" descr="5%"/>
          <p:cNvSpPr>
            <a:spLocks/>
          </p:cNvSpPr>
          <p:nvPr/>
        </p:nvSpPr>
        <p:spPr bwMode="auto">
          <a:xfrm rot="-5400000">
            <a:off x="1986757" y="13660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4" name="Oval 6"/>
          <p:cNvSpPr>
            <a:spLocks noChangeArrowheads="1"/>
          </p:cNvSpPr>
          <p:nvPr/>
        </p:nvSpPr>
        <p:spPr bwMode="auto">
          <a:xfrm rot="-5400000">
            <a:off x="3276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5" name="Oval 7"/>
          <p:cNvSpPr>
            <a:spLocks noChangeArrowheads="1"/>
          </p:cNvSpPr>
          <p:nvPr/>
        </p:nvSpPr>
        <p:spPr bwMode="auto">
          <a:xfrm rot="-5400000">
            <a:off x="3200400" y="1524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6" name="Oval 8"/>
          <p:cNvSpPr>
            <a:spLocks noChangeArrowheads="1"/>
          </p:cNvSpPr>
          <p:nvPr/>
        </p:nvSpPr>
        <p:spPr bwMode="auto">
          <a:xfrm rot="-5400000">
            <a:off x="2362200" y="1981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7" name="Oval 9"/>
          <p:cNvSpPr>
            <a:spLocks noChangeArrowheads="1"/>
          </p:cNvSpPr>
          <p:nvPr/>
        </p:nvSpPr>
        <p:spPr bwMode="auto">
          <a:xfrm rot="-5400000">
            <a:off x="3427413" y="18272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8" name="Freeform 10" descr="5%"/>
          <p:cNvSpPr>
            <a:spLocks/>
          </p:cNvSpPr>
          <p:nvPr/>
        </p:nvSpPr>
        <p:spPr bwMode="auto">
          <a:xfrm rot="5400000" flipV="1">
            <a:off x="4876800" y="12192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9" name="Oval 11"/>
          <p:cNvSpPr>
            <a:spLocks noChangeArrowheads="1"/>
          </p:cNvSpPr>
          <p:nvPr/>
        </p:nvSpPr>
        <p:spPr bwMode="auto">
          <a:xfrm rot="5400000" flipV="1">
            <a:off x="6400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0" name="Oval 12"/>
          <p:cNvSpPr>
            <a:spLocks noChangeArrowheads="1"/>
          </p:cNvSpPr>
          <p:nvPr/>
        </p:nvSpPr>
        <p:spPr bwMode="auto">
          <a:xfrm rot="5400000" flipV="1">
            <a:off x="5040313" y="16748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1" name="Oval 13"/>
          <p:cNvSpPr>
            <a:spLocks noChangeArrowheads="1"/>
          </p:cNvSpPr>
          <p:nvPr/>
        </p:nvSpPr>
        <p:spPr bwMode="auto">
          <a:xfrm rot="5400000" flipV="1">
            <a:off x="5562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2" name="Oval 14"/>
          <p:cNvSpPr>
            <a:spLocks noChangeArrowheads="1"/>
          </p:cNvSpPr>
          <p:nvPr/>
        </p:nvSpPr>
        <p:spPr bwMode="auto">
          <a:xfrm rot="5400000" flipV="1">
            <a:off x="5562600" y="1295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3" name="Line 15"/>
          <p:cNvSpPr>
            <a:spLocks noChangeShapeType="1"/>
          </p:cNvSpPr>
          <p:nvPr/>
        </p:nvSpPr>
        <p:spPr bwMode="auto">
          <a:xfrm flipV="1">
            <a:off x="3505200" y="1676400"/>
            <a:ext cx="15240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52" name="Rectangle 44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closest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3453" name="Object 45"/>
          <p:cNvGraphicFramePr>
            <a:graphicFrameLocks noChangeAspect="1"/>
          </p:cNvGraphicFramePr>
          <p:nvPr/>
        </p:nvGraphicFramePr>
        <p:xfrm>
          <a:off x="4876800" y="3200400"/>
          <a:ext cx="56388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Equation" r:id="rId4" imgW="1803240" imgH="304560" progId="Equation.3">
                  <p:embed/>
                </p:oleObj>
              </mc:Choice>
              <mc:Fallback>
                <p:oleObj name="Equation" r:id="rId4" imgW="1803240" imgH="304560" progId="Equation.3">
                  <p:embed/>
                  <p:pic>
                    <p:nvPicPr>
                      <p:cNvPr id="155345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200400"/>
                        <a:ext cx="56388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3454" name="Rectangle 46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8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5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ACE2E-AB83-4C1F-81BE-5DA46EE218F8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5460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5461" name="Freeform 5" descr="5%"/>
          <p:cNvSpPr>
            <a:spLocks/>
          </p:cNvSpPr>
          <p:nvPr/>
        </p:nvSpPr>
        <p:spPr bwMode="auto">
          <a:xfrm rot="-5400000">
            <a:off x="19867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2" name="Oval 6"/>
          <p:cNvSpPr>
            <a:spLocks noChangeArrowheads="1"/>
          </p:cNvSpPr>
          <p:nvPr/>
        </p:nvSpPr>
        <p:spPr bwMode="auto">
          <a:xfrm rot="-5400000">
            <a:off x="3276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3" name="Oval 7"/>
          <p:cNvSpPr>
            <a:spLocks noChangeArrowheads="1"/>
          </p:cNvSpPr>
          <p:nvPr/>
        </p:nvSpPr>
        <p:spPr bwMode="auto">
          <a:xfrm rot="-5400000">
            <a:off x="32004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4" name="Oval 8"/>
          <p:cNvSpPr>
            <a:spLocks noChangeArrowheads="1"/>
          </p:cNvSpPr>
          <p:nvPr/>
        </p:nvSpPr>
        <p:spPr bwMode="auto">
          <a:xfrm rot="-5400000">
            <a:off x="23622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5" name="Oval 9"/>
          <p:cNvSpPr>
            <a:spLocks noChangeArrowheads="1"/>
          </p:cNvSpPr>
          <p:nvPr/>
        </p:nvSpPr>
        <p:spPr bwMode="auto">
          <a:xfrm rot="-5400000">
            <a:off x="34274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6" name="Freeform 10" descr="5%"/>
          <p:cNvSpPr>
            <a:spLocks/>
          </p:cNvSpPr>
          <p:nvPr/>
        </p:nvSpPr>
        <p:spPr bwMode="auto">
          <a:xfrm rot="5400000" flipV="1">
            <a:off x="48768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7" name="Oval 11"/>
          <p:cNvSpPr>
            <a:spLocks noChangeArrowheads="1"/>
          </p:cNvSpPr>
          <p:nvPr/>
        </p:nvSpPr>
        <p:spPr bwMode="auto">
          <a:xfrm rot="5400000" flipV="1">
            <a:off x="64008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8" name="Oval 12"/>
          <p:cNvSpPr>
            <a:spLocks noChangeArrowheads="1"/>
          </p:cNvSpPr>
          <p:nvPr/>
        </p:nvSpPr>
        <p:spPr bwMode="auto">
          <a:xfrm rot="5400000" flipV="1">
            <a:off x="50403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9" name="Oval 13"/>
          <p:cNvSpPr>
            <a:spLocks noChangeArrowheads="1"/>
          </p:cNvSpPr>
          <p:nvPr/>
        </p:nvSpPr>
        <p:spPr bwMode="auto">
          <a:xfrm rot="5400000" flipV="1">
            <a:off x="5562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0" name="Oval 14"/>
          <p:cNvSpPr>
            <a:spLocks noChangeArrowheads="1"/>
          </p:cNvSpPr>
          <p:nvPr/>
        </p:nvSpPr>
        <p:spPr bwMode="auto">
          <a:xfrm rot="5400000" flipV="1">
            <a:off x="55626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1" name="Line 15"/>
          <p:cNvSpPr>
            <a:spLocks noChangeShapeType="1"/>
          </p:cNvSpPr>
          <p:nvPr/>
        </p:nvSpPr>
        <p:spPr bwMode="auto">
          <a:xfrm flipV="1">
            <a:off x="2438400" y="1828800"/>
            <a:ext cx="39624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99" name="Rectangle 43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farthest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5500" name="Object 44"/>
          <p:cNvGraphicFramePr>
            <a:graphicFrameLocks noChangeAspect="1"/>
          </p:cNvGraphicFramePr>
          <p:nvPr/>
        </p:nvGraphicFramePr>
        <p:xfrm>
          <a:off x="4876800" y="3181351"/>
          <a:ext cx="56388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4" imgW="1803240" imgH="317160" progId="Equation.3">
                  <p:embed/>
                </p:oleObj>
              </mc:Choice>
              <mc:Fallback>
                <p:oleObj name="Equation" r:id="rId4" imgW="1803240" imgH="317160" progId="Equation.3">
                  <p:embed/>
                  <p:pic>
                    <p:nvPicPr>
                      <p:cNvPr id="15555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81351"/>
                        <a:ext cx="56388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501" name="Rectangle 45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7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7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CC481-DFAC-4461-B96C-8F248D8F824C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7508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</p:txBody>
      </p:sp>
      <p:sp>
        <p:nvSpPr>
          <p:cNvPr id="1557509" name="Freeform 5" descr="5%"/>
          <p:cNvSpPr>
            <a:spLocks/>
          </p:cNvSpPr>
          <p:nvPr/>
        </p:nvSpPr>
        <p:spPr bwMode="auto">
          <a:xfrm rot="-5400000">
            <a:off x="1986757" y="15184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0" name="Oval 6"/>
          <p:cNvSpPr>
            <a:spLocks noChangeArrowheads="1"/>
          </p:cNvSpPr>
          <p:nvPr/>
        </p:nvSpPr>
        <p:spPr bwMode="auto">
          <a:xfrm rot="-5400000">
            <a:off x="3276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1" name="Oval 7"/>
          <p:cNvSpPr>
            <a:spLocks noChangeArrowheads="1"/>
          </p:cNvSpPr>
          <p:nvPr/>
        </p:nvSpPr>
        <p:spPr bwMode="auto">
          <a:xfrm rot="-5400000">
            <a:off x="3200400" y="1676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2" name="Oval 8"/>
          <p:cNvSpPr>
            <a:spLocks noChangeArrowheads="1"/>
          </p:cNvSpPr>
          <p:nvPr/>
        </p:nvSpPr>
        <p:spPr bwMode="auto">
          <a:xfrm rot="-5400000">
            <a:off x="2362200" y="2133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3" name="Oval 9"/>
          <p:cNvSpPr>
            <a:spLocks noChangeArrowheads="1"/>
          </p:cNvSpPr>
          <p:nvPr/>
        </p:nvSpPr>
        <p:spPr bwMode="auto">
          <a:xfrm rot="-5400000">
            <a:off x="3427413" y="1979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4" name="Freeform 10" descr="5%"/>
          <p:cNvSpPr>
            <a:spLocks/>
          </p:cNvSpPr>
          <p:nvPr/>
        </p:nvSpPr>
        <p:spPr bwMode="auto">
          <a:xfrm rot="5400000" flipV="1">
            <a:off x="4876800" y="13716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5" name="Oval 11"/>
          <p:cNvSpPr>
            <a:spLocks noChangeArrowheads="1"/>
          </p:cNvSpPr>
          <p:nvPr/>
        </p:nvSpPr>
        <p:spPr bwMode="auto">
          <a:xfrm rot="5400000" flipV="1">
            <a:off x="6400800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6" name="Oval 12"/>
          <p:cNvSpPr>
            <a:spLocks noChangeArrowheads="1"/>
          </p:cNvSpPr>
          <p:nvPr/>
        </p:nvSpPr>
        <p:spPr bwMode="auto">
          <a:xfrm rot="5400000" flipV="1">
            <a:off x="5040313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7" name="Oval 13"/>
          <p:cNvSpPr>
            <a:spLocks noChangeArrowheads="1"/>
          </p:cNvSpPr>
          <p:nvPr/>
        </p:nvSpPr>
        <p:spPr bwMode="auto">
          <a:xfrm rot="5400000" flipV="1">
            <a:off x="5562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8" name="Oval 14"/>
          <p:cNvSpPr>
            <a:spLocks noChangeArrowheads="1"/>
          </p:cNvSpPr>
          <p:nvPr/>
        </p:nvSpPr>
        <p:spPr bwMode="auto">
          <a:xfrm rot="5400000" flipV="1">
            <a:off x="55626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9" name="Line 15"/>
          <p:cNvSpPr>
            <a:spLocks noChangeShapeType="1"/>
          </p:cNvSpPr>
          <p:nvPr/>
        </p:nvSpPr>
        <p:spPr bwMode="auto">
          <a:xfrm>
            <a:off x="3352800" y="2438400"/>
            <a:ext cx="2209800" cy="76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0" name="Line 16"/>
          <p:cNvSpPr>
            <a:spLocks noChangeShapeType="1"/>
          </p:cNvSpPr>
          <p:nvPr/>
        </p:nvSpPr>
        <p:spPr bwMode="auto">
          <a:xfrm flipV="1">
            <a:off x="3352800" y="1905000"/>
            <a:ext cx="1676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1" name="Line 17"/>
          <p:cNvSpPr>
            <a:spLocks noChangeShapeType="1"/>
          </p:cNvSpPr>
          <p:nvPr/>
        </p:nvSpPr>
        <p:spPr bwMode="auto">
          <a:xfrm flipV="1">
            <a:off x="3352800" y="1524000"/>
            <a:ext cx="2209800" cy="914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2" name="Line 18"/>
          <p:cNvSpPr>
            <a:spLocks noChangeShapeType="1"/>
          </p:cNvSpPr>
          <p:nvPr/>
        </p:nvSpPr>
        <p:spPr bwMode="auto">
          <a:xfrm flipV="1">
            <a:off x="3352800" y="1905000"/>
            <a:ext cx="30480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4" name="Line 20"/>
          <p:cNvSpPr>
            <a:spLocks noChangeShapeType="1"/>
          </p:cNvSpPr>
          <p:nvPr/>
        </p:nvSpPr>
        <p:spPr bwMode="auto">
          <a:xfrm flipV="1">
            <a:off x="3505200" y="1905000"/>
            <a:ext cx="1524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3" name="Line 29"/>
          <p:cNvSpPr>
            <a:spLocks noChangeShapeType="1"/>
          </p:cNvSpPr>
          <p:nvPr/>
        </p:nvSpPr>
        <p:spPr bwMode="auto">
          <a:xfrm flipV="1">
            <a:off x="3200400" y="1524000"/>
            <a:ext cx="2286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4" name="Line 30"/>
          <p:cNvSpPr>
            <a:spLocks noChangeShapeType="1"/>
          </p:cNvSpPr>
          <p:nvPr/>
        </p:nvSpPr>
        <p:spPr bwMode="auto">
          <a:xfrm>
            <a:off x="2438400" y="2209800"/>
            <a:ext cx="31242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70" name="Rectangle 66"/>
          <p:cNvSpPr>
            <a:spLocks noChangeArrowheads="1"/>
          </p:cNvSpPr>
          <p:nvPr/>
        </p:nvSpPr>
        <p:spPr bwMode="gray">
          <a:xfrm>
            <a:off x="5562600" y="447675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</a:t>
            </a:r>
            <a:r>
              <a:rPr lang="en-US" i="1" u="sng">
                <a:solidFill>
                  <a:srgbClr val="FF0000"/>
                </a:solidFill>
              </a:rPr>
              <a:t>average</a:t>
            </a:r>
            <a:r>
              <a:rPr lang="en-US"/>
              <a:t> distance of </a:t>
            </a:r>
            <a:r>
              <a:rPr lang="en-US" i="1" u="sng">
                <a:solidFill>
                  <a:srgbClr val="FF0000"/>
                </a:solidFill>
              </a:rPr>
              <a:t>all pairs of data objects</a:t>
            </a:r>
            <a:r>
              <a:rPr lang="en-US"/>
              <a:t> belonging to different clusters.</a:t>
            </a:r>
          </a:p>
        </p:txBody>
      </p:sp>
      <p:sp>
        <p:nvSpPr>
          <p:cNvPr id="1557571" name="Rectangle 67"/>
          <p:cNvSpPr>
            <a:spLocks noChangeArrowheads="1"/>
          </p:cNvSpPr>
          <p:nvPr/>
        </p:nvSpPr>
        <p:spPr bwMode="gray">
          <a:xfrm>
            <a:off x="4724400" y="32766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57572" name="Line 68"/>
          <p:cNvSpPr>
            <a:spLocks noChangeShapeType="1"/>
          </p:cNvSpPr>
          <p:nvPr/>
        </p:nvSpPr>
        <p:spPr bwMode="gray">
          <a:xfrm>
            <a:off x="3200400" y="1676400"/>
            <a:ext cx="3200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3" name="Line 69"/>
          <p:cNvSpPr>
            <a:spLocks noChangeShapeType="1"/>
          </p:cNvSpPr>
          <p:nvPr/>
        </p:nvSpPr>
        <p:spPr bwMode="gray">
          <a:xfrm>
            <a:off x="3200400" y="1676400"/>
            <a:ext cx="1905000" cy="152400"/>
          </a:xfrm>
          <a:prstGeom prst="line">
            <a:avLst/>
          </a:prstGeom>
          <a:noFill/>
          <a:ln w="15875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4" name="Line 70"/>
          <p:cNvSpPr>
            <a:spLocks noChangeShapeType="1"/>
          </p:cNvSpPr>
          <p:nvPr/>
        </p:nvSpPr>
        <p:spPr bwMode="gray">
          <a:xfrm>
            <a:off x="3276600" y="1676400"/>
            <a:ext cx="22860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5" name="Line 71"/>
          <p:cNvSpPr>
            <a:spLocks noChangeShapeType="1"/>
          </p:cNvSpPr>
          <p:nvPr/>
        </p:nvSpPr>
        <p:spPr bwMode="gray">
          <a:xfrm flipV="1">
            <a:off x="3505200" y="1447800"/>
            <a:ext cx="2133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6" name="Line 72"/>
          <p:cNvSpPr>
            <a:spLocks noChangeShapeType="1"/>
          </p:cNvSpPr>
          <p:nvPr/>
        </p:nvSpPr>
        <p:spPr bwMode="gray">
          <a:xfrm flipV="1">
            <a:off x="3429000" y="1905000"/>
            <a:ext cx="3048000" cy="76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7" name="Line 73"/>
          <p:cNvSpPr>
            <a:spLocks noChangeShapeType="1"/>
          </p:cNvSpPr>
          <p:nvPr/>
        </p:nvSpPr>
        <p:spPr bwMode="gray">
          <a:xfrm>
            <a:off x="3505200" y="1981200"/>
            <a:ext cx="22098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8" name="Line 74"/>
          <p:cNvSpPr>
            <a:spLocks noChangeShapeType="1"/>
          </p:cNvSpPr>
          <p:nvPr/>
        </p:nvSpPr>
        <p:spPr bwMode="gray">
          <a:xfrm flipV="1">
            <a:off x="2438400" y="1447800"/>
            <a:ext cx="32004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9" name="Line 75"/>
          <p:cNvSpPr>
            <a:spLocks noChangeShapeType="1"/>
          </p:cNvSpPr>
          <p:nvPr/>
        </p:nvSpPr>
        <p:spPr bwMode="gray">
          <a:xfrm flipV="1">
            <a:off x="2438400" y="1905000"/>
            <a:ext cx="3962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graphicFrame>
        <p:nvGraphicFramePr>
          <p:cNvPr id="1557580" name="Object 76"/>
          <p:cNvGraphicFramePr>
            <a:graphicFrameLocks noChangeAspect="1"/>
          </p:cNvGraphicFramePr>
          <p:nvPr/>
        </p:nvGraphicFramePr>
        <p:xfrm>
          <a:off x="4821238" y="3395663"/>
          <a:ext cx="5638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4" imgW="1803240" imgH="342720" progId="Equation.3">
                  <p:embed/>
                </p:oleObj>
              </mc:Choice>
              <mc:Fallback>
                <p:oleObj name="Equation" r:id="rId4" imgW="1803240" imgH="342720" progId="Equation.3">
                  <p:embed/>
                  <p:pic>
                    <p:nvPicPr>
                      <p:cNvPr id="155758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395663"/>
                        <a:ext cx="56388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134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9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B2D4-0827-4021-9DB8-4595514BF548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59556" name="Rectangle 4"/>
          <p:cNvSpPr>
            <a:spLocks noChangeArrowheads="1"/>
          </p:cNvSpPr>
          <p:nvPr/>
        </p:nvSpPr>
        <p:spPr bwMode="auto">
          <a:xfrm>
            <a:off x="1828800" y="3352800"/>
            <a:ext cx="5867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solidFill>
                  <a:srgbClr val="FF3300"/>
                </a:solidFill>
              </a:rPr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9557" name="Line 5"/>
          <p:cNvSpPr>
            <a:spLocks noChangeShapeType="1"/>
          </p:cNvSpPr>
          <p:nvPr/>
        </p:nvSpPr>
        <p:spPr bwMode="auto">
          <a:xfrm flipV="1">
            <a:off x="2971800" y="2133600"/>
            <a:ext cx="2895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8" name="Freeform 6" descr="5%"/>
          <p:cNvSpPr>
            <a:spLocks/>
          </p:cNvSpPr>
          <p:nvPr/>
        </p:nvSpPr>
        <p:spPr bwMode="auto">
          <a:xfrm rot="-5400000">
            <a:off x="20629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9" name="Oval 7"/>
          <p:cNvSpPr>
            <a:spLocks noChangeArrowheads="1"/>
          </p:cNvSpPr>
          <p:nvPr/>
        </p:nvSpPr>
        <p:spPr bwMode="auto">
          <a:xfrm rot="-5400000">
            <a:off x="3352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0" name="Oval 8"/>
          <p:cNvSpPr>
            <a:spLocks noChangeArrowheads="1"/>
          </p:cNvSpPr>
          <p:nvPr/>
        </p:nvSpPr>
        <p:spPr bwMode="auto">
          <a:xfrm rot="-5400000">
            <a:off x="32766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1" name="Oval 9"/>
          <p:cNvSpPr>
            <a:spLocks noChangeArrowheads="1"/>
          </p:cNvSpPr>
          <p:nvPr/>
        </p:nvSpPr>
        <p:spPr bwMode="auto">
          <a:xfrm rot="-5400000">
            <a:off x="24384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2" name="Oval 10"/>
          <p:cNvSpPr>
            <a:spLocks noChangeArrowheads="1"/>
          </p:cNvSpPr>
          <p:nvPr/>
        </p:nvSpPr>
        <p:spPr bwMode="auto">
          <a:xfrm rot="-5400000">
            <a:off x="35036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3" name="Freeform 11" descr="5%"/>
          <p:cNvSpPr>
            <a:spLocks/>
          </p:cNvSpPr>
          <p:nvPr/>
        </p:nvSpPr>
        <p:spPr bwMode="auto">
          <a:xfrm rot="5400000" flipV="1">
            <a:off x="49530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64" name="Oval 12"/>
          <p:cNvSpPr>
            <a:spLocks noChangeArrowheads="1"/>
          </p:cNvSpPr>
          <p:nvPr/>
        </p:nvSpPr>
        <p:spPr bwMode="auto">
          <a:xfrm rot="5400000" flipV="1">
            <a:off x="64770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5" name="Oval 13"/>
          <p:cNvSpPr>
            <a:spLocks noChangeArrowheads="1"/>
          </p:cNvSpPr>
          <p:nvPr/>
        </p:nvSpPr>
        <p:spPr bwMode="auto">
          <a:xfrm rot="5400000" flipV="1">
            <a:off x="51165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6" name="Oval 14"/>
          <p:cNvSpPr>
            <a:spLocks noChangeArrowheads="1"/>
          </p:cNvSpPr>
          <p:nvPr/>
        </p:nvSpPr>
        <p:spPr bwMode="auto">
          <a:xfrm rot="5400000" flipV="1">
            <a:off x="5638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7" name="Oval 15"/>
          <p:cNvSpPr>
            <a:spLocks noChangeArrowheads="1"/>
          </p:cNvSpPr>
          <p:nvPr/>
        </p:nvSpPr>
        <p:spPr bwMode="auto">
          <a:xfrm rot="5400000" flipV="1">
            <a:off x="56388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8" name="Text Box 16"/>
          <p:cNvSpPr txBox="1">
            <a:spLocks noChangeArrowheads="1"/>
          </p:cNvSpPr>
          <p:nvPr/>
        </p:nvSpPr>
        <p:spPr bwMode="auto">
          <a:xfrm>
            <a:off x="28194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69" name="Text Box 17"/>
          <p:cNvSpPr txBox="1">
            <a:spLocks noChangeArrowheads="1"/>
          </p:cNvSpPr>
          <p:nvPr/>
        </p:nvSpPr>
        <p:spPr bwMode="auto">
          <a:xfrm>
            <a:off x="57150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89" name="Text Box 37"/>
          <p:cNvSpPr txBox="1">
            <a:spLocks noChangeArrowheads="1"/>
          </p:cNvSpPr>
          <p:nvPr/>
        </p:nvSpPr>
        <p:spPr bwMode="auto">
          <a:xfrm>
            <a:off x="5410200" y="5791200"/>
            <a:ext cx="3352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1559590" name="Text Box 38"/>
          <p:cNvSpPr txBox="1">
            <a:spLocks noChangeArrowheads="1"/>
          </p:cNvSpPr>
          <p:nvPr/>
        </p:nvSpPr>
        <p:spPr bwMode="auto">
          <a:xfrm>
            <a:off x="7391400" y="2057401"/>
            <a:ext cx="2895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350" indent="-63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,m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 are the means of C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 C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,</a:t>
            </a:r>
          </a:p>
        </p:txBody>
      </p:sp>
      <p:graphicFrame>
        <p:nvGraphicFramePr>
          <p:cNvPr id="1559592" name="Object 40"/>
          <p:cNvGraphicFramePr>
            <a:graphicFrameLocks noChangeAspect="1"/>
          </p:cNvGraphicFramePr>
          <p:nvPr/>
        </p:nvGraphicFramePr>
        <p:xfrm>
          <a:off x="5105400" y="3352801"/>
          <a:ext cx="51054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4" imgW="1536480" imgH="241200" progId="Equation.3">
                  <p:embed/>
                </p:oleObj>
              </mc:Choice>
              <mc:Fallback>
                <p:oleObj name="Equation" r:id="rId4" imgW="1536480" imgH="241200" progId="Equation.3">
                  <p:embed/>
                  <p:pic>
                    <p:nvPicPr>
                      <p:cNvPr id="1559592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1"/>
                        <a:ext cx="51054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593" name="Rectangle 41"/>
          <p:cNvSpPr>
            <a:spLocks noChangeArrowheads="1"/>
          </p:cNvSpPr>
          <p:nvPr/>
        </p:nvSpPr>
        <p:spPr bwMode="gray">
          <a:xfrm>
            <a:off x="5562600" y="43434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between </a:t>
            </a:r>
            <a:r>
              <a:rPr lang="en-US" i="1" u="sng">
                <a:solidFill>
                  <a:srgbClr val="FF0000"/>
                </a:solidFill>
              </a:rPr>
              <a:t>the means of the cluters.</a:t>
            </a:r>
          </a:p>
        </p:txBody>
      </p:sp>
      <p:sp>
        <p:nvSpPr>
          <p:cNvPr id="1559594" name="Rectangle 42"/>
          <p:cNvSpPr>
            <a:spLocks noChangeArrowheads="1"/>
          </p:cNvSpPr>
          <p:nvPr/>
        </p:nvSpPr>
        <p:spPr bwMode="gray">
          <a:xfrm>
            <a:off x="4724400" y="32004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A clustering is a set of clusters</a:t>
            </a:r>
          </a:p>
          <a:p>
            <a:endParaRPr lang="en-US" altLang="en-US"/>
          </a:p>
          <a:p>
            <a:r>
              <a:rPr lang="en-US" altLang="en-US"/>
              <a:t>Important distinction between hierarchical and partitional sets of clusters </a:t>
            </a:r>
          </a:p>
          <a:p>
            <a:endParaRPr lang="en-US" altLang="en-US"/>
          </a:p>
          <a:p>
            <a:pPr lvl="1"/>
            <a:r>
              <a:rPr lang="en-US" altLang="en-US"/>
              <a:t>Partitional Clustering</a:t>
            </a:r>
          </a:p>
          <a:p>
            <a:pPr lvl="2"/>
            <a:r>
              <a:rPr lang="en-US" altLang="en-US"/>
              <a:t>A division of data objects into non-overlapping subsets (clusters)</a:t>
            </a:r>
          </a:p>
          <a:p>
            <a:pPr lvl="2"/>
            <a:endParaRPr lang="en-US" altLang="en-US"/>
          </a:p>
          <a:p>
            <a:pPr lvl="1"/>
            <a:r>
              <a:rPr lang="en-US" altLang="en-US"/>
              <a:t>Hierarchical clustering</a:t>
            </a:r>
          </a:p>
          <a:p>
            <a:pPr lvl="2"/>
            <a:r>
              <a:rPr lang="en-US" altLang="en-US"/>
              <a:t>A set of nested clusters organized as a hierarchical tree 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1772CD-0B75-B712-F8AC-6B0C3F7F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Cluster Distance Measures	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ln w="31750"/>
        </p:spPr>
        <p:txBody>
          <a:bodyPr/>
          <a:lstStyle/>
          <a:p>
            <a:pPr marL="0" lvl="1" indent="0">
              <a:lnSpc>
                <a:spcPct val="110000"/>
              </a:lnSpc>
              <a:buNone/>
            </a:pPr>
            <a:r>
              <a:rPr lang="en-US" sz="1814" b="1" dirty="0"/>
              <a:t>Example</a:t>
            </a:r>
            <a:r>
              <a:rPr lang="en-US" sz="1814" dirty="0"/>
              <a:t>: Given a data set of five objects characterized by a single continuous  feature, assume that there are two clusters: C</a:t>
            </a:r>
            <a:r>
              <a:rPr lang="en-US" sz="1270" dirty="0"/>
              <a:t>1</a:t>
            </a:r>
            <a:r>
              <a:rPr lang="en-US" sz="1814" dirty="0"/>
              <a:t>: {a, b} and C</a:t>
            </a:r>
            <a:r>
              <a:rPr lang="en-US" sz="1270" dirty="0"/>
              <a:t>2</a:t>
            </a:r>
            <a:r>
              <a:rPr lang="en-US" sz="1814" dirty="0"/>
              <a:t>: {c, d, e}.</a:t>
            </a:r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1633" dirty="0"/>
              <a:t>1. Calculate the distance matrix.     	  2. Calculate three cluster distances between C</a:t>
            </a:r>
            <a:r>
              <a:rPr lang="en-US" sz="1270" dirty="0"/>
              <a:t>1</a:t>
            </a:r>
            <a:r>
              <a:rPr lang="en-US" sz="1633" dirty="0"/>
              <a:t> and C</a:t>
            </a:r>
            <a:r>
              <a:rPr lang="en-US" sz="1270" dirty="0"/>
              <a:t>2</a:t>
            </a:r>
            <a:r>
              <a:rPr lang="en-US" sz="1633" dirty="0"/>
              <a:t>.  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7251"/>
              </p:ext>
            </p:extLst>
          </p:nvPr>
        </p:nvGraphicFramePr>
        <p:xfrm>
          <a:off x="838200" y="2016509"/>
          <a:ext cx="5389354" cy="673850"/>
        </p:xfrm>
        <a:graphic>
          <a:graphicData uri="http://schemas.openxmlformats.org/drawingml/2006/table">
            <a:tbl>
              <a:tblPr/>
              <a:tblGrid>
                <a:gridCol w="10784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70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84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770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7844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1187556" y="3220942"/>
          <a:ext cx="2902734" cy="2695398"/>
        </p:xfrm>
        <a:graphic>
          <a:graphicData uri="http://schemas.openxmlformats.org/drawingml/2006/table">
            <a:tbl>
              <a:tblPr/>
              <a:tblGrid>
                <a:gridCol w="483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37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48" name="Left Bracket 38"/>
          <p:cNvSpPr>
            <a:spLocks/>
          </p:cNvSpPr>
          <p:nvPr/>
        </p:nvSpPr>
        <p:spPr bwMode="auto">
          <a:xfrm>
            <a:off x="1666128" y="3588823"/>
            <a:ext cx="41756" cy="2349833"/>
          </a:xfrm>
          <a:prstGeom prst="leftBracket">
            <a:avLst>
              <a:gd name="adj" fmla="val 833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7249" name="Right Bracket 39"/>
          <p:cNvSpPr>
            <a:spLocks/>
          </p:cNvSpPr>
          <p:nvPr/>
        </p:nvSpPr>
        <p:spPr bwMode="auto">
          <a:xfrm>
            <a:off x="4002314" y="3590977"/>
            <a:ext cx="69113" cy="2349833"/>
          </a:xfrm>
          <a:prstGeom prst="rightBracket">
            <a:avLst>
              <a:gd name="adj" fmla="val 8343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977158" y="2944492"/>
            <a:ext cx="5045230" cy="34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605" tIns="47302" rIns="94605" bIns="47302"/>
          <a:lstStyle>
            <a:lvl1pPr marL="268288" indent="-268288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Single link</a:t>
            </a:r>
            <a:endParaRPr lang="en-US" sz="1633" dirty="0"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endParaRPr lang="en-US" sz="1633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Complete link</a:t>
            </a:r>
          </a:p>
          <a:p>
            <a:pPr eaLnBrk="1" hangingPunct="1">
              <a:lnSpc>
                <a:spcPct val="200000"/>
              </a:lnSpc>
            </a:pPr>
            <a:endParaRPr 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Average</a:t>
            </a:r>
            <a:endParaRPr lang="en-US" sz="1633" dirty="0">
              <a:latin typeface="Tahoma" panose="020B0604030504040204" pitchFamily="34" charset="0"/>
            </a:endParaRPr>
          </a:p>
        </p:txBody>
      </p:sp>
      <p:graphicFrame>
        <p:nvGraphicFramePr>
          <p:cNvPr id="7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378656"/>
              </p:ext>
            </p:extLst>
          </p:nvPr>
        </p:nvGraphicFramePr>
        <p:xfrm>
          <a:off x="5112252" y="3424712"/>
          <a:ext cx="5461347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4" imgW="3949700" imgH="431800" progId="Equation.3">
                  <p:embed/>
                </p:oleObj>
              </mc:Choice>
              <mc:Fallback>
                <p:oleObj name="Equation" r:id="rId4" imgW="3949700" imgH="431800" progId="Equation.3">
                  <p:embed/>
                  <p:pic>
                    <p:nvPicPr>
                      <p:cNvPr id="7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252" y="3424712"/>
                        <a:ext cx="5461347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18847"/>
              </p:ext>
            </p:extLst>
          </p:nvPr>
        </p:nvGraphicFramePr>
        <p:xfrm>
          <a:off x="5077696" y="4502068"/>
          <a:ext cx="5495903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6" imgW="3975100" imgH="431800" progId="Equation.3">
                  <p:embed/>
                </p:oleObj>
              </mc:Choice>
              <mc:Fallback>
                <p:oleObj name="Equation" r:id="rId6" imgW="3975100" imgH="431800" progId="Equation.3">
                  <p:embed/>
                  <p:pic>
                    <p:nvPicPr>
                      <p:cNvPr id="7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696" y="4502068"/>
                        <a:ext cx="5495903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954903"/>
              </p:ext>
            </p:extLst>
          </p:nvPr>
        </p:nvGraphicFramePr>
        <p:xfrm>
          <a:off x="5164088" y="5352287"/>
          <a:ext cx="5278486" cy="103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8" imgW="4013200" imgH="787400" progId="Equation.3">
                  <p:embed/>
                </p:oleObj>
              </mc:Choice>
              <mc:Fallback>
                <p:oleObj name="Equation" r:id="rId8" imgW="4013200" imgH="787400" progId="Equation.3">
                  <p:embed/>
                  <p:pic>
                    <p:nvPicPr>
                      <p:cNvPr id="7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088" y="5352287"/>
                        <a:ext cx="5278486" cy="1036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5B909F1-3F16-E6B3-1F97-65F0FAC7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8" grpId="0" animBg="1"/>
      <p:bldP spid="724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 Agglomerative Algorithm	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The Agglomerative algorithm is carried out in three steps:</a:t>
            </a:r>
          </a:p>
          <a:p>
            <a:pPr lvl="4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990" eaLnBrk="0" hangingPunct="0">
              <a:spcBef>
                <a:spcPct val="20000"/>
              </a:spcBef>
              <a:buChar char="•"/>
              <a:defRPr sz="254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73856" indent="-259175" defTabSz="945990" eaLnBrk="0" hangingPunct="0">
              <a:spcBef>
                <a:spcPct val="20000"/>
              </a:spcBef>
              <a:buChar char="–"/>
              <a:defRPr sz="2177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036701" indent="-207340" defTabSz="94599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451381" indent="-207340" defTabSz="945990" eaLnBrk="0" hangingPunct="0">
              <a:spcBef>
                <a:spcPct val="20000"/>
              </a:spcBef>
              <a:buChar char="–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66062" indent="-207340" defTabSz="945990" eaLnBrk="0" hangingPunct="0">
              <a:spcBef>
                <a:spcPct val="20000"/>
              </a:spcBef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280742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69542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11010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52478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buNone/>
            </a:pPr>
            <a:fld id="{F8BCAF75-B0C0-4C24-AAAB-B7D4AAC4B2DB}" type="slidenum">
              <a:rPr lang="en-GB" altLang="en-US" sz="1200">
                <a:latin typeface="+mn-lt"/>
              </a:rPr>
              <a:pPr>
                <a:buNone/>
              </a:pPr>
              <a:t>71</a:t>
            </a:fld>
            <a:endParaRPr lang="en-GB" altLang="en-US" sz="1200" dirty="0">
              <a:latin typeface="+mn-lt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569115" y="1755871"/>
            <a:ext cx="4354103" cy="47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0100" indent="-3429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Convert all object features into a distance matrix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Set each object as a cluster (thus if we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objects, we will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clusters at the beginning)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FF0000"/>
                </a:solidFill>
              </a:rPr>
              <a:t>Repeat until number of cluster is one </a:t>
            </a:r>
            <a:r>
              <a:rPr lang="en-GB" altLang="en-US" sz="2177" dirty="0">
                <a:solidFill>
                  <a:srgbClr val="2D2D8A"/>
                </a:solidFill>
              </a:rPr>
              <a:t>(or known # of clusters)  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Merge two closest clusters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Update “distance matrix”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177" dirty="0">
              <a:solidFill>
                <a:srgbClr val="FF0000"/>
              </a:solidFill>
            </a:endParaRP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098" y="1840127"/>
            <a:ext cx="3481554" cy="42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6718015" y="1771014"/>
            <a:ext cx="3593863" cy="4423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cxnSp>
        <p:nvCxnSpPr>
          <p:cNvPr id="8201" name="Straight Arrow Connector 9"/>
          <p:cNvCxnSpPr>
            <a:cxnSpLocks noChangeShapeType="1"/>
          </p:cNvCxnSpPr>
          <p:nvPr/>
        </p:nvCxnSpPr>
        <p:spPr bwMode="auto">
          <a:xfrm flipV="1">
            <a:off x="5789313" y="4741424"/>
            <a:ext cx="1688942" cy="2809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290003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56FC3B-3EC9-4A2E-B363-F52A2777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Problem: clustering analysis with agglomerative algorithm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9222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1" y="4535524"/>
            <a:ext cx="3939426" cy="52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9" y="5088427"/>
            <a:ext cx="3593863" cy="5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49"/>
          <p:cNvSpPr txBox="1">
            <a:spLocks noChangeArrowheads="1"/>
          </p:cNvSpPr>
          <p:nvPr/>
        </p:nvSpPr>
        <p:spPr bwMode="auto">
          <a:xfrm>
            <a:off x="7740307" y="3567946"/>
            <a:ext cx="1354858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data matrix</a:t>
            </a:r>
          </a:p>
        </p:txBody>
      </p:sp>
      <p:sp>
        <p:nvSpPr>
          <p:cNvPr id="9225" name="Text Box 50"/>
          <p:cNvSpPr txBox="1">
            <a:spLocks noChangeArrowheads="1"/>
          </p:cNvSpPr>
          <p:nvPr/>
        </p:nvSpPr>
        <p:spPr bwMode="auto">
          <a:xfrm>
            <a:off x="7685593" y="6041606"/>
            <a:ext cx="1749197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distance matrix</a:t>
            </a:r>
          </a:p>
        </p:txBody>
      </p:sp>
      <p:sp>
        <p:nvSpPr>
          <p:cNvPr id="9226" name="Text Box 51"/>
          <p:cNvSpPr txBox="1">
            <a:spLocks noChangeArrowheads="1"/>
          </p:cNvSpPr>
          <p:nvPr/>
        </p:nvSpPr>
        <p:spPr bwMode="auto">
          <a:xfrm>
            <a:off x="3016164" y="5572215"/>
            <a:ext cx="2076466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Euclidean distance</a:t>
            </a:r>
          </a:p>
        </p:txBody>
      </p:sp>
      <p:pic>
        <p:nvPicPr>
          <p:cNvPr id="922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51" y="4102130"/>
            <a:ext cx="4250434" cy="20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251" y="1700462"/>
            <a:ext cx="3170547" cy="260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79" y="1769576"/>
            <a:ext cx="2410307" cy="189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3473555-BDF9-F648-8B69-0C3830C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717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58073D-41FB-404B-94DA-37156498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1)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0246" name="Line 26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247" name="Line 27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024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9576"/>
            <a:ext cx="4250434" cy="197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391590"/>
            <a:ext cx="3170547" cy="267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3981183"/>
            <a:ext cx="4276351" cy="187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08" y="4534085"/>
            <a:ext cx="622015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40" y="4534085"/>
            <a:ext cx="738643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E72CB3-4F33-9DF7-88CE-F8DAF5B1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060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4A68827-60B1-40E1-BC2D-5566D316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1)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127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1909240"/>
            <a:ext cx="3939426" cy="40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393030"/>
            <a:ext cx="3939426" cy="3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807706"/>
            <a:ext cx="3939426" cy="3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9582"/>
            <a:ext cx="3939426" cy="33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19"/>
          <p:cNvSpPr>
            <a:spLocks noChangeShapeType="1"/>
          </p:cNvSpPr>
          <p:nvPr/>
        </p:nvSpPr>
        <p:spPr bwMode="auto">
          <a:xfrm flipH="1">
            <a:off x="5404872" y="3637058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1275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4188521"/>
            <a:ext cx="4060374" cy="1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56" y="4033017"/>
            <a:ext cx="4457772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2" y="1735019"/>
            <a:ext cx="4224516" cy="196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172" y="4879648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88" y="4734223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17" y="4855170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43" y="4747183"/>
            <a:ext cx="583139" cy="26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13F43EF-2A89-8C5E-D0B0-E1B94B4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3093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FF7701-EAAF-4914-BBF8-F4143A66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2)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2294" name="Line 12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2295" name="Line 13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229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31" y="1631350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4050296"/>
            <a:ext cx="4224516" cy="178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2529815"/>
            <a:ext cx="3179186" cy="262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33" y="2460702"/>
            <a:ext cx="552902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7CC83C6-C4E8-E0E1-25B8-457ADC8D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52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341F5-1AB2-4B36-BFB5-A7641F5E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2) </a:t>
            </a:r>
          </a:p>
        </p:txBody>
      </p:sp>
      <p:sp>
        <p:nvSpPr>
          <p:cNvPr id="13318" name="Line 11"/>
          <p:cNvSpPr>
            <a:spLocks noChangeShapeType="1"/>
          </p:cNvSpPr>
          <p:nvPr/>
        </p:nvSpPr>
        <p:spPr bwMode="auto">
          <a:xfrm flipH="1">
            <a:off x="5473985" y="3706171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3319" name="Line 12"/>
          <p:cNvSpPr>
            <a:spLocks noChangeShapeType="1"/>
          </p:cNvSpPr>
          <p:nvPr/>
        </p:nvSpPr>
        <p:spPr bwMode="auto">
          <a:xfrm>
            <a:off x="5957775" y="5088426"/>
            <a:ext cx="483789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3320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2151135"/>
            <a:ext cx="4354103" cy="31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19"/>
          <p:cNvGrpSpPr>
            <a:grpSpLocks/>
          </p:cNvGrpSpPr>
          <p:nvPr/>
        </p:nvGrpSpPr>
        <p:grpSpPr bwMode="auto">
          <a:xfrm>
            <a:off x="6234226" y="2531254"/>
            <a:ext cx="3939426" cy="489549"/>
            <a:chOff x="3560" y="1710"/>
            <a:chExt cx="2736" cy="340"/>
          </a:xfrm>
        </p:grpSpPr>
        <p:pic>
          <p:nvPicPr>
            <p:cNvPr id="13327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710"/>
              <a:ext cx="225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" y="1887"/>
              <a:ext cx="20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3124472"/>
            <a:ext cx="4077652" cy="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4" y="4119408"/>
            <a:ext cx="4025817" cy="186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4257634"/>
            <a:ext cx="3955265" cy="1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1700463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69" y="2529815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D13BAF5-B31D-7FA5-7AD8-1912FA48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945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28D967-27E1-4E00-855F-D20F3791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3)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434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0522"/>
            <a:ext cx="4431855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6" y="2529815"/>
            <a:ext cx="3170547" cy="26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9" name="Group 28"/>
          <p:cNvGrpSpPr>
            <a:grpSpLocks/>
          </p:cNvGrpSpPr>
          <p:nvPr/>
        </p:nvGrpSpPr>
        <p:grpSpPr bwMode="auto">
          <a:xfrm>
            <a:off x="6096000" y="4119408"/>
            <a:ext cx="4369942" cy="1935157"/>
            <a:chOff x="5346700" y="4542631"/>
            <a:chExt cx="4818130" cy="2133600"/>
          </a:xfrm>
        </p:grpSpPr>
        <p:pic>
          <p:nvPicPr>
            <p:cNvPr id="14350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4542631"/>
              <a:ext cx="481813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300" y="53427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33BDAE-22BB-4878-BD7E-107EB0B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442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41ED6-AB2A-4564-99E9-B9C86F4A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4)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5366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5367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2391590"/>
            <a:ext cx="3170547" cy="2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2" name="Group 30"/>
          <p:cNvGrpSpPr>
            <a:grpSpLocks/>
          </p:cNvGrpSpPr>
          <p:nvPr/>
        </p:nvGrpSpPr>
        <p:grpSpPr bwMode="auto">
          <a:xfrm>
            <a:off x="6096000" y="1907801"/>
            <a:ext cx="4155404" cy="1840127"/>
            <a:chOff x="5346700" y="2104231"/>
            <a:chExt cx="4581525" cy="2028825"/>
          </a:xfrm>
        </p:grpSpPr>
        <p:pic>
          <p:nvPicPr>
            <p:cNvPr id="15376" name="Picture 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2104231"/>
              <a:ext cx="4581525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00" y="28662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73" name="Group 16"/>
          <p:cNvGrpSpPr>
            <a:grpSpLocks/>
          </p:cNvGrpSpPr>
          <p:nvPr/>
        </p:nvGrpSpPr>
        <p:grpSpPr bwMode="auto">
          <a:xfrm>
            <a:off x="6234225" y="4119409"/>
            <a:ext cx="3991261" cy="1684623"/>
            <a:chOff x="5499100" y="4541838"/>
            <a:chExt cx="4400550" cy="1857375"/>
          </a:xfrm>
        </p:grpSpPr>
        <p:pic>
          <p:nvPicPr>
            <p:cNvPr id="15374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100" y="4541838"/>
              <a:ext cx="43624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00" y="4999831"/>
              <a:ext cx="15811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F18D9CD-5567-506C-733F-ED029AC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237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1C5A9-250B-4C77-B6C7-F3ABE28A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Final result (meeting termination condition)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639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046026"/>
            <a:ext cx="8423116" cy="38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FFBB8BD-B691-1A2C-8F0D-204DB4C3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11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2778125" y="2517775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2778125" y="271621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3475039" y="4711701"/>
            <a:ext cx="96837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3074989" y="26193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3475039" y="39147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3644901" y="18256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3875089" y="2020889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397192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437197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4171950" y="2117725"/>
            <a:ext cx="96838" cy="103188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4171950" y="1724025"/>
            <a:ext cx="96838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4868864" y="4711701"/>
            <a:ext cx="103187" cy="98425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3074989" y="2220914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2747964" y="441007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2778125" y="500856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3244851" y="19907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2514600" y="5562601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248400" y="1295401"/>
            <a:ext cx="3581400" cy="4633913"/>
            <a:chOff x="2976" y="816"/>
            <a:chExt cx="2256" cy="2919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VISIO" r:id="rId3" imgW="1547102" imgH="2097084" progId="Visio.Drawing.6">
                    <p:embed/>
                  </p:oleObj>
                </mc:Choice>
                <mc:Fallback>
                  <p:oleObj name="VISIO" r:id="rId3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 Partitional  Clustering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D274B36-56B7-4AAB-E582-E107780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164CFE-98DB-425D-B2E2-724D28FE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auto">
          <a:xfrm>
            <a:off x="5957775" y="1834368"/>
            <a:ext cx="4632487" cy="444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GB" altLang="en-US" sz="1814" dirty="0">
                <a:solidFill>
                  <a:srgbClr val="000000"/>
                </a:solidFill>
              </a:rPr>
              <a:t>In the beginning we have 6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clusters: A, B, C, D, E and 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 startAt="2"/>
            </a:pPr>
            <a:r>
              <a:rPr lang="en-GB" altLang="en-US" sz="1814" dirty="0">
                <a:solidFill>
                  <a:srgbClr val="000000"/>
                </a:solidFill>
              </a:rPr>
              <a:t>We merge clusters D and F into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 (D, F) at distance 0.50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3"/>
            </a:pPr>
            <a:r>
              <a:rPr lang="en-GB" altLang="en-US" sz="1814" dirty="0">
                <a:solidFill>
                  <a:srgbClr val="000000"/>
                </a:solidFill>
              </a:rPr>
              <a:t>We merge cluster A and cluster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(A, B) at distance 0.71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4"/>
            </a:pPr>
            <a:r>
              <a:rPr lang="en-GB" altLang="en-US" sz="1814" dirty="0">
                <a:solidFill>
                  <a:srgbClr val="000000"/>
                </a:solidFill>
              </a:rPr>
              <a:t>We merge clusters E and (D, F)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((D, F), E) at distance 1.00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5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((D, F), E) and 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(((D, F), E), C) at distance 1.41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6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(((D, F), E), 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and (A, B) into ((((D, F), E), C), (A, B))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at distance 2.50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7"/>
            </a:pPr>
            <a:r>
              <a:rPr lang="en-GB" altLang="en-US" sz="1814" dirty="0">
                <a:solidFill>
                  <a:srgbClr val="000000"/>
                </a:solidFill>
              </a:rPr>
              <a:t>The last cluster contain all the objects,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thus conclude the computation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81D7E3-5A11-6E8D-A28A-A9B1DF14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950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097902B-658B-4FAB-9C14-AA99C4E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968574" y="177101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dendrogram tree, its horizontal axis indexes all objects in a given data set, while its vertical axis expresses the lifetime of all possible cluster 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lifetime of a cluster (individual cluster) in the dendrogram is defined as a distance interval from the moment that the cluster is created to the moment that it disappears by merging with other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AF9481-E57D-8819-7564-4DE0F10B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9582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8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Hierarchical Clustering: Comparison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7156354" y="5168901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Group Average</a:t>
            </a:r>
          </a:p>
        </p:txBody>
      </p:sp>
      <p:sp>
        <p:nvSpPr>
          <p:cNvPr id="76811" name="Text Box 33"/>
          <p:cNvSpPr txBox="1">
            <a:spLocks noChangeArrowheads="1"/>
          </p:cNvSpPr>
          <p:nvPr/>
        </p:nvSpPr>
        <p:spPr bwMode="auto">
          <a:xfrm>
            <a:off x="4911725" y="2133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MIN</a:t>
            </a:r>
          </a:p>
        </p:txBody>
      </p:sp>
      <p:sp>
        <p:nvSpPr>
          <p:cNvPr id="76812" name="Text Box 34"/>
          <p:cNvSpPr txBox="1">
            <a:spLocks noChangeArrowheads="1"/>
          </p:cNvSpPr>
          <p:nvPr/>
        </p:nvSpPr>
        <p:spPr bwMode="auto">
          <a:xfrm>
            <a:off x="6816725" y="2133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MAX</a:t>
            </a:r>
          </a:p>
        </p:txBody>
      </p:sp>
      <p:grpSp>
        <p:nvGrpSpPr>
          <p:cNvPr id="76813" name="Group 35"/>
          <p:cNvGrpSpPr>
            <a:grpSpLocks noChangeAspect="1"/>
          </p:cNvGrpSpPr>
          <p:nvPr/>
        </p:nvGrpSpPr>
        <p:grpSpPr bwMode="auto">
          <a:xfrm>
            <a:off x="4875118" y="4260852"/>
            <a:ext cx="1978025" cy="1797507"/>
            <a:chOff x="438" y="1309"/>
            <a:chExt cx="1937" cy="1759"/>
          </a:xfrm>
        </p:grpSpPr>
        <p:sp>
          <p:nvSpPr>
            <p:cNvPr id="76885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6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7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8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9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0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1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92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93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94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95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96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9" name="Group 48"/>
          <p:cNvGrpSpPr>
            <a:grpSpLocks noChangeAspect="1"/>
          </p:cNvGrpSpPr>
          <p:nvPr/>
        </p:nvGrpSpPr>
        <p:grpSpPr bwMode="auto">
          <a:xfrm>
            <a:off x="5997480" y="5167315"/>
            <a:ext cx="917575" cy="619582"/>
            <a:chOff x="1537" y="2197"/>
            <a:chExt cx="898" cy="606"/>
          </a:xfrm>
        </p:grpSpPr>
        <p:sp>
          <p:nvSpPr>
            <p:cNvPr id="76883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4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0" name="Group 51"/>
          <p:cNvGrpSpPr>
            <a:grpSpLocks noChangeAspect="1"/>
          </p:cNvGrpSpPr>
          <p:nvPr/>
        </p:nvGrpSpPr>
        <p:grpSpPr bwMode="auto">
          <a:xfrm>
            <a:off x="4814792" y="4538664"/>
            <a:ext cx="1035050" cy="582612"/>
            <a:chOff x="380" y="1581"/>
            <a:chExt cx="1012" cy="570"/>
          </a:xfrm>
        </p:grpSpPr>
        <p:sp>
          <p:nvSpPr>
            <p:cNvPr id="76881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2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1" name="Group 54"/>
          <p:cNvGrpSpPr>
            <a:grpSpLocks noChangeAspect="1"/>
          </p:cNvGrpSpPr>
          <p:nvPr/>
        </p:nvGrpSpPr>
        <p:grpSpPr bwMode="auto">
          <a:xfrm>
            <a:off x="4589367" y="4102101"/>
            <a:ext cx="2578100" cy="2286000"/>
            <a:chOff x="159" y="1154"/>
            <a:chExt cx="2523" cy="2237"/>
          </a:xfrm>
        </p:grpSpPr>
        <p:sp>
          <p:nvSpPr>
            <p:cNvPr id="76879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80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7"/>
          <p:cNvGrpSpPr>
            <a:grpSpLocks noChangeAspect="1"/>
          </p:cNvGrpSpPr>
          <p:nvPr/>
        </p:nvGrpSpPr>
        <p:grpSpPr bwMode="auto">
          <a:xfrm>
            <a:off x="5586317" y="5053014"/>
            <a:ext cx="1357312" cy="1052512"/>
            <a:chOff x="1135" y="2084"/>
            <a:chExt cx="1328" cy="1030"/>
          </a:xfrm>
        </p:grpSpPr>
        <p:sp>
          <p:nvSpPr>
            <p:cNvPr id="76877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78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60"/>
          <p:cNvGrpSpPr>
            <a:grpSpLocks noChangeAspect="1"/>
          </p:cNvGrpSpPr>
          <p:nvPr/>
        </p:nvGrpSpPr>
        <p:grpSpPr bwMode="auto">
          <a:xfrm>
            <a:off x="4617942" y="4384677"/>
            <a:ext cx="2432050" cy="1789113"/>
            <a:chOff x="187" y="1430"/>
            <a:chExt cx="2380" cy="1751"/>
          </a:xfrm>
        </p:grpSpPr>
        <p:sp>
          <p:nvSpPr>
            <p:cNvPr id="76875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76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19" name="Group 63"/>
          <p:cNvGrpSpPr>
            <a:grpSpLocks noChangeAspect="1"/>
          </p:cNvGrpSpPr>
          <p:nvPr/>
        </p:nvGrpSpPr>
        <p:grpSpPr bwMode="auto">
          <a:xfrm>
            <a:off x="7681913" y="1452563"/>
            <a:ext cx="1979612" cy="1797050"/>
            <a:chOff x="383" y="1437"/>
            <a:chExt cx="1902" cy="1727"/>
          </a:xfrm>
        </p:grpSpPr>
        <p:sp>
          <p:nvSpPr>
            <p:cNvPr id="76863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4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5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6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7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8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9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70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71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72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73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74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15" name="Group 76"/>
          <p:cNvGrpSpPr>
            <a:grpSpLocks noChangeAspect="1"/>
          </p:cNvGrpSpPr>
          <p:nvPr/>
        </p:nvGrpSpPr>
        <p:grpSpPr bwMode="auto">
          <a:xfrm>
            <a:off x="8809038" y="2360612"/>
            <a:ext cx="919162" cy="619616"/>
            <a:chOff x="1465" y="2309"/>
            <a:chExt cx="883" cy="596"/>
          </a:xfrm>
        </p:grpSpPr>
        <p:sp>
          <p:nvSpPr>
            <p:cNvPr id="76861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2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6" name="Group 79"/>
          <p:cNvGrpSpPr>
            <a:grpSpLocks noChangeAspect="1"/>
          </p:cNvGrpSpPr>
          <p:nvPr/>
        </p:nvGrpSpPr>
        <p:grpSpPr bwMode="auto">
          <a:xfrm>
            <a:off x="7624764" y="1730375"/>
            <a:ext cx="1036637" cy="584200"/>
            <a:chOff x="328" y="1704"/>
            <a:chExt cx="995" cy="561"/>
          </a:xfrm>
        </p:grpSpPr>
        <p:sp>
          <p:nvSpPr>
            <p:cNvPr id="76859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0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7" name="Group 82"/>
          <p:cNvGrpSpPr>
            <a:grpSpLocks noChangeAspect="1"/>
          </p:cNvGrpSpPr>
          <p:nvPr/>
        </p:nvGrpSpPr>
        <p:grpSpPr bwMode="auto">
          <a:xfrm>
            <a:off x="7399339" y="1293814"/>
            <a:ext cx="2583903" cy="2287587"/>
            <a:chOff x="111" y="1285"/>
            <a:chExt cx="2482" cy="2197"/>
          </a:xfrm>
        </p:grpSpPr>
        <p:sp>
          <p:nvSpPr>
            <p:cNvPr id="76857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58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85"/>
          <p:cNvGrpSpPr>
            <a:grpSpLocks noChangeAspect="1"/>
          </p:cNvGrpSpPr>
          <p:nvPr/>
        </p:nvGrpSpPr>
        <p:grpSpPr bwMode="auto">
          <a:xfrm>
            <a:off x="8397875" y="2211388"/>
            <a:ext cx="1416050" cy="1084262"/>
            <a:chOff x="1070" y="2167"/>
            <a:chExt cx="1361" cy="1041"/>
          </a:xfrm>
        </p:grpSpPr>
        <p:sp>
          <p:nvSpPr>
            <p:cNvPr id="76855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56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88"/>
          <p:cNvGrpSpPr>
            <a:grpSpLocks noChangeAspect="1"/>
          </p:cNvGrpSpPr>
          <p:nvPr/>
        </p:nvGrpSpPr>
        <p:grpSpPr bwMode="auto">
          <a:xfrm>
            <a:off x="7567613" y="1384300"/>
            <a:ext cx="1905000" cy="996950"/>
            <a:chOff x="272" y="1372"/>
            <a:chExt cx="1831" cy="958"/>
          </a:xfrm>
        </p:grpSpPr>
        <p:sp>
          <p:nvSpPr>
            <p:cNvPr id="76853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54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25" name="Group 91"/>
          <p:cNvGrpSpPr>
            <a:grpSpLocks noChangeAspect="1"/>
          </p:cNvGrpSpPr>
          <p:nvPr/>
        </p:nvGrpSpPr>
        <p:grpSpPr bwMode="auto">
          <a:xfrm>
            <a:off x="2533651" y="1362075"/>
            <a:ext cx="1990725" cy="1808634"/>
            <a:chOff x="471" y="1117"/>
            <a:chExt cx="1935" cy="1757"/>
          </a:xfrm>
        </p:grpSpPr>
        <p:sp>
          <p:nvSpPr>
            <p:cNvPr id="76841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2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6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48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49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50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51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52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21" name="Group 104"/>
          <p:cNvGrpSpPr>
            <a:grpSpLocks noChangeAspect="1"/>
          </p:cNvGrpSpPr>
          <p:nvPr/>
        </p:nvGrpSpPr>
        <p:grpSpPr bwMode="auto">
          <a:xfrm>
            <a:off x="3665539" y="2070100"/>
            <a:ext cx="923925" cy="592138"/>
            <a:chOff x="1572" y="1805"/>
            <a:chExt cx="897" cy="575"/>
          </a:xfrm>
        </p:grpSpPr>
        <p:sp>
          <p:nvSpPr>
            <p:cNvPr id="76839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0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22" name="Group 107"/>
          <p:cNvGrpSpPr>
            <a:grpSpLocks noChangeAspect="1"/>
          </p:cNvGrpSpPr>
          <p:nvPr/>
        </p:nvGrpSpPr>
        <p:grpSpPr bwMode="auto">
          <a:xfrm>
            <a:off x="2389189" y="1825626"/>
            <a:ext cx="1125537" cy="745011"/>
            <a:chOff x="332" y="1568"/>
            <a:chExt cx="1093" cy="723"/>
          </a:xfrm>
        </p:grpSpPr>
        <p:sp>
          <p:nvSpPr>
            <p:cNvPr id="76837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8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23" name="Group 110"/>
          <p:cNvGrpSpPr>
            <a:grpSpLocks noChangeAspect="1"/>
          </p:cNvGrpSpPr>
          <p:nvPr/>
        </p:nvGrpSpPr>
        <p:grpSpPr bwMode="auto">
          <a:xfrm>
            <a:off x="2336800" y="1555750"/>
            <a:ext cx="2382838" cy="1358900"/>
            <a:chOff x="280" y="1305"/>
            <a:chExt cx="2315" cy="1321"/>
          </a:xfrm>
        </p:grpSpPr>
        <p:sp>
          <p:nvSpPr>
            <p:cNvPr id="76835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6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</p:grpSp>
      <p:grpSp>
        <p:nvGrpSpPr>
          <p:cNvPr id="24" name="Group 113"/>
          <p:cNvGrpSpPr>
            <a:grpSpLocks noChangeAspect="1"/>
          </p:cNvGrpSpPr>
          <p:nvPr/>
        </p:nvGrpSpPr>
        <p:grpSpPr bwMode="auto">
          <a:xfrm>
            <a:off x="2295526" y="1477964"/>
            <a:ext cx="2462213" cy="1887537"/>
            <a:chOff x="241" y="1229"/>
            <a:chExt cx="2391" cy="1834"/>
          </a:xfrm>
        </p:grpSpPr>
        <p:sp>
          <p:nvSpPr>
            <p:cNvPr id="76833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</p:grpSp>
      <p:grpSp>
        <p:nvGrpSpPr>
          <p:cNvPr id="25" name="Group 116"/>
          <p:cNvGrpSpPr>
            <a:grpSpLocks noChangeAspect="1"/>
          </p:cNvGrpSpPr>
          <p:nvPr/>
        </p:nvGrpSpPr>
        <p:grpSpPr bwMode="auto">
          <a:xfrm>
            <a:off x="2247901" y="1216026"/>
            <a:ext cx="2595563" cy="2289175"/>
            <a:chOff x="194" y="975"/>
            <a:chExt cx="2522" cy="2224"/>
          </a:xfrm>
        </p:grpSpPr>
        <p:sp>
          <p:nvSpPr>
            <p:cNvPr id="76831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32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5C27BC8-ED35-371B-6EEB-EE317ED1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Distance Measure is Better?</a:t>
            </a:r>
          </a:p>
        </p:txBody>
      </p:sp>
      <p:sp>
        <p:nvSpPr>
          <p:cNvPr id="16209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8484220" cy="4906963"/>
          </a:xfrm>
        </p:spPr>
        <p:txBody>
          <a:bodyPr>
            <a:normAutofit/>
          </a:bodyPr>
          <a:lstStyle/>
          <a:p>
            <a:r>
              <a:rPr lang="en-US" dirty="0"/>
              <a:t>Each method has both advantages and disadvantages; application-dependent, single-link and complete-link are the most common methods</a:t>
            </a:r>
          </a:p>
          <a:p>
            <a:r>
              <a:rPr lang="en-US" dirty="0"/>
              <a:t>Single-link</a:t>
            </a:r>
          </a:p>
          <a:p>
            <a:pPr lvl="1"/>
            <a:r>
              <a:rPr lang="en-US" dirty="0"/>
              <a:t>Can find irregular-shaped clusters</a:t>
            </a:r>
          </a:p>
          <a:p>
            <a:pPr lvl="1"/>
            <a:r>
              <a:rPr lang="en-US" dirty="0"/>
              <a:t>Sensitive to outliers, suffers the so-called chaining effects</a:t>
            </a:r>
          </a:p>
          <a:p>
            <a:pPr lvl="2"/>
            <a:r>
              <a:rPr lang="en-US" dirty="0"/>
              <a:t>In order to merge two groups, only need one pair of points to be close, irrespective of all others. Therefore clusters can be too spread out, and not compact enough </a:t>
            </a:r>
          </a:p>
          <a:p>
            <a:r>
              <a:rPr lang="en-US" dirty="0"/>
              <a:t>Average-link, and Centroid distance</a:t>
            </a:r>
          </a:p>
          <a:p>
            <a:pPr lvl="1"/>
            <a:r>
              <a:rPr lang="en-US" dirty="0"/>
              <a:t>Robust to outliers</a:t>
            </a:r>
          </a:p>
          <a:p>
            <a:pPr lvl="1"/>
            <a:r>
              <a:rPr lang="en-US" dirty="0"/>
              <a:t>Tend to break large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34018C4-413B-8734-2852-DA609020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56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57" name="Rectangle 2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AGNES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71158" name="Rectangle 2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AGNES : </a:t>
            </a:r>
            <a:r>
              <a:rPr lang="en-US" altLang="zh-CN" sz="2400" dirty="0">
                <a:solidFill>
                  <a:schemeClr val="accent2"/>
                </a:solidFill>
              </a:rPr>
              <a:t>Ag</a:t>
            </a:r>
            <a:r>
              <a:rPr lang="en-US" altLang="zh-CN" sz="2400" dirty="0">
                <a:solidFill>
                  <a:srgbClr val="C00000"/>
                </a:solidFill>
              </a:rPr>
              <a:t>glomerative </a:t>
            </a:r>
            <a:r>
              <a:rPr lang="en-US" altLang="zh-CN" sz="2400" dirty="0">
                <a:solidFill>
                  <a:schemeClr val="accent2"/>
                </a:solidFill>
              </a:rPr>
              <a:t>Nes</a:t>
            </a:r>
            <a:r>
              <a:rPr lang="en-US" altLang="zh-CN" sz="2400" dirty="0">
                <a:solidFill>
                  <a:srgbClr val="C00000"/>
                </a:solidFill>
              </a:rPr>
              <a:t>ting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Use </a:t>
            </a:r>
            <a:r>
              <a:rPr lang="en-US" altLang="zh-CN" sz="2400" i="1" dirty="0">
                <a:ea typeface="宋体" panose="02010600030101010101" pitchFamily="2" charset="-122"/>
              </a:rPr>
              <a:t>single-link method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Merge nodes that have </a:t>
            </a:r>
            <a:r>
              <a:rPr lang="en-US" altLang="zh-CN" sz="2400" i="1" dirty="0">
                <a:ea typeface="宋体" panose="02010600030101010101" pitchFamily="2" charset="-122"/>
              </a:rPr>
              <a:t>the least</a:t>
            </a:r>
            <a:r>
              <a:rPr lang="en-US" altLang="zh-CN" sz="2400" dirty="0">
                <a:ea typeface="宋体" panose="02010600030101010101" pitchFamily="2" charset="-122"/>
              </a:rPr>
              <a:t> dissimilarity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Eventually all objects belong to the same cluster</a:t>
            </a:r>
          </a:p>
        </p:txBody>
      </p:sp>
      <p:grpSp>
        <p:nvGrpSpPr>
          <p:cNvPr id="1371140" name="Group 4"/>
          <p:cNvGrpSpPr>
            <a:grpSpLocks/>
          </p:cNvGrpSpPr>
          <p:nvPr/>
        </p:nvGrpSpPr>
        <p:grpSpPr bwMode="auto">
          <a:xfrm>
            <a:off x="1981200" y="3810001"/>
            <a:ext cx="2209800" cy="2017713"/>
            <a:chOff x="384" y="2496"/>
            <a:chExt cx="1392" cy="1271"/>
          </a:xfrm>
        </p:grpSpPr>
        <p:graphicFrame>
          <p:nvGraphicFramePr>
            <p:cNvPr id="1371141" name="Object 5"/>
            <p:cNvGraphicFramePr>
              <a:graphicFrameLocks noChangeAspect="1"/>
            </p:cNvGraphicFramePr>
            <p:nvPr/>
          </p:nvGraphicFramePr>
          <p:xfrm>
            <a:off x="384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1"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137114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2" name="Oval 6"/>
            <p:cNvSpPr>
              <a:spLocks noChangeArrowheads="1"/>
            </p:cNvSpPr>
            <p:nvPr/>
          </p:nvSpPr>
          <p:spPr bwMode="auto">
            <a:xfrm>
              <a:off x="816" y="2716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3" name="Oval 7"/>
            <p:cNvSpPr>
              <a:spLocks noChangeArrowheads="1"/>
            </p:cNvSpPr>
            <p:nvPr/>
          </p:nvSpPr>
          <p:spPr bwMode="auto">
            <a:xfrm>
              <a:off x="816" y="300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4" name="Oval 8"/>
            <p:cNvSpPr>
              <a:spLocks noChangeArrowheads="1"/>
            </p:cNvSpPr>
            <p:nvPr/>
          </p:nvSpPr>
          <p:spPr bwMode="auto">
            <a:xfrm>
              <a:off x="1392" y="3004"/>
              <a:ext cx="14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45" name="Group 9"/>
          <p:cNvGrpSpPr>
            <a:grpSpLocks/>
          </p:cNvGrpSpPr>
          <p:nvPr/>
        </p:nvGrpSpPr>
        <p:grpSpPr bwMode="auto">
          <a:xfrm>
            <a:off x="4953000" y="3810001"/>
            <a:ext cx="2209800" cy="2017713"/>
            <a:chOff x="1968" y="2496"/>
            <a:chExt cx="1392" cy="1271"/>
          </a:xfrm>
        </p:grpSpPr>
        <p:graphicFrame>
          <p:nvGraphicFramePr>
            <p:cNvPr id="1371146" name="Object 10"/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2" name="Worksheet" r:id="rId6" imgW="2200656" imgH="2076907" progId="Excel.Sheet.8">
                    <p:embed/>
                  </p:oleObj>
                </mc:Choice>
                <mc:Fallback>
                  <p:oleObj name="Worksheet" r:id="rId6" imgW="2200656" imgH="2076907" progId="Excel.Sheet.8">
                    <p:embed/>
                    <p:pic>
                      <p:nvPicPr>
                        <p:cNvPr id="137114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7" name="Oval 11"/>
            <p:cNvSpPr>
              <a:spLocks noChangeArrowheads="1"/>
            </p:cNvSpPr>
            <p:nvPr/>
          </p:nvSpPr>
          <p:spPr bwMode="auto">
            <a:xfrm>
              <a:off x="2736" y="324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8" name="Oval 12"/>
            <p:cNvSpPr>
              <a:spLocks noChangeArrowheads="1"/>
            </p:cNvSpPr>
            <p:nvPr/>
          </p:nvSpPr>
          <p:spPr bwMode="auto">
            <a:xfrm>
              <a:off x="2256" y="271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49" name="Oval 13"/>
            <p:cNvSpPr>
              <a:spLocks noChangeArrowheads="1"/>
            </p:cNvSpPr>
            <p:nvPr/>
          </p:nvSpPr>
          <p:spPr bwMode="auto">
            <a:xfrm>
              <a:off x="2352" y="2980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0" name="Oval 14"/>
            <p:cNvSpPr>
              <a:spLocks noChangeArrowheads="1"/>
            </p:cNvSpPr>
            <p:nvPr/>
          </p:nvSpPr>
          <p:spPr bwMode="auto">
            <a:xfrm>
              <a:off x="2832" y="3004"/>
              <a:ext cx="288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51" name="Group 15"/>
          <p:cNvGrpSpPr>
            <a:grpSpLocks/>
          </p:cNvGrpSpPr>
          <p:nvPr/>
        </p:nvGrpSpPr>
        <p:grpSpPr bwMode="auto">
          <a:xfrm>
            <a:off x="8001000" y="3810001"/>
            <a:ext cx="2209800" cy="2017713"/>
            <a:chOff x="3552" y="2496"/>
            <a:chExt cx="1392" cy="1271"/>
          </a:xfrm>
        </p:grpSpPr>
        <p:graphicFrame>
          <p:nvGraphicFramePr>
            <p:cNvPr id="1371152" name="Object 16"/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3" name="Worksheet" r:id="rId7" imgW="2200656" imgH="2076907" progId="Excel.Sheet.8">
                    <p:embed/>
                  </p:oleObj>
                </mc:Choice>
                <mc:Fallback>
                  <p:oleObj name="Worksheet" r:id="rId7" imgW="2200656" imgH="2076907" progId="Excel.Sheet.8">
                    <p:embed/>
                    <p:pic>
                      <p:nvPicPr>
                        <p:cNvPr id="137115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53" name="Oval 17"/>
            <p:cNvSpPr>
              <a:spLocks noChangeArrowheads="1"/>
            </p:cNvSpPr>
            <p:nvPr/>
          </p:nvSpPr>
          <p:spPr bwMode="auto">
            <a:xfrm>
              <a:off x="3888" y="283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4" name="Oval 18"/>
            <p:cNvSpPr>
              <a:spLocks noChangeArrowheads="1"/>
            </p:cNvSpPr>
            <p:nvPr/>
          </p:nvSpPr>
          <p:spPr bwMode="auto">
            <a:xfrm>
              <a:off x="4272" y="3100"/>
              <a:ext cx="480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71155" name="Line 19"/>
          <p:cNvSpPr>
            <a:spLocks noChangeShapeType="1"/>
          </p:cNvSpPr>
          <p:nvPr/>
        </p:nvSpPr>
        <p:spPr bwMode="auto">
          <a:xfrm>
            <a:off x="4419600" y="4724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1156" name="Line 20"/>
          <p:cNvSpPr>
            <a:spLocks noChangeShapeType="1"/>
          </p:cNvSpPr>
          <p:nvPr/>
        </p:nvSpPr>
        <p:spPr bwMode="auto">
          <a:xfrm>
            <a:off x="7391400" y="4648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4611291-A85A-5609-97E2-33B44F59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7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UPGMA</a:t>
            </a:r>
          </a:p>
        </p:txBody>
      </p:sp>
      <p:sp>
        <p:nvSpPr>
          <p:cNvPr id="1603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UPGMA: Un-weighted Pair-Group Method Average.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 Merge Strategy: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Average-link approach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distance between two clusters is measured by the average distance between two objects belonging to different clusters.</a:t>
            </a:r>
          </a:p>
        </p:txBody>
      </p:sp>
      <p:grpSp>
        <p:nvGrpSpPr>
          <p:cNvPr id="1603588" name="Group 4"/>
          <p:cNvGrpSpPr>
            <a:grpSpLocks/>
          </p:cNvGrpSpPr>
          <p:nvPr/>
        </p:nvGrpSpPr>
        <p:grpSpPr bwMode="auto">
          <a:xfrm>
            <a:off x="2249120" y="3716565"/>
            <a:ext cx="3892309" cy="769938"/>
            <a:chOff x="2811" y="2243"/>
            <a:chExt cx="2303" cy="485"/>
          </a:xfrm>
        </p:grpSpPr>
        <p:sp>
          <p:nvSpPr>
            <p:cNvPr id="1603589" name="Line 5"/>
            <p:cNvSpPr>
              <a:spLocks noChangeShapeType="1"/>
            </p:cNvSpPr>
            <p:nvPr/>
          </p:nvSpPr>
          <p:spPr bwMode="auto">
            <a:xfrm>
              <a:off x="3805" y="2467"/>
              <a:ext cx="30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3590" name="Rectangle 6"/>
            <p:cNvSpPr>
              <a:spLocks noChangeArrowheads="1"/>
            </p:cNvSpPr>
            <p:nvPr/>
          </p:nvSpPr>
          <p:spPr bwMode="auto">
            <a:xfrm>
              <a:off x="4161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1" name="Rectangle 7"/>
            <p:cNvSpPr>
              <a:spLocks noChangeArrowheads="1"/>
            </p:cNvSpPr>
            <p:nvPr/>
          </p:nvSpPr>
          <p:spPr bwMode="auto">
            <a:xfrm>
              <a:off x="4398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2" name="Rectangle 8"/>
            <p:cNvSpPr>
              <a:spLocks noChangeArrowheads="1"/>
            </p:cNvSpPr>
            <p:nvPr/>
          </p:nvSpPr>
          <p:spPr bwMode="auto">
            <a:xfrm>
              <a:off x="4201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3" name="Rectangle 9"/>
            <p:cNvSpPr>
              <a:spLocks noChangeArrowheads="1"/>
            </p:cNvSpPr>
            <p:nvPr/>
          </p:nvSpPr>
          <p:spPr bwMode="auto">
            <a:xfrm>
              <a:off x="4423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4" name="Rectangle 10"/>
            <p:cNvSpPr>
              <a:spLocks noChangeArrowheads="1"/>
            </p:cNvSpPr>
            <p:nvPr/>
          </p:nvSpPr>
          <p:spPr bwMode="auto">
            <a:xfrm>
              <a:off x="3664" y="2334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5" name="Rectangle 11"/>
            <p:cNvSpPr>
              <a:spLocks noChangeArrowheads="1"/>
            </p:cNvSpPr>
            <p:nvPr/>
          </p:nvSpPr>
          <p:spPr bwMode="auto">
            <a:xfrm>
              <a:off x="4336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6" name="Rectangle 12"/>
            <p:cNvSpPr>
              <a:spLocks noChangeArrowheads="1"/>
            </p:cNvSpPr>
            <p:nvPr/>
          </p:nvSpPr>
          <p:spPr bwMode="auto">
            <a:xfrm>
              <a:off x="4574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7" name="Rectangle 13"/>
            <p:cNvSpPr>
              <a:spLocks noChangeArrowheads="1"/>
            </p:cNvSpPr>
            <p:nvPr/>
          </p:nvSpPr>
          <p:spPr bwMode="auto">
            <a:xfrm>
              <a:off x="4266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8" name="Rectangle 14"/>
            <p:cNvSpPr>
              <a:spLocks noChangeArrowheads="1"/>
            </p:cNvSpPr>
            <p:nvPr/>
          </p:nvSpPr>
          <p:spPr bwMode="auto">
            <a:xfrm>
              <a:off x="4153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9" name="Rectangle 15"/>
            <p:cNvSpPr>
              <a:spLocks noChangeArrowheads="1"/>
            </p:cNvSpPr>
            <p:nvPr/>
          </p:nvSpPr>
          <p:spPr bwMode="auto">
            <a:xfrm>
              <a:off x="4488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0" name="Rectangle 16"/>
            <p:cNvSpPr>
              <a:spLocks noChangeArrowheads="1"/>
            </p:cNvSpPr>
            <p:nvPr/>
          </p:nvSpPr>
          <p:spPr bwMode="auto">
            <a:xfrm>
              <a:off x="4375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1" name="Rectangle 17"/>
            <p:cNvSpPr>
              <a:spLocks noChangeArrowheads="1"/>
            </p:cNvSpPr>
            <p:nvPr/>
          </p:nvSpPr>
          <p:spPr bwMode="auto">
            <a:xfrm>
              <a:off x="4049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2" name="Rectangle 18"/>
            <p:cNvSpPr>
              <a:spLocks noChangeArrowheads="1"/>
            </p:cNvSpPr>
            <p:nvPr/>
          </p:nvSpPr>
          <p:spPr bwMode="auto">
            <a:xfrm>
              <a:off x="3901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3" name="Rectangle 19"/>
            <p:cNvSpPr>
              <a:spLocks noChangeArrowheads="1"/>
            </p:cNvSpPr>
            <p:nvPr/>
          </p:nvSpPr>
          <p:spPr bwMode="auto">
            <a:xfrm>
              <a:off x="351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4" name="Rectangle 20"/>
            <p:cNvSpPr>
              <a:spLocks noChangeArrowheads="1"/>
            </p:cNvSpPr>
            <p:nvPr/>
          </p:nvSpPr>
          <p:spPr bwMode="auto">
            <a:xfrm>
              <a:off x="326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5" name="Rectangle 21"/>
            <p:cNvSpPr>
              <a:spLocks noChangeArrowheads="1"/>
            </p:cNvSpPr>
            <p:nvPr/>
          </p:nvSpPr>
          <p:spPr bwMode="auto">
            <a:xfrm>
              <a:off x="2909" y="2463"/>
              <a:ext cx="150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avg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6" name="Rectangle 22"/>
            <p:cNvSpPr>
              <a:spLocks noChangeArrowheads="1"/>
            </p:cNvSpPr>
            <p:nvPr/>
          </p:nvSpPr>
          <p:spPr bwMode="auto">
            <a:xfrm>
              <a:off x="496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7" name="Rectangle 23"/>
            <p:cNvSpPr>
              <a:spLocks noChangeArrowheads="1"/>
            </p:cNvSpPr>
            <p:nvPr/>
          </p:nvSpPr>
          <p:spPr bwMode="auto">
            <a:xfrm>
              <a:off x="4803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8" name="Rectangle 24"/>
            <p:cNvSpPr>
              <a:spLocks noChangeArrowheads="1"/>
            </p:cNvSpPr>
            <p:nvPr/>
          </p:nvSpPr>
          <p:spPr bwMode="auto">
            <a:xfrm>
              <a:off x="461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9" name="Rectangle 25"/>
            <p:cNvSpPr>
              <a:spLocks noChangeArrowheads="1"/>
            </p:cNvSpPr>
            <p:nvPr/>
          </p:nvSpPr>
          <p:spPr bwMode="auto">
            <a:xfrm>
              <a:off x="3942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0" name="Rectangle 26"/>
            <p:cNvSpPr>
              <a:spLocks noChangeArrowheads="1"/>
            </p:cNvSpPr>
            <p:nvPr/>
          </p:nvSpPr>
          <p:spPr bwMode="auto">
            <a:xfrm>
              <a:off x="3817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1" name="Rectangle 27"/>
            <p:cNvSpPr>
              <a:spLocks noChangeArrowheads="1"/>
            </p:cNvSpPr>
            <p:nvPr/>
          </p:nvSpPr>
          <p:spPr bwMode="auto">
            <a:xfrm>
              <a:off x="3371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2" name="Rectangle 28"/>
            <p:cNvSpPr>
              <a:spLocks noChangeArrowheads="1"/>
            </p:cNvSpPr>
            <p:nvPr/>
          </p:nvSpPr>
          <p:spPr bwMode="auto">
            <a:xfrm>
              <a:off x="3143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3" name="Rectangle 29"/>
            <p:cNvSpPr>
              <a:spLocks noChangeArrowheads="1"/>
            </p:cNvSpPr>
            <p:nvPr/>
          </p:nvSpPr>
          <p:spPr bwMode="auto">
            <a:xfrm>
              <a:off x="2811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4" name="Rectangle 30"/>
            <p:cNvSpPr>
              <a:spLocks noChangeArrowheads="1"/>
            </p:cNvSpPr>
            <p:nvPr/>
          </p:nvSpPr>
          <p:spPr bwMode="auto">
            <a:xfrm>
              <a:off x="5054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5" name="Rectangle 31"/>
            <p:cNvSpPr>
              <a:spLocks noChangeArrowheads="1"/>
            </p:cNvSpPr>
            <p:nvPr/>
          </p:nvSpPr>
          <p:spPr bwMode="auto">
            <a:xfrm>
              <a:off x="4894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6" name="Rectangle 32"/>
            <p:cNvSpPr>
              <a:spLocks noChangeArrowheads="1"/>
            </p:cNvSpPr>
            <p:nvPr/>
          </p:nvSpPr>
          <p:spPr bwMode="auto">
            <a:xfrm>
              <a:off x="4718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7" name="Rectangle 33"/>
            <p:cNvSpPr>
              <a:spLocks noChangeArrowheads="1"/>
            </p:cNvSpPr>
            <p:nvPr/>
          </p:nvSpPr>
          <p:spPr bwMode="auto">
            <a:xfrm>
              <a:off x="3913" y="22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8" name="Rectangle 34"/>
            <p:cNvSpPr>
              <a:spLocks noChangeArrowheads="1"/>
            </p:cNvSpPr>
            <p:nvPr/>
          </p:nvSpPr>
          <p:spPr bwMode="auto">
            <a:xfrm>
              <a:off x="356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9" name="Rectangle 35"/>
            <p:cNvSpPr>
              <a:spLocks noChangeArrowheads="1"/>
            </p:cNvSpPr>
            <p:nvPr/>
          </p:nvSpPr>
          <p:spPr bwMode="auto">
            <a:xfrm>
              <a:off x="3310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20" name="Rectangle 36"/>
            <p:cNvSpPr>
              <a:spLocks noChangeArrowheads="1"/>
            </p:cNvSpPr>
            <p:nvPr/>
          </p:nvSpPr>
          <p:spPr bwMode="auto">
            <a:xfrm>
              <a:off x="308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603621" name="Object 37"/>
          <p:cNvGraphicFramePr>
            <a:graphicFrameLocks noChangeAspect="1"/>
          </p:cNvGraphicFramePr>
          <p:nvPr/>
        </p:nvGraphicFramePr>
        <p:xfrm>
          <a:off x="6401167" y="3864769"/>
          <a:ext cx="3541713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Picture" r:id="rId4" imgW="2743200" imgH="1828800" progId="Word.Picture.8">
                  <p:embed/>
                </p:oleObj>
              </mc:Choice>
              <mc:Fallback>
                <p:oleObj name="Picture" r:id="rId4" imgW="2743200" imgH="1828800" progId="Word.Picture.8">
                  <p:embed/>
                  <p:pic>
                    <p:nvPicPr>
                      <p:cNvPr id="160362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167" y="3864769"/>
                        <a:ext cx="3541713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3622" name="Line 38"/>
          <p:cNvSpPr>
            <a:spLocks noChangeShapeType="1"/>
          </p:cNvSpPr>
          <p:nvPr/>
        </p:nvSpPr>
        <p:spPr bwMode="auto">
          <a:xfrm flipH="1" flipV="1">
            <a:off x="8220927" y="4665445"/>
            <a:ext cx="0" cy="3762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3623" name="Text Box 39"/>
          <p:cNvSpPr txBox="1">
            <a:spLocks noChangeArrowheads="1"/>
          </p:cNvSpPr>
          <p:nvPr/>
        </p:nvSpPr>
        <p:spPr bwMode="auto">
          <a:xfrm>
            <a:off x="9047712" y="4538093"/>
            <a:ext cx="12954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Average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distance</a:t>
            </a:r>
          </a:p>
        </p:txBody>
      </p:sp>
      <p:sp>
        <p:nvSpPr>
          <p:cNvPr id="1603624" name="Text Box 40"/>
          <p:cNvSpPr txBox="1">
            <a:spLocks noChangeArrowheads="1"/>
          </p:cNvSpPr>
          <p:nvPr/>
        </p:nvSpPr>
        <p:spPr bwMode="auto">
          <a:xfrm>
            <a:off x="1696044" y="4824254"/>
            <a:ext cx="49113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 err="1">
                <a:latin typeface="Times New Roman" panose="02020603050405020304" pitchFamily="18" charset="0"/>
              </a:rPr>
              <a:t>,n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: the number of objects in cluster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75E8044-0293-36D6-1EA6-4D476240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4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208" name="Rectangle 2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DIANA </a:t>
            </a:r>
            <a:endParaRPr lang="en-US" altLang="zh-CN" dirty="0"/>
          </a:p>
        </p:txBody>
      </p:sp>
      <p:sp>
        <p:nvSpPr>
          <p:cNvPr id="1373209" name="Rectangle 2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zh-CN" dirty="0"/>
              <a:t>DIANA: </a:t>
            </a:r>
            <a:r>
              <a:rPr lang="en-US" altLang="zh-CN" dirty="0">
                <a:solidFill>
                  <a:srgbClr val="C00000"/>
                </a:solidFill>
              </a:rPr>
              <a:t>Di</a:t>
            </a:r>
            <a:r>
              <a:rPr lang="en-US" altLang="zh-CN" dirty="0"/>
              <a:t>visive </a:t>
            </a:r>
            <a:r>
              <a:rPr lang="en-US" altLang="zh-CN" dirty="0">
                <a:solidFill>
                  <a:srgbClr val="C00000"/>
                </a:solidFill>
              </a:rPr>
              <a:t>Ana</a:t>
            </a:r>
            <a:r>
              <a:rPr lang="en-US" altLang="zh-CN" dirty="0"/>
              <a:t>lysis</a:t>
            </a:r>
          </a:p>
          <a:p>
            <a:r>
              <a:rPr lang="en-US" dirty="0"/>
              <a:t>First, all of the objects form one cluster.</a:t>
            </a:r>
          </a:p>
          <a:p>
            <a:r>
              <a:rPr lang="en-US" dirty="0"/>
              <a:t>The cluster is split according to some principle, such as the minimum Euclidean distance between the closest neighboring objects in the cluster.</a:t>
            </a:r>
          </a:p>
          <a:p>
            <a:r>
              <a:rPr lang="en-US" dirty="0"/>
              <a:t>The cluster splitting process repeats until, eventually, each new cluster contains a single object, or a termination condition is met.</a:t>
            </a:r>
          </a:p>
          <a:p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B2B6B6F-3FAC-89A6-DDED-7351474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6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</a:rPr>
              <a:t>Splitting Process of DIANA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FA081C0-367C-4B14-9998-42769BC46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0000"/>
            <a:ext cx="6881232" cy="4930077"/>
          </a:xfrm>
        </p:spPr>
        <p:txBody>
          <a:bodyPr>
            <a:normAutofit/>
          </a:bodyPr>
          <a:lstStyle/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Choose the object 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 which is most dissimilar to other objects in C.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Let C1={O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}, C2=C-C1.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For each object O</a:t>
            </a:r>
            <a:r>
              <a:rPr lang="en-US" sz="2400" baseline="-25000">
                <a:latin typeface="Garamond (W1)" pitchFamily="18" charset="0"/>
              </a:rPr>
              <a:t>i</a:t>
            </a:r>
            <a:r>
              <a:rPr lang="en-US" sz="2400">
                <a:latin typeface="Garamond (W1)" pitchFamily="18" charset="0"/>
              </a:rPr>
              <a:t> in C2, tell whether it is more close to C1 or to other objects in C2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Choose the object O</a:t>
            </a:r>
            <a:r>
              <a:rPr lang="en-US" sz="2400" baseline="-25000"/>
              <a:t>k</a:t>
            </a:r>
            <a:r>
              <a:rPr lang="en-US" sz="2400"/>
              <a:t> with greatest D score.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If D</a:t>
            </a:r>
            <a:r>
              <a:rPr lang="en-US" sz="2400" baseline="-25000"/>
              <a:t>k</a:t>
            </a:r>
            <a:r>
              <a:rPr lang="en-US" sz="2400">
                <a:cs typeface="Arial" panose="020B0604020202020204" pitchFamily="34" charset="0"/>
              </a:rPr>
              <a:t>&gt;0, move O</a:t>
            </a:r>
            <a:r>
              <a:rPr lang="en-US" sz="2400" baseline="-25000">
                <a:cs typeface="Arial" panose="020B0604020202020204" pitchFamily="34" charset="0"/>
              </a:rPr>
              <a:t>k</a:t>
            </a:r>
            <a:r>
              <a:rPr lang="en-US" sz="2400">
                <a:cs typeface="Arial" panose="020B0604020202020204" pitchFamily="34" charset="0"/>
              </a:rPr>
              <a:t> from C2 to C1, and repeat 3-5.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cs typeface="Arial" panose="020B0604020202020204" pitchFamily="34" charset="0"/>
              </a:rPr>
              <a:t>Otherwise, stop splitting process.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endParaRPr lang="en-IN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4EB4E-E112-4116-80F7-88A9C2E3A311}" type="slidenum">
              <a:rPr lang="zh-CN" altLang="en-US" smtClean="0"/>
              <a:pPr/>
              <a:t>87</a:t>
            </a:fld>
            <a:endParaRPr lang="en-US" altLang="zh-CN" dirty="0"/>
          </a:p>
        </p:txBody>
      </p:sp>
      <p:sp>
        <p:nvSpPr>
          <p:cNvPr id="1599520" name="Line 32"/>
          <p:cNvSpPr>
            <a:spLocks noChangeShapeType="1"/>
          </p:cNvSpPr>
          <p:nvPr/>
        </p:nvSpPr>
        <p:spPr bwMode="auto">
          <a:xfrm>
            <a:off x="5076825" y="2476500"/>
            <a:ext cx="1066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99589" name="Group 101"/>
          <p:cNvGrpSpPr>
            <a:grpSpLocks/>
          </p:cNvGrpSpPr>
          <p:nvPr/>
        </p:nvGrpSpPr>
        <p:grpSpPr bwMode="auto">
          <a:xfrm>
            <a:off x="8184994" y="114301"/>
            <a:ext cx="3423425" cy="1513778"/>
            <a:chOff x="240" y="624"/>
            <a:chExt cx="1968" cy="1056"/>
          </a:xfrm>
        </p:grpSpPr>
        <p:sp>
          <p:nvSpPr>
            <p:cNvPr id="1599491" name="Oval 3"/>
            <p:cNvSpPr>
              <a:spLocks noChangeArrowheads="1"/>
            </p:cNvSpPr>
            <p:nvPr/>
          </p:nvSpPr>
          <p:spPr bwMode="auto">
            <a:xfrm>
              <a:off x="1008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2" name="Oval 4"/>
            <p:cNvSpPr>
              <a:spLocks noChangeArrowheads="1"/>
            </p:cNvSpPr>
            <p:nvPr/>
          </p:nvSpPr>
          <p:spPr bwMode="auto">
            <a:xfrm>
              <a:off x="1056" y="7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3" name="Oval 5"/>
            <p:cNvSpPr>
              <a:spLocks noChangeArrowheads="1"/>
            </p:cNvSpPr>
            <p:nvPr/>
          </p:nvSpPr>
          <p:spPr bwMode="auto">
            <a:xfrm>
              <a:off x="1104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4" name="Oval 6"/>
            <p:cNvSpPr>
              <a:spLocks noChangeArrowheads="1"/>
            </p:cNvSpPr>
            <p:nvPr/>
          </p:nvSpPr>
          <p:spPr bwMode="auto">
            <a:xfrm>
              <a:off x="960" y="7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5" name="Oval 7"/>
            <p:cNvSpPr>
              <a:spLocks noChangeArrowheads="1"/>
            </p:cNvSpPr>
            <p:nvPr/>
          </p:nvSpPr>
          <p:spPr bwMode="auto">
            <a:xfrm>
              <a:off x="1230" y="76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6" name="Oval 8"/>
            <p:cNvSpPr>
              <a:spLocks noChangeArrowheads="1"/>
            </p:cNvSpPr>
            <p:nvPr/>
          </p:nvSpPr>
          <p:spPr bwMode="auto">
            <a:xfrm>
              <a:off x="960" y="8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7" name="Oval 9"/>
            <p:cNvSpPr>
              <a:spLocks noChangeArrowheads="1"/>
            </p:cNvSpPr>
            <p:nvPr/>
          </p:nvSpPr>
          <p:spPr bwMode="auto">
            <a:xfrm>
              <a:off x="1122" y="84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8" name="Oval 10"/>
            <p:cNvSpPr>
              <a:spLocks noChangeArrowheads="1"/>
            </p:cNvSpPr>
            <p:nvPr/>
          </p:nvSpPr>
          <p:spPr bwMode="auto">
            <a:xfrm>
              <a:off x="1278" y="66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9" name="Oval 11"/>
            <p:cNvSpPr>
              <a:spLocks noChangeArrowheads="1"/>
            </p:cNvSpPr>
            <p:nvPr/>
          </p:nvSpPr>
          <p:spPr bwMode="auto">
            <a:xfrm>
              <a:off x="1326" y="81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0" name="Oval 12"/>
            <p:cNvSpPr>
              <a:spLocks noChangeArrowheads="1"/>
            </p:cNvSpPr>
            <p:nvPr/>
          </p:nvSpPr>
          <p:spPr bwMode="auto">
            <a:xfrm>
              <a:off x="1056" y="9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1" name="Oval 13"/>
            <p:cNvSpPr>
              <a:spLocks noChangeArrowheads="1"/>
            </p:cNvSpPr>
            <p:nvPr/>
          </p:nvSpPr>
          <p:spPr bwMode="auto">
            <a:xfrm>
              <a:off x="1278" y="90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2" name="Oval 14"/>
            <p:cNvSpPr>
              <a:spLocks noChangeArrowheads="1"/>
            </p:cNvSpPr>
            <p:nvPr/>
          </p:nvSpPr>
          <p:spPr bwMode="auto">
            <a:xfrm>
              <a:off x="1422" y="71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3" name="Oval 15"/>
            <p:cNvSpPr>
              <a:spLocks noChangeArrowheads="1"/>
            </p:cNvSpPr>
            <p:nvPr/>
          </p:nvSpPr>
          <p:spPr bwMode="auto">
            <a:xfrm>
              <a:off x="1422" y="90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4" name="Oval 16"/>
            <p:cNvSpPr>
              <a:spLocks noChangeArrowheads="1"/>
            </p:cNvSpPr>
            <p:nvPr/>
          </p:nvSpPr>
          <p:spPr bwMode="auto">
            <a:xfrm>
              <a:off x="768" y="624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53" name="AutoShape 65"/>
            <p:cNvSpPr>
              <a:spLocks noChangeArrowheads="1"/>
            </p:cNvSpPr>
            <p:nvPr/>
          </p:nvSpPr>
          <p:spPr bwMode="auto">
            <a:xfrm>
              <a:off x="1152" y="1056"/>
              <a:ext cx="96" cy="336"/>
            </a:xfrm>
            <a:prstGeom prst="down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99565" name="Text Box 77"/>
            <p:cNvSpPr txBox="1">
              <a:spLocks noChangeArrowheads="1"/>
            </p:cNvSpPr>
            <p:nvPr/>
          </p:nvSpPr>
          <p:spPr bwMode="auto">
            <a:xfrm>
              <a:off x="1728" y="672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1599570" name="Oval 82"/>
            <p:cNvSpPr>
              <a:spLocks noChangeArrowheads="1"/>
            </p:cNvSpPr>
            <p:nvPr/>
          </p:nvSpPr>
          <p:spPr bwMode="auto">
            <a:xfrm>
              <a:off x="47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1" name="Oval 83"/>
            <p:cNvSpPr>
              <a:spLocks noChangeArrowheads="1"/>
            </p:cNvSpPr>
            <p:nvPr/>
          </p:nvSpPr>
          <p:spPr bwMode="auto">
            <a:xfrm>
              <a:off x="522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2" name="Oval 84"/>
            <p:cNvSpPr>
              <a:spLocks noChangeArrowheads="1"/>
            </p:cNvSpPr>
            <p:nvPr/>
          </p:nvSpPr>
          <p:spPr bwMode="auto">
            <a:xfrm>
              <a:off x="570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3" name="Oval 85"/>
            <p:cNvSpPr>
              <a:spLocks noChangeArrowheads="1"/>
            </p:cNvSpPr>
            <p:nvPr/>
          </p:nvSpPr>
          <p:spPr bwMode="auto">
            <a:xfrm>
              <a:off x="426" y="13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4" name="Oval 86"/>
            <p:cNvSpPr>
              <a:spLocks noChangeArrowheads="1"/>
            </p:cNvSpPr>
            <p:nvPr/>
          </p:nvSpPr>
          <p:spPr bwMode="auto">
            <a:xfrm>
              <a:off x="666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5" name="Oval 87"/>
            <p:cNvSpPr>
              <a:spLocks noChangeArrowheads="1"/>
            </p:cNvSpPr>
            <p:nvPr/>
          </p:nvSpPr>
          <p:spPr bwMode="auto">
            <a:xfrm>
              <a:off x="426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6" name="Oval 88"/>
            <p:cNvSpPr>
              <a:spLocks noChangeArrowheads="1"/>
            </p:cNvSpPr>
            <p:nvPr/>
          </p:nvSpPr>
          <p:spPr bwMode="auto">
            <a:xfrm>
              <a:off x="588" y="155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7" name="Oval 89"/>
            <p:cNvSpPr>
              <a:spLocks noChangeArrowheads="1"/>
            </p:cNvSpPr>
            <p:nvPr/>
          </p:nvSpPr>
          <p:spPr bwMode="auto">
            <a:xfrm>
              <a:off x="71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8" name="Oval 90"/>
            <p:cNvSpPr>
              <a:spLocks noChangeArrowheads="1"/>
            </p:cNvSpPr>
            <p:nvPr/>
          </p:nvSpPr>
          <p:spPr bwMode="auto">
            <a:xfrm>
              <a:off x="762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9" name="Oval 91"/>
            <p:cNvSpPr>
              <a:spLocks noChangeArrowheads="1"/>
            </p:cNvSpPr>
            <p:nvPr/>
          </p:nvSpPr>
          <p:spPr bwMode="auto">
            <a:xfrm>
              <a:off x="522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0" name="Oval 92"/>
            <p:cNvSpPr>
              <a:spLocks noChangeArrowheads="1"/>
            </p:cNvSpPr>
            <p:nvPr/>
          </p:nvSpPr>
          <p:spPr bwMode="auto">
            <a:xfrm>
              <a:off x="714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1" name="Oval 93"/>
            <p:cNvSpPr>
              <a:spLocks noChangeArrowheads="1"/>
            </p:cNvSpPr>
            <p:nvPr/>
          </p:nvSpPr>
          <p:spPr bwMode="auto">
            <a:xfrm>
              <a:off x="858" y="1380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2" name="Oval 94"/>
            <p:cNvSpPr>
              <a:spLocks noChangeArrowheads="1"/>
            </p:cNvSpPr>
            <p:nvPr/>
          </p:nvSpPr>
          <p:spPr bwMode="auto">
            <a:xfrm>
              <a:off x="240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3" name="Oval 95"/>
            <p:cNvSpPr>
              <a:spLocks noChangeArrowheads="1"/>
            </p:cNvSpPr>
            <p:nvPr/>
          </p:nvSpPr>
          <p:spPr bwMode="auto">
            <a:xfrm>
              <a:off x="1944" y="15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4" name="Oval 96"/>
            <p:cNvSpPr>
              <a:spLocks noChangeArrowheads="1"/>
            </p:cNvSpPr>
            <p:nvPr/>
          </p:nvSpPr>
          <p:spPr bwMode="auto">
            <a:xfrm>
              <a:off x="1344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5" name="Text Box 97"/>
            <p:cNvSpPr txBox="1">
              <a:spLocks noChangeArrowheads="1"/>
            </p:cNvSpPr>
            <p:nvPr/>
          </p:nvSpPr>
          <p:spPr bwMode="auto">
            <a:xfrm>
              <a:off x="288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599586" name="Text Box 98"/>
            <p:cNvSpPr txBox="1">
              <a:spLocks noChangeArrowheads="1"/>
            </p:cNvSpPr>
            <p:nvPr/>
          </p:nvSpPr>
          <p:spPr bwMode="auto">
            <a:xfrm>
              <a:off x="1536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</p:grpSp>
      <p:graphicFrame>
        <p:nvGraphicFramePr>
          <p:cNvPr id="41" name="Object 73">
            <a:extLst>
              <a:ext uri="{FF2B5EF4-FFF2-40B4-BE49-F238E27FC236}">
                <a16:creationId xmlns="" xmlns:a16="http://schemas.microsoft.com/office/drawing/2014/main" id="{F87581E6-52C5-4422-8D71-3DDA41B23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13348"/>
              </p:ext>
            </p:extLst>
          </p:nvPr>
        </p:nvGraphicFramePr>
        <p:xfrm>
          <a:off x="1764674" y="3552018"/>
          <a:ext cx="4648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4" imgW="2120760" imgH="330120" progId="Equation.3">
                  <p:embed/>
                </p:oleObj>
              </mc:Choice>
              <mc:Fallback>
                <p:oleObj name="Equation" r:id="rId4" imgW="2120760" imgH="330120" progId="Equation.3">
                  <p:embed/>
                  <p:pic>
                    <p:nvPicPr>
                      <p:cNvPr id="1601609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764674" y="3552018"/>
                        <a:ext cx="46482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BB32E0CF-2F21-48B9-82D9-B6E26D08A008}"/>
              </a:ext>
            </a:extLst>
          </p:cNvPr>
          <p:cNvGrpSpPr/>
          <p:nvPr/>
        </p:nvGrpSpPr>
        <p:grpSpPr>
          <a:xfrm>
            <a:off x="8263306" y="2089061"/>
            <a:ext cx="3621668" cy="4237969"/>
            <a:chOff x="7346794" y="914401"/>
            <a:chExt cx="4114800" cy="5334000"/>
          </a:xfrm>
        </p:grpSpPr>
        <p:sp>
          <p:nvSpPr>
            <p:cNvPr id="118" name="Oval 17">
              <a:extLst>
                <a:ext uri="{FF2B5EF4-FFF2-40B4-BE49-F238E27FC236}">
                  <a16:creationId xmlns="" xmlns:a16="http://schemas.microsoft.com/office/drawing/2014/main" id="{4392643C-DC6F-4550-B16D-51BFABB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25495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8">
              <a:extLst>
                <a:ext uri="{FF2B5EF4-FFF2-40B4-BE49-F238E27FC236}">
                  <a16:creationId xmlns="" xmlns:a16="http://schemas.microsoft.com/office/drawing/2014/main" id="{499CBAA8-FBCE-4814-B4CB-9EC410CF3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9">
              <a:extLst>
                <a:ext uri="{FF2B5EF4-FFF2-40B4-BE49-F238E27FC236}">
                  <a16:creationId xmlns="" xmlns:a16="http://schemas.microsoft.com/office/drawing/2014/main" id="{91A1E5A2-6D11-4826-960C-86EB7B87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20">
              <a:extLst>
                <a:ext uri="{FF2B5EF4-FFF2-40B4-BE49-F238E27FC236}">
                  <a16:creationId xmlns="" xmlns:a16="http://schemas.microsoft.com/office/drawing/2014/main" id="{F7437061-2897-4EDA-8E94-E99B7E1A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6352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21">
              <a:extLst>
                <a:ext uri="{FF2B5EF4-FFF2-40B4-BE49-F238E27FC236}">
                  <a16:creationId xmlns="" xmlns:a16="http://schemas.microsoft.com/office/drawing/2014/main" id="{ADC3D018-B3B8-4151-A40B-4B0F7B34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858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22">
              <a:extLst>
                <a:ext uri="{FF2B5EF4-FFF2-40B4-BE49-F238E27FC236}">
                  <a16:creationId xmlns="" xmlns:a16="http://schemas.microsoft.com/office/drawing/2014/main" id="{D77577C1-9610-4FAE-B187-D9C14FDE3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="" xmlns:a16="http://schemas.microsoft.com/office/drawing/2014/main" id="{3BC4C80B-9949-42BA-AFFF-B05A6AB70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108" y="28606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24">
              <a:extLst>
                <a:ext uri="{FF2B5EF4-FFF2-40B4-BE49-F238E27FC236}">
                  <a16:creationId xmlns="" xmlns:a16="http://schemas.microsoft.com/office/drawing/2014/main" id="{A77D2562-17EF-4D32-9A64-E8AA0A510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25">
              <a:extLst>
                <a:ext uri="{FF2B5EF4-FFF2-40B4-BE49-F238E27FC236}">
                  <a16:creationId xmlns="" xmlns:a16="http://schemas.microsoft.com/office/drawing/2014/main" id="{5CC2DFCA-A431-4F24-A791-DAB0F5E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26">
              <a:extLst>
                <a:ext uri="{FF2B5EF4-FFF2-40B4-BE49-F238E27FC236}">
                  <a16:creationId xmlns="" xmlns:a16="http://schemas.microsoft.com/office/drawing/2014/main" id="{FE2A71BB-B3D5-4785-9CD3-18496757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27">
              <a:extLst>
                <a:ext uri="{FF2B5EF4-FFF2-40B4-BE49-F238E27FC236}">
                  <a16:creationId xmlns="" xmlns:a16="http://schemas.microsoft.com/office/drawing/2014/main" id="{3309F5EE-C1BD-418E-AEA3-E2AD83188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8">
              <a:extLst>
                <a:ext uri="{FF2B5EF4-FFF2-40B4-BE49-F238E27FC236}">
                  <a16:creationId xmlns="" xmlns:a16="http://schemas.microsoft.com/office/drawing/2014/main" id="{51B6D199-365C-438F-A753-A0FBF32B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9970" y="2635251"/>
              <a:ext cx="98425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9">
              <a:extLst>
                <a:ext uri="{FF2B5EF4-FFF2-40B4-BE49-F238E27FC236}">
                  <a16:creationId xmlns="" xmlns:a16="http://schemas.microsoft.com/office/drawing/2014/main" id="{AB6BABBA-7D04-41F7-B816-C024D2E84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2462214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30">
              <a:extLst>
                <a:ext uri="{FF2B5EF4-FFF2-40B4-BE49-F238E27FC236}">
                  <a16:creationId xmlns="" xmlns:a16="http://schemas.microsoft.com/office/drawing/2014/main" id="{7E9E6F7E-6DBF-4583-A8E8-838AE090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219" y="2979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1">
              <a:extLst>
                <a:ext uri="{FF2B5EF4-FFF2-40B4-BE49-F238E27FC236}">
                  <a16:creationId xmlns="" xmlns:a16="http://schemas.microsoft.com/office/drawing/2014/main" id="{956B6CBD-CE2A-4E5E-938A-60C5F815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2462214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3">
              <a:extLst>
                <a:ext uri="{FF2B5EF4-FFF2-40B4-BE49-F238E27FC236}">
                  <a16:creationId xmlns="" xmlns:a16="http://schemas.microsoft.com/office/drawing/2014/main" id="{81E8C7BE-1FC2-45B2-8E67-662E4BC4E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4">
              <a:extLst>
                <a:ext uri="{FF2B5EF4-FFF2-40B4-BE49-F238E27FC236}">
                  <a16:creationId xmlns="" xmlns:a16="http://schemas.microsoft.com/office/drawing/2014/main" id="{1291CF14-C25A-4EE8-AAEA-85297228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5">
              <a:extLst>
                <a:ext uri="{FF2B5EF4-FFF2-40B4-BE49-F238E27FC236}">
                  <a16:creationId xmlns="" xmlns:a16="http://schemas.microsoft.com/office/drawing/2014/main" id="{56035FD0-DE1F-4045-B719-960FA13F9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37004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6">
              <a:extLst>
                <a:ext uri="{FF2B5EF4-FFF2-40B4-BE49-F238E27FC236}">
                  <a16:creationId xmlns="" xmlns:a16="http://schemas.microsoft.com/office/drawing/2014/main" id="{52AF012A-698A-4D83-83B3-91D971CB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78618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7">
              <a:extLst>
                <a:ext uri="{FF2B5EF4-FFF2-40B4-BE49-F238E27FC236}">
                  <a16:creationId xmlns="" xmlns:a16="http://schemas.microsoft.com/office/drawing/2014/main" id="{D461C56B-A8AE-48D5-9CD3-29DD7C56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8">
              <a:extLst>
                <a:ext uri="{FF2B5EF4-FFF2-40B4-BE49-F238E27FC236}">
                  <a16:creationId xmlns="" xmlns:a16="http://schemas.microsoft.com/office/drawing/2014/main" id="{ED711DC0-AE82-4F04-A420-CBD04B1D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95763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9">
              <a:extLst>
                <a:ext uri="{FF2B5EF4-FFF2-40B4-BE49-F238E27FC236}">
                  <a16:creationId xmlns="" xmlns:a16="http://schemas.microsoft.com/office/drawing/2014/main" id="{23758B7E-992A-47C5-87FA-E8549088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4011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40">
              <a:extLst>
                <a:ext uri="{FF2B5EF4-FFF2-40B4-BE49-F238E27FC236}">
                  <a16:creationId xmlns="" xmlns:a16="http://schemas.microsoft.com/office/drawing/2014/main" id="{29681EFD-8A32-4B07-B471-B2A0C7A80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41">
              <a:extLst>
                <a:ext uri="{FF2B5EF4-FFF2-40B4-BE49-F238E27FC236}">
                  <a16:creationId xmlns="" xmlns:a16="http://schemas.microsoft.com/office/drawing/2014/main" id="{59234C0D-1FC7-43E6-8613-17A22F0B8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133" y="3957639"/>
              <a:ext cx="96837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42">
              <a:extLst>
                <a:ext uri="{FF2B5EF4-FFF2-40B4-BE49-F238E27FC236}">
                  <a16:creationId xmlns="" xmlns:a16="http://schemas.microsoft.com/office/drawing/2014/main" id="{CBBCA1CD-D024-4D2F-BC63-C78F8862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43">
              <a:extLst>
                <a:ext uri="{FF2B5EF4-FFF2-40B4-BE49-F238E27FC236}">
                  <a16:creationId xmlns="" xmlns:a16="http://schemas.microsoft.com/office/drawing/2014/main" id="{C7871B93-DBE4-41CB-96D6-6186CBA9E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44">
              <a:extLst>
                <a:ext uri="{FF2B5EF4-FFF2-40B4-BE49-F238E27FC236}">
                  <a16:creationId xmlns="" xmlns:a16="http://schemas.microsoft.com/office/drawing/2014/main" id="{2CF994A0-1D9B-40C3-8BF2-27B1B0BE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245" y="3752851"/>
              <a:ext cx="98425" cy="8731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45">
              <a:extLst>
                <a:ext uri="{FF2B5EF4-FFF2-40B4-BE49-F238E27FC236}">
                  <a16:creationId xmlns="" xmlns:a16="http://schemas.microsoft.com/office/drawing/2014/main" id="{4CDE955B-D9BD-47A4-A2C0-F1824BAFA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3613151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46">
              <a:extLst>
                <a:ext uri="{FF2B5EF4-FFF2-40B4-BE49-F238E27FC236}">
                  <a16:creationId xmlns="" xmlns:a16="http://schemas.microsoft.com/office/drawing/2014/main" id="{5F188B28-50EB-4394-87F9-8A4DFA69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105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47">
              <a:extLst>
                <a:ext uri="{FF2B5EF4-FFF2-40B4-BE49-F238E27FC236}">
                  <a16:creationId xmlns="" xmlns:a16="http://schemas.microsoft.com/office/drawing/2014/main" id="{B79DAB01-E6BF-4E62-9902-E3BE60D8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3613151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48">
              <a:extLst>
                <a:ext uri="{FF2B5EF4-FFF2-40B4-BE49-F238E27FC236}">
                  <a16:creationId xmlns="" xmlns:a16="http://schemas.microsoft.com/office/drawing/2014/main" id="{22AAD438-0EB1-4F27-AE79-2473B7BF1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8858" y="3989388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49">
              <a:extLst>
                <a:ext uri="{FF2B5EF4-FFF2-40B4-BE49-F238E27FC236}">
                  <a16:creationId xmlns="" xmlns:a16="http://schemas.microsoft.com/office/drawing/2014/main" id="{B6628B1D-726C-469E-89D1-47C8ADAAF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095" y="2667000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50">
              <a:extLst>
                <a:ext uri="{FF2B5EF4-FFF2-40B4-BE49-F238E27FC236}">
                  <a16:creationId xmlns="" xmlns:a16="http://schemas.microsoft.com/office/drawing/2014/main" id="{33BBF4B9-8CC1-458A-ABD0-D02AC81D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5646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51">
              <a:extLst>
                <a:ext uri="{FF2B5EF4-FFF2-40B4-BE49-F238E27FC236}">
                  <a16:creationId xmlns="" xmlns:a16="http://schemas.microsoft.com/office/drawing/2014/main" id="{CD61100C-D1DC-4D6D-A8ED-9DDC8E9FE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58181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52">
              <a:extLst>
                <a:ext uri="{FF2B5EF4-FFF2-40B4-BE49-F238E27FC236}">
                  <a16:creationId xmlns="" xmlns:a16="http://schemas.microsoft.com/office/drawing/2014/main" id="{749A16BD-9810-4E86-BDAF-2E01DEAAF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5646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53">
              <a:extLst>
                <a:ext uri="{FF2B5EF4-FFF2-40B4-BE49-F238E27FC236}">
                  <a16:creationId xmlns="" xmlns:a16="http://schemas.microsoft.com/office/drawing/2014/main" id="{EA45A7DE-315A-40D3-8172-82AF32120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73246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4">
              <a:extLst>
                <a:ext uri="{FF2B5EF4-FFF2-40B4-BE49-F238E27FC236}">
                  <a16:creationId xmlns="" xmlns:a16="http://schemas.microsoft.com/office/drawing/2014/main" id="{B29A23E9-EDE5-494F-B112-A982E494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903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5">
              <a:extLst>
                <a:ext uri="{FF2B5EF4-FFF2-40B4-BE49-F238E27FC236}">
                  <a16:creationId xmlns="" xmlns:a16="http://schemas.microsoft.com/office/drawing/2014/main" id="{50F003E8-3182-46C2-A99D-CA6D618C4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59578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6">
              <a:extLst>
                <a:ext uri="{FF2B5EF4-FFF2-40B4-BE49-F238E27FC236}">
                  <a16:creationId xmlns="" xmlns:a16="http://schemas.microsoft.com/office/drawing/2014/main" id="{71492865-5BE2-4CB7-B2A8-BF772E23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60769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7">
              <a:extLst>
                <a:ext uri="{FF2B5EF4-FFF2-40B4-BE49-F238E27FC236}">
                  <a16:creationId xmlns="" xmlns:a16="http://schemas.microsoft.com/office/drawing/2014/main" id="{BE0DCFB8-BC35-4648-A2E5-0E032D09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5559426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8">
              <a:extLst>
                <a:ext uri="{FF2B5EF4-FFF2-40B4-BE49-F238E27FC236}">
                  <a16:creationId xmlns="" xmlns:a16="http://schemas.microsoft.com/office/drawing/2014/main" id="{30823B7D-1448-49CD-88BA-976AC778F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5559426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9">
              <a:extLst>
                <a:ext uri="{FF2B5EF4-FFF2-40B4-BE49-F238E27FC236}">
                  <a16:creationId xmlns="" xmlns:a16="http://schemas.microsoft.com/office/drawing/2014/main" id="{766F50C0-F379-41C7-9885-63C64A78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645" y="57864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60">
              <a:extLst>
                <a:ext uri="{FF2B5EF4-FFF2-40B4-BE49-F238E27FC236}">
                  <a16:creationId xmlns="" xmlns:a16="http://schemas.microsoft.com/office/drawing/2014/main" id="{A6A92A7B-5CE9-4E1E-A031-15DDFB9AA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5613401"/>
              <a:ext cx="98425" cy="8731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61">
              <a:extLst>
                <a:ext uri="{FF2B5EF4-FFF2-40B4-BE49-F238E27FC236}">
                  <a16:creationId xmlns="" xmlns:a16="http://schemas.microsoft.com/office/drawing/2014/main" id="{B6F80E8B-2735-4EC6-9CFB-4E2E21AE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494" y="58721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2">
              <a:extLst>
                <a:ext uri="{FF2B5EF4-FFF2-40B4-BE49-F238E27FC236}">
                  <a16:creationId xmlns="" xmlns:a16="http://schemas.microsoft.com/office/drawing/2014/main" id="{8591F7D2-649B-4E98-B5D9-9A86AA77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6043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Oval 63">
              <a:extLst>
                <a:ext uri="{FF2B5EF4-FFF2-40B4-BE49-F238E27FC236}">
                  <a16:creationId xmlns="" xmlns:a16="http://schemas.microsoft.com/office/drawing/2014/main" id="{25ADFA56-F04D-47E1-903A-948038CC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57007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Oval 64">
              <a:extLst>
                <a:ext uri="{FF2B5EF4-FFF2-40B4-BE49-F238E27FC236}">
                  <a16:creationId xmlns="" xmlns:a16="http://schemas.microsoft.com/office/drawing/2014/main" id="{B2805B35-2176-46BF-99B2-66239F18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6043614"/>
              <a:ext cx="98425" cy="857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AutoShape 66">
              <a:extLst>
                <a:ext uri="{FF2B5EF4-FFF2-40B4-BE49-F238E27FC236}">
                  <a16:creationId xmlns="" xmlns:a16="http://schemas.microsoft.com/office/drawing/2014/main" id="{833E97B9-6709-46EC-A311-6AFFF8624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2840038"/>
              <a:ext cx="195262" cy="601662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6" name="AutoShape 67">
              <a:extLst>
                <a:ext uri="{FF2B5EF4-FFF2-40B4-BE49-F238E27FC236}">
                  <a16:creationId xmlns="" xmlns:a16="http://schemas.microsoft.com/office/drawing/2014/main" id="{FAA7F2D2-778D-4F1C-9DF0-408E0CD0B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4194176"/>
              <a:ext cx="195262" cy="601663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7" name="Text Box 68">
              <a:extLst>
                <a:ext uri="{FF2B5EF4-FFF2-40B4-BE49-F238E27FC236}">
                  <a16:creationId xmlns="" xmlns:a16="http://schemas.microsoft.com/office/drawing/2014/main" id="{72F77EDB-C6A2-4D5D-B903-B0B9C2281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7376" y="4564281"/>
              <a:ext cx="888932" cy="515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400" dirty="0">
                  <a:latin typeface="Arial" panose="020B0604020202020204" pitchFamily="34" charset="0"/>
                </a:rPr>
                <a:t>……</a:t>
              </a:r>
            </a:p>
          </p:txBody>
        </p:sp>
        <p:sp>
          <p:nvSpPr>
            <p:cNvPr id="168" name="AutoShape 69">
              <a:extLst>
                <a:ext uri="{FF2B5EF4-FFF2-40B4-BE49-F238E27FC236}">
                  <a16:creationId xmlns="" xmlns:a16="http://schemas.microsoft.com/office/drawing/2014/main" id="{9F987A15-7E37-485A-B6CF-471C5D913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5043488"/>
              <a:ext cx="195262" cy="603250"/>
            </a:xfrm>
            <a:prstGeom prst="downArrow">
              <a:avLst>
                <a:gd name="adj1" fmla="val 50000"/>
                <a:gd name="adj2" fmla="val 77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9" name="Text Box 75">
              <a:extLst>
                <a:ext uri="{FF2B5EF4-FFF2-40B4-BE49-F238E27FC236}">
                  <a16:creationId xmlns="" xmlns:a16="http://schemas.microsoft.com/office/drawing/2014/main" id="{151A6358-F7C1-4F3A-8970-E44BBC520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2119313"/>
              <a:ext cx="979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0" name="Text Box 76">
              <a:extLst>
                <a:ext uri="{FF2B5EF4-FFF2-40B4-BE49-F238E27FC236}">
                  <a16:creationId xmlns="" xmlns:a16="http://schemas.microsoft.com/office/drawing/2014/main" id="{BE82DC5A-68F9-490E-A1B3-7B990DE4F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6308" y="2119313"/>
              <a:ext cx="9794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1" name="Text Box 78">
              <a:extLst>
                <a:ext uri="{FF2B5EF4-FFF2-40B4-BE49-F238E27FC236}">
                  <a16:creationId xmlns="" xmlns:a16="http://schemas.microsoft.com/office/drawing/2014/main" id="{329F52C9-9FAA-433A-AB79-179F41E0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2" name="Text Box 79">
              <a:extLst>
                <a:ext uri="{FF2B5EF4-FFF2-40B4-BE49-F238E27FC236}">
                  <a16:creationId xmlns="" xmlns:a16="http://schemas.microsoft.com/office/drawing/2014/main" id="{1900258C-A85D-46C3-A31B-F56E58DA8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9994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3" name="Text Box 80">
              <a:extLst>
                <a:ext uri="{FF2B5EF4-FFF2-40B4-BE49-F238E27FC236}">
                  <a16:creationId xmlns="" xmlns:a16="http://schemas.microsoft.com/office/drawing/2014/main" id="{9A8E3C7A-04A0-4D1E-AC0C-9D535C988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6794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4" name="Text Box 81">
              <a:extLst>
                <a:ext uri="{FF2B5EF4-FFF2-40B4-BE49-F238E27FC236}">
                  <a16:creationId xmlns="" xmlns:a16="http://schemas.microsoft.com/office/drawing/2014/main" id="{F17AE8F1-9A32-435F-96B0-6567D3952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5" name="Oval 82">
              <a:extLst>
                <a:ext uri="{FF2B5EF4-FFF2-40B4-BE49-F238E27FC236}">
                  <a16:creationId xmlns="" xmlns:a16="http://schemas.microsoft.com/office/drawing/2014/main" id="{34942B99-49ED-4A65-8647-9E791580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463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83">
              <a:extLst>
                <a:ext uri="{FF2B5EF4-FFF2-40B4-BE49-F238E27FC236}">
                  <a16:creationId xmlns="" xmlns:a16="http://schemas.microsoft.com/office/drawing/2014/main" id="{AD5CDB80-9275-483C-9482-A4AE2D24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4954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84">
              <a:extLst>
                <a:ext uri="{FF2B5EF4-FFF2-40B4-BE49-F238E27FC236}">
                  <a16:creationId xmlns="" xmlns:a16="http://schemas.microsoft.com/office/drawing/2014/main" id="{EA6D88C7-A6D0-40A5-A8BF-7CBF6B88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895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85">
              <a:extLst>
                <a:ext uri="{FF2B5EF4-FFF2-40B4-BE49-F238E27FC236}">
                  <a16:creationId xmlns="" xmlns:a16="http://schemas.microsoft.com/office/drawing/2014/main" id="{D6EC08D9-D30E-4BDD-965A-9D003670E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409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86">
              <a:extLst>
                <a:ext uri="{FF2B5EF4-FFF2-40B4-BE49-F238E27FC236}">
                  <a16:creationId xmlns="" xmlns:a16="http://schemas.microsoft.com/office/drawing/2014/main" id="{CB72B16B-A589-42EF-B0F3-EB30D2265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744" y="1495426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87">
              <a:extLst>
                <a:ext uri="{FF2B5EF4-FFF2-40B4-BE49-F238E27FC236}">
                  <a16:creationId xmlns="" xmlns:a16="http://schemas.microsoft.com/office/drawing/2014/main" id="{B317D09D-B9F1-463B-AC15-7B3086FA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88">
              <a:extLst>
                <a:ext uri="{FF2B5EF4-FFF2-40B4-BE49-F238E27FC236}">
                  <a16:creationId xmlns="" xmlns:a16="http://schemas.microsoft.com/office/drawing/2014/main" id="{39252BC6-1916-4AA9-B86B-4190E834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08" y="17208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9">
              <a:extLst>
                <a:ext uri="{FF2B5EF4-FFF2-40B4-BE49-F238E27FC236}">
                  <a16:creationId xmlns="" xmlns:a16="http://schemas.microsoft.com/office/drawing/2014/main" id="{4B4B28EC-25D3-4731-983C-9C6FD16B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90">
              <a:extLst>
                <a:ext uri="{FF2B5EF4-FFF2-40B4-BE49-F238E27FC236}">
                  <a16:creationId xmlns="" xmlns:a16="http://schemas.microsoft.com/office/drawing/2014/main" id="{50958C96-BB80-4279-9871-CE89713F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20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91">
              <a:extLst>
                <a:ext uri="{FF2B5EF4-FFF2-40B4-BE49-F238E27FC236}">
                  <a16:creationId xmlns="" xmlns:a16="http://schemas.microsoft.com/office/drawing/2014/main" id="{6E770E0E-343F-4A54-98F4-FC303BC0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839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92">
              <a:extLst>
                <a:ext uri="{FF2B5EF4-FFF2-40B4-BE49-F238E27FC236}">
                  <a16:creationId xmlns="" xmlns:a16="http://schemas.microsoft.com/office/drawing/2014/main" id="{17EB00F0-0A24-42A2-9FD1-AA4760A4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839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93">
              <a:extLst>
                <a:ext uri="{FF2B5EF4-FFF2-40B4-BE49-F238E27FC236}">
                  <a16:creationId xmlns="" xmlns:a16="http://schemas.microsoft.com/office/drawing/2014/main" id="{44E4A719-2212-4CA8-AFCD-F05508C4B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858" y="1409701"/>
              <a:ext cx="96837" cy="857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94">
              <a:extLst>
                <a:ext uri="{FF2B5EF4-FFF2-40B4-BE49-F238E27FC236}">
                  <a16:creationId xmlns="" xmlns:a16="http://schemas.microsoft.com/office/drawing/2014/main" id="{DB640265-D3E7-4DA7-8ACA-DC75869B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1258889"/>
              <a:ext cx="1763713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95">
              <a:extLst>
                <a:ext uri="{FF2B5EF4-FFF2-40B4-BE49-F238E27FC236}">
                  <a16:creationId xmlns="" xmlns:a16="http://schemas.microsoft.com/office/drawing/2014/main" id="{9F02166A-CBF3-4108-BA29-A423516D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5008" y="17748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96">
              <a:extLst>
                <a:ext uri="{FF2B5EF4-FFF2-40B4-BE49-F238E27FC236}">
                  <a16:creationId xmlns="" xmlns:a16="http://schemas.microsoft.com/office/drawing/2014/main" id="{CF3633A1-5AC1-48AB-9818-D20A431B5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1258889"/>
              <a:ext cx="1763712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Text Box 97">
              <a:extLst>
                <a:ext uri="{FF2B5EF4-FFF2-40B4-BE49-F238E27FC236}">
                  <a16:creationId xmlns="" xmlns:a16="http://schemas.microsoft.com/office/drawing/2014/main" id="{6307C52C-9319-4E47-8CDA-1AE33269D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91" name="Text Box 98">
              <a:extLst>
                <a:ext uri="{FF2B5EF4-FFF2-40B4-BE49-F238E27FC236}">
                  <a16:creationId xmlns="" xmlns:a16="http://schemas.microsoft.com/office/drawing/2014/main" id="{18FE288E-A852-4F3F-8ED7-3FCD55A71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92" name="AutoShape 99">
              <a:extLst>
                <a:ext uri="{FF2B5EF4-FFF2-40B4-BE49-F238E27FC236}">
                  <a16:creationId xmlns="" xmlns:a16="http://schemas.microsoft.com/office/drawing/2014/main" id="{FDE18ABB-696D-4A88-A196-7034263A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0044" y="1795463"/>
              <a:ext cx="196850" cy="603250"/>
            </a:xfrm>
            <a:prstGeom prst="downArrow">
              <a:avLst>
                <a:gd name="adj1" fmla="val 50000"/>
                <a:gd name="adj2" fmla="val 7661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825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5937" y="2754057"/>
            <a:ext cx="1126205" cy="431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9478" y="2314562"/>
            <a:ext cx="58861" cy="27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2774" y="2306714"/>
            <a:ext cx="105949" cy="31392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63588" y="3136130"/>
          <a:ext cx="2766004" cy="160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969"/>
                <a:gridCol w="477290"/>
                <a:gridCol w="480141"/>
                <a:gridCol w="441860"/>
                <a:gridCol w="438195"/>
                <a:gridCol w="480549"/>
              </a:tblGrid>
              <a:tr h="259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15" dirty="0">
                          <a:solidFill>
                            <a:srgbClr val="B6211A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20" dirty="0">
                          <a:solidFill>
                            <a:srgbClr val="BA1A11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solidFill>
                            <a:srgbClr val="A31115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20" dirty="0">
                          <a:solidFill>
                            <a:srgbClr val="B10C08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15" dirty="0">
                          <a:solidFill>
                            <a:srgbClr val="B51A1C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15" dirty="0">
                          <a:solidFill>
                            <a:srgbClr val="B1240E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403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</a:tr>
              <a:tr h="256157">
                <a:tc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20" dirty="0">
                          <a:solidFill>
                            <a:srgbClr val="A7080A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145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50" dirty="0">
                          <a:solidFill>
                            <a:srgbClr val="971C00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887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</a:tr>
              <a:tr h="256157">
                <a:tc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solidFill>
                            <a:srgbClr val="9E0811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629" marB="0">
                    <a:lnT w="9525">
                      <a:solidFill>
                        <a:srgbClr val="3F3F3B"/>
                      </a:solidFill>
                      <a:prstDash val="solid"/>
                    </a:lnT>
                    <a:lnB w="9525">
                      <a:solidFill>
                        <a:srgbClr val="3F3F3B"/>
                      </a:solidFill>
                      <a:prstDash val="solid"/>
                    </a:lnB>
                  </a:tcPr>
                </a:tc>
              </a:tr>
              <a:tr h="210138">
                <a:tc>
                  <a:txBody>
                    <a:bodyPr/>
                    <a:lstStyle/>
                    <a:p>
                      <a:pPr marL="47625" algn="ctr">
                        <a:lnSpc>
                          <a:spcPts val="2475"/>
                        </a:lnSpc>
                      </a:pPr>
                      <a:r>
                        <a:rPr sz="1300" spc="-50" dirty="0">
                          <a:solidFill>
                            <a:srgbClr val="7E1311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247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247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2475"/>
                        </a:lnSpc>
                      </a:pPr>
                      <a:r>
                        <a:rPr sz="1300" spc="35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2475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2475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3F3F3B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8329704" y="4571814"/>
            <a:ext cx="153938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39850" y="0"/>
                </a:lnTo>
              </a:path>
            </a:pathLst>
          </a:custGeom>
          <a:ln w="14276">
            <a:solidFill>
              <a:srgbClr val="CC4B54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/>
          <p:nvPr/>
        </p:nvSpPr>
        <p:spPr>
          <a:xfrm>
            <a:off x="5154357" y="2766221"/>
            <a:ext cx="703312" cy="0"/>
          </a:xfrm>
          <a:custGeom>
            <a:avLst/>
            <a:gdLst/>
            <a:ahLst/>
            <a:cxnLst/>
            <a:rect l="l" t="t" r="r" b="b"/>
            <a:pathLst>
              <a:path w="1096645">
                <a:moveTo>
                  <a:pt x="0" y="0"/>
                </a:moveTo>
                <a:lnTo>
                  <a:pt x="1096457" y="0"/>
                </a:lnTo>
              </a:path>
            </a:pathLst>
          </a:custGeom>
          <a:ln w="14276">
            <a:solidFill>
              <a:srgbClr val="AF4838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" name="object 8"/>
          <p:cNvSpPr/>
          <p:nvPr/>
        </p:nvSpPr>
        <p:spPr>
          <a:xfrm>
            <a:off x="3691207" y="2435685"/>
            <a:ext cx="4828292" cy="2036"/>
          </a:xfrm>
          <a:custGeom>
            <a:avLst/>
            <a:gdLst/>
            <a:ahLst/>
            <a:cxnLst/>
            <a:rect l="l" t="t" r="r" b="b"/>
            <a:pathLst>
              <a:path w="7528559" h="3175">
                <a:moveTo>
                  <a:pt x="7527946" y="2855"/>
                </a:moveTo>
                <a:lnTo>
                  <a:pt x="0" y="2855"/>
                </a:lnTo>
                <a:lnTo>
                  <a:pt x="0" y="0"/>
                </a:lnTo>
                <a:lnTo>
                  <a:pt x="7527946" y="0"/>
                </a:lnTo>
                <a:lnTo>
                  <a:pt x="7527946" y="2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51819" y="2170295"/>
            <a:ext cx="4491501" cy="252424"/>
          </a:xfrm>
          <a:prstGeom prst="rect">
            <a:avLst/>
          </a:prstGeom>
        </p:spPr>
        <p:txBody>
          <a:bodyPr vert="horz" wrap="square" lIns="0" tIns="10588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83"/>
              </a:spcBef>
              <a:tabLst>
                <a:tab pos="722011" algn="l"/>
                <a:tab pos="3180431" algn="l"/>
              </a:tabLst>
            </a:pPr>
            <a:r>
              <a:rPr sz="1571" spc="-6" dirty="0">
                <a:solidFill>
                  <a:srgbClr val="FF1800"/>
                </a:solidFill>
              </a:rPr>
              <a:t>DIANA</a:t>
            </a:r>
            <a:r>
              <a:rPr sz="1571" dirty="0">
                <a:solidFill>
                  <a:srgbClr val="FF1800"/>
                </a:solidFill>
              </a:rPr>
              <a:t>	</a:t>
            </a:r>
            <a:r>
              <a:rPr sz="1571" dirty="0">
                <a:solidFill>
                  <a:srgbClr val="03AE4F"/>
                </a:solidFill>
              </a:rPr>
              <a:t>Divisive</a:t>
            </a:r>
            <a:r>
              <a:rPr sz="1571" spc="208" dirty="0">
                <a:solidFill>
                  <a:srgbClr val="03AE4F"/>
                </a:solidFill>
              </a:rPr>
              <a:t> </a:t>
            </a:r>
            <a:r>
              <a:rPr sz="1571" dirty="0">
                <a:solidFill>
                  <a:srgbClr val="0072BF"/>
                </a:solidFill>
              </a:rPr>
              <a:t>Analysis</a:t>
            </a:r>
            <a:r>
              <a:rPr sz="1571" spc="154" dirty="0">
                <a:solidFill>
                  <a:srgbClr val="0072BF"/>
                </a:solidFill>
              </a:rPr>
              <a:t> </a:t>
            </a:r>
            <a:r>
              <a:rPr sz="1571" spc="-6" dirty="0">
                <a:solidFill>
                  <a:srgbClr val="000000"/>
                </a:solidFill>
              </a:rPr>
              <a:t>Clustering</a:t>
            </a:r>
            <a:r>
              <a:rPr sz="1571" dirty="0">
                <a:solidFill>
                  <a:srgbClr val="000000"/>
                </a:solidFill>
              </a:rPr>
              <a:t>	</a:t>
            </a:r>
            <a:r>
              <a:rPr sz="1571" dirty="0">
                <a:solidFill>
                  <a:srgbClr val="A01D11"/>
                </a:solidFill>
              </a:rPr>
              <a:t>Solved</a:t>
            </a:r>
            <a:r>
              <a:rPr sz="1571" spc="96" dirty="0">
                <a:solidFill>
                  <a:srgbClr val="A01D11"/>
                </a:solidFill>
              </a:rPr>
              <a:t> </a:t>
            </a:r>
            <a:r>
              <a:rPr sz="1571" spc="-6" dirty="0">
                <a:solidFill>
                  <a:srgbClr val="CA1A03"/>
                </a:solidFill>
              </a:rPr>
              <a:t>Example</a:t>
            </a:r>
            <a:endParaRPr sz="1571"/>
          </a:p>
        </p:txBody>
      </p:sp>
      <p:sp>
        <p:nvSpPr>
          <p:cNvPr id="10" name="object 10"/>
          <p:cNvSpPr txBox="1"/>
          <p:nvPr/>
        </p:nvSpPr>
        <p:spPr>
          <a:xfrm>
            <a:off x="3794121" y="2530960"/>
            <a:ext cx="4603086" cy="544962"/>
          </a:xfrm>
          <a:prstGeom prst="rect">
            <a:avLst/>
          </a:prstGeom>
        </p:spPr>
        <p:txBody>
          <a:bodyPr vert="horz" wrap="square" lIns="0" tIns="8959" rIns="0" bIns="0" rtlCol="0">
            <a:spAutoFit/>
          </a:bodyPr>
          <a:lstStyle/>
          <a:p>
            <a:pPr marL="141307" indent="-133163">
              <a:spcBef>
                <a:spcPts val="71"/>
              </a:spcBef>
              <a:buChar char="•"/>
              <a:tabLst>
                <a:tab pos="141307" algn="l"/>
              </a:tabLst>
            </a:pPr>
            <a:r>
              <a:rPr sz="1315" spc="-19" dirty="0">
                <a:latin typeface="Calibri"/>
                <a:cs typeface="Calibri"/>
              </a:rPr>
              <a:t>Given</a:t>
            </a:r>
            <a:r>
              <a:rPr sz="1315" spc="-58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the</a:t>
            </a:r>
            <a:r>
              <a:rPr sz="1315" spc="-73" dirty="0">
                <a:latin typeface="Calibri"/>
                <a:cs typeface="Calibri"/>
              </a:rPr>
              <a:t> </a:t>
            </a:r>
            <a:r>
              <a:rPr sz="1315" spc="-26" dirty="0">
                <a:latin typeface="Calibri"/>
                <a:cs typeface="Calibri"/>
              </a:rPr>
              <a:t>dataset</a:t>
            </a:r>
            <a:r>
              <a:rPr sz="1315" spc="-29" dirty="0">
                <a:latin typeface="Calibri"/>
                <a:cs typeface="Calibri"/>
              </a:rPr>
              <a:t> </a:t>
            </a:r>
            <a:r>
              <a:rPr sz="1315" spc="-19" dirty="0">
                <a:latin typeface="Calibri"/>
                <a:cs typeface="Calibri"/>
              </a:rPr>
              <a:t>{a,</a:t>
            </a:r>
            <a:r>
              <a:rPr sz="1315" spc="-45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b,</a:t>
            </a:r>
            <a:r>
              <a:rPr sz="1315" spc="-73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c,</a:t>
            </a:r>
            <a:r>
              <a:rPr sz="1315" spc="-29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d,</a:t>
            </a:r>
            <a:r>
              <a:rPr sz="1315" spc="-51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e)</a:t>
            </a:r>
            <a:r>
              <a:rPr sz="1315" spc="-90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and</a:t>
            </a:r>
            <a:r>
              <a:rPr sz="1315" spc="-42" dirty="0">
                <a:latin typeface="Calibri"/>
                <a:cs typeface="Calibri"/>
              </a:rPr>
              <a:t> </a:t>
            </a:r>
            <a:r>
              <a:rPr sz="1315" spc="-19" dirty="0">
                <a:latin typeface="Calibri"/>
                <a:cs typeface="Calibri"/>
              </a:rPr>
              <a:t>the</a:t>
            </a:r>
            <a:r>
              <a:rPr sz="1315" spc="-48" dirty="0">
                <a:latin typeface="Calibri"/>
                <a:cs typeface="Calibri"/>
              </a:rPr>
              <a:t> </a:t>
            </a:r>
            <a:r>
              <a:rPr sz="1315" spc="-29" dirty="0">
                <a:latin typeface="Calibri"/>
                <a:cs typeface="Calibri"/>
              </a:rPr>
              <a:t>distance</a:t>
            </a:r>
            <a:r>
              <a:rPr sz="1315" spc="38" dirty="0">
                <a:latin typeface="Calibri"/>
                <a:cs typeface="Calibri"/>
              </a:rPr>
              <a:t> </a:t>
            </a:r>
            <a:r>
              <a:rPr sz="1315" spc="-26" dirty="0">
                <a:latin typeface="Calibri"/>
                <a:cs typeface="Calibri"/>
              </a:rPr>
              <a:t>matrix</a:t>
            </a:r>
            <a:r>
              <a:rPr sz="1315" spc="3" dirty="0">
                <a:latin typeface="Calibri"/>
                <a:cs typeface="Calibri"/>
              </a:rPr>
              <a:t> </a:t>
            </a:r>
            <a:r>
              <a:rPr sz="1315" dirty="0">
                <a:latin typeface="Calibri"/>
                <a:cs typeface="Calibri"/>
              </a:rPr>
              <a:t>in</a:t>
            </a:r>
            <a:r>
              <a:rPr sz="1315" spc="-67" dirty="0">
                <a:latin typeface="Calibri"/>
                <a:cs typeface="Calibri"/>
              </a:rPr>
              <a:t> </a:t>
            </a:r>
            <a:r>
              <a:rPr sz="1315" spc="-6" dirty="0">
                <a:latin typeface="Calibri"/>
                <a:cs typeface="Calibri"/>
              </a:rPr>
              <a:t>Table,</a:t>
            </a:r>
            <a:endParaRPr sz="1315">
              <a:latin typeface="Calibri"/>
              <a:cs typeface="Calibri"/>
            </a:endParaRPr>
          </a:p>
          <a:p>
            <a:pPr marL="141307" indent="-132756">
              <a:spcBef>
                <a:spcPts val="1081"/>
              </a:spcBef>
              <a:buChar char="•"/>
              <a:tabLst>
                <a:tab pos="141307" algn="l"/>
              </a:tabLst>
            </a:pPr>
            <a:r>
              <a:rPr sz="1251" dirty="0">
                <a:latin typeface="Calibri"/>
                <a:cs typeface="Calibri"/>
              </a:rPr>
              <a:t>Apply</a:t>
            </a:r>
            <a:r>
              <a:rPr sz="1251" spc="10" dirty="0">
                <a:latin typeface="Calibri"/>
                <a:cs typeface="Calibri"/>
              </a:rPr>
              <a:t> </a:t>
            </a:r>
            <a:r>
              <a:rPr sz="1251" u="heavy" dirty="0">
                <a:uFill>
                  <a:solidFill>
                    <a:srgbClr val="AC383B"/>
                  </a:solidFill>
                </a:uFill>
                <a:latin typeface="Calibri"/>
                <a:cs typeface="Calibri"/>
              </a:rPr>
              <a:t>divisive</a:t>
            </a:r>
            <a:r>
              <a:rPr sz="1251" u="heavy" spc="19" dirty="0">
                <a:uFill>
                  <a:solidFill>
                    <a:srgbClr val="AC383B"/>
                  </a:solidFill>
                </a:uFill>
                <a:latin typeface="Calibri"/>
                <a:cs typeface="Calibri"/>
              </a:rPr>
              <a:t> </a:t>
            </a:r>
            <a:r>
              <a:rPr sz="1251" u="heavy" dirty="0">
                <a:uFill>
                  <a:solidFill>
                    <a:srgbClr val="AC383B"/>
                  </a:solidFill>
                </a:uFill>
                <a:latin typeface="Calibri"/>
                <a:cs typeface="Calibri"/>
              </a:rPr>
              <a:t>anal</a:t>
            </a:r>
            <a:r>
              <a:rPr sz="1251" dirty="0">
                <a:latin typeface="Calibri"/>
                <a:cs typeface="Calibri"/>
              </a:rPr>
              <a:t>ysis</a:t>
            </a:r>
            <a:r>
              <a:rPr sz="1251" spc="-10" dirty="0">
                <a:latin typeface="Calibri"/>
                <a:cs typeface="Calibri"/>
              </a:rPr>
              <a:t> </a:t>
            </a:r>
            <a:r>
              <a:rPr sz="1251" dirty="0">
                <a:latin typeface="Calibri"/>
                <a:cs typeface="Calibri"/>
              </a:rPr>
              <a:t>clustering</a:t>
            </a:r>
            <a:r>
              <a:rPr sz="1251" spc="10" dirty="0">
                <a:latin typeface="Calibri"/>
                <a:cs typeface="Calibri"/>
              </a:rPr>
              <a:t> </a:t>
            </a:r>
            <a:r>
              <a:rPr sz="1251" dirty="0">
                <a:latin typeface="Calibri"/>
                <a:cs typeface="Calibri"/>
              </a:rPr>
              <a:t>algorithm</a:t>
            </a:r>
            <a:r>
              <a:rPr sz="1251" spc="55" dirty="0">
                <a:latin typeface="Calibri"/>
                <a:cs typeface="Calibri"/>
              </a:rPr>
              <a:t> </a:t>
            </a:r>
            <a:r>
              <a:rPr sz="1251" dirty="0">
                <a:latin typeface="Calibri"/>
                <a:cs typeface="Calibri"/>
              </a:rPr>
              <a:t>(DIANA)</a:t>
            </a:r>
            <a:r>
              <a:rPr sz="1251" spc="16" dirty="0">
                <a:latin typeface="Calibri"/>
                <a:cs typeface="Calibri"/>
              </a:rPr>
              <a:t> </a:t>
            </a:r>
            <a:r>
              <a:rPr sz="1251" dirty="0">
                <a:latin typeface="Calibri"/>
                <a:cs typeface="Calibri"/>
              </a:rPr>
              <a:t>to</a:t>
            </a:r>
            <a:r>
              <a:rPr sz="1251" spc="-22" dirty="0">
                <a:latin typeface="Calibri"/>
                <a:cs typeface="Calibri"/>
              </a:rPr>
              <a:t> </a:t>
            </a:r>
            <a:r>
              <a:rPr sz="1251" dirty="0">
                <a:latin typeface="Calibri"/>
                <a:cs typeface="Calibri"/>
              </a:rPr>
              <a:t>form</a:t>
            </a:r>
            <a:r>
              <a:rPr sz="1251" spc="-3" dirty="0">
                <a:latin typeface="Calibri"/>
                <a:cs typeface="Calibri"/>
              </a:rPr>
              <a:t> </a:t>
            </a:r>
            <a:r>
              <a:rPr sz="1251" spc="-6" dirty="0">
                <a:latin typeface="Calibri"/>
                <a:cs typeface="Calibri"/>
              </a:rPr>
              <a:t>clusters.</a:t>
            </a:r>
            <a:endParaRPr sz="125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8975" y="4416582"/>
            <a:ext cx="70453" cy="215936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>
              <a:spcBef>
                <a:spcPts val="67"/>
              </a:spcBef>
            </a:pPr>
            <a:r>
              <a:rPr sz="1347" spc="-32" dirty="0">
                <a:solidFill>
                  <a:srgbClr val="D84B56"/>
                </a:solidFill>
                <a:latin typeface="Calibri"/>
                <a:cs typeface="Calibri"/>
              </a:rPr>
              <a:t>-</a:t>
            </a:r>
            <a:endParaRPr sz="134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34308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5945" y="4328337"/>
            <a:ext cx="113889" cy="274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33479" y="4579287"/>
            <a:ext cx="154346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44" y="0"/>
                </a:lnTo>
              </a:path>
            </a:pathLst>
          </a:custGeom>
          <a:ln w="14288">
            <a:solidFill>
              <a:srgbClr val="CC4F48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5210539" y="3743571"/>
            <a:ext cx="386882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2968" y="0"/>
                </a:lnTo>
              </a:path>
            </a:pathLst>
          </a:custGeom>
          <a:ln w="14288">
            <a:solidFill>
              <a:srgbClr val="BC3B2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4341834" y="3241408"/>
            <a:ext cx="867024" cy="0"/>
          </a:xfrm>
          <a:custGeom>
            <a:avLst/>
            <a:gdLst/>
            <a:ahLst/>
            <a:cxnLst/>
            <a:rect l="l" t="t" r="r" b="b"/>
            <a:pathLst>
              <a:path w="1351914">
                <a:moveTo>
                  <a:pt x="0" y="0"/>
                </a:moveTo>
                <a:lnTo>
                  <a:pt x="1351678" y="0"/>
                </a:lnTo>
              </a:path>
            </a:pathLst>
          </a:custGeom>
          <a:ln w="14288">
            <a:solidFill>
              <a:srgbClr val="A33F44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74406" y="2941761"/>
          <a:ext cx="1423319" cy="117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573"/>
                <a:gridCol w="236609"/>
                <a:gridCol w="234573"/>
                <a:gridCol w="236609"/>
                <a:gridCol w="238645"/>
                <a:gridCol w="242311"/>
              </a:tblGrid>
              <a:tr h="2015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solidFill>
                            <a:srgbClr val="99181A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43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spc="25" dirty="0">
                          <a:solidFill>
                            <a:srgbClr val="B31511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43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spc="-50" dirty="0">
                          <a:solidFill>
                            <a:srgbClr val="A8161D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43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spc="25" dirty="0">
                          <a:solidFill>
                            <a:srgbClr val="A5111A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43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spc="20" dirty="0">
                          <a:solidFill>
                            <a:srgbClr val="972311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43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  <a:tr h="179595">
                <a:tc>
                  <a:txBody>
                    <a:bodyPr/>
                    <a:lstStyle/>
                    <a:p>
                      <a:pPr marL="27305" algn="ctr">
                        <a:lnSpc>
                          <a:spcPts val="1900"/>
                        </a:lnSpc>
                      </a:pPr>
                      <a:r>
                        <a:rPr sz="1100" spc="-50" dirty="0">
                          <a:solidFill>
                            <a:srgbClr val="A82123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9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900"/>
                        </a:lnSpc>
                      </a:pPr>
                      <a:r>
                        <a:rPr sz="1100" spc="-50" dirty="0">
                          <a:solidFill>
                            <a:srgbClr val="6B0A0A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9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9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90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  <a:tr h="20688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50" dirty="0">
                          <a:solidFill>
                            <a:srgbClr val="9E1313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4254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  <a:tr h="195885">
                <a:tc>
                  <a:txBody>
                    <a:bodyPr/>
                    <a:lstStyle/>
                    <a:p>
                      <a:pPr marL="24765" algn="ctr">
                        <a:lnSpc>
                          <a:spcPts val="1864"/>
                        </a:lnSpc>
                      </a:pPr>
                      <a:r>
                        <a:rPr sz="1000" spc="-50" dirty="0">
                          <a:solidFill>
                            <a:srgbClr val="9E151C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64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1864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1864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864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864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  <a:tr h="192219">
                <a:tc>
                  <a:txBody>
                    <a:bodyPr/>
                    <a:lstStyle/>
                    <a:p>
                      <a:pPr marL="27940" algn="ctr">
                        <a:lnSpc>
                          <a:spcPts val="1870"/>
                        </a:lnSpc>
                      </a:pPr>
                      <a:r>
                        <a:rPr sz="1000" spc="25" dirty="0">
                          <a:solidFill>
                            <a:srgbClr val="AE1600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  <a:tr h="194256">
                <a:tc>
                  <a:txBody>
                    <a:bodyPr/>
                    <a:lstStyle/>
                    <a:p>
                      <a:pPr marL="22225" algn="ctr">
                        <a:lnSpc>
                          <a:spcPts val="1870"/>
                        </a:lnSpc>
                      </a:pPr>
                      <a:r>
                        <a:rPr sz="1000" spc="20" dirty="0">
                          <a:solidFill>
                            <a:srgbClr val="8C110A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870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870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7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870"/>
                        </a:lnSpc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444"/>
                      </a:solidFill>
                      <a:prstDash val="solid"/>
                    </a:lnL>
                    <a:lnR w="9525">
                      <a:solidFill>
                        <a:srgbClr val="444444"/>
                      </a:solidFill>
                      <a:prstDash val="solid"/>
                    </a:lnR>
                    <a:lnT w="9525">
                      <a:solidFill>
                        <a:srgbClr val="444444"/>
                      </a:solidFill>
                      <a:prstDash val="solid"/>
                    </a:lnT>
                    <a:lnB w="9525">
                      <a:solidFill>
                        <a:srgbClr val="44444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63" y="4118230"/>
            <a:ext cx="66762" cy="1158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965" y="4135902"/>
            <a:ext cx="82472" cy="86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6234" y="2989150"/>
            <a:ext cx="852210" cy="100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8873" y="4116266"/>
            <a:ext cx="223852" cy="13745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3076" y="2177138"/>
            <a:ext cx="4844175" cy="252836"/>
          </a:xfrm>
          <a:prstGeom prst="rect">
            <a:avLst/>
          </a:prstGeom>
        </p:spPr>
        <p:txBody>
          <a:bodyPr vert="horz" wrap="square" lIns="0" tIns="10996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87"/>
              </a:spcBef>
              <a:tabLst>
                <a:tab pos="176736" algn="l"/>
                <a:tab pos="3351873" algn="l"/>
                <a:tab pos="4835396" algn="l"/>
              </a:tabLst>
            </a:pPr>
            <a:r>
              <a:rPr sz="1571" u="sng" dirty="0">
                <a:solidFill>
                  <a:srgbClr val="F91A0A"/>
                </a:solidFill>
                <a:uFill>
                  <a:solidFill>
                    <a:srgbClr val="000000"/>
                  </a:solidFill>
                </a:uFill>
              </a:rPr>
              <a:t>	DIANA</a:t>
            </a:r>
            <a:r>
              <a:rPr sz="1571" u="sng" spc="180" dirty="0">
                <a:solidFill>
                  <a:srgbClr val="F91A0A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sz="1571" u="sng" spc="5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dirty="0">
                <a:solidFill>
                  <a:srgbClr val="07AC4D"/>
                </a:solidFill>
                <a:uFill>
                  <a:solidFill>
                    <a:srgbClr val="000000"/>
                  </a:solidFill>
                </a:uFill>
              </a:rPr>
              <a:t>Divisive</a:t>
            </a:r>
            <a:r>
              <a:rPr sz="1571" u="sng" spc="199" dirty="0">
                <a:solidFill>
                  <a:srgbClr val="07AC4D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dirty="0">
                <a:solidFill>
                  <a:srgbClr val="0075C8"/>
                </a:solidFill>
                <a:uFill>
                  <a:solidFill>
                    <a:srgbClr val="000000"/>
                  </a:solidFill>
                </a:uFill>
              </a:rPr>
              <a:t>Analysis</a:t>
            </a:r>
            <a:r>
              <a:rPr sz="1571" u="sng" spc="135" dirty="0">
                <a:solidFill>
                  <a:srgbClr val="0075C8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Clustering</a:t>
            </a:r>
            <a:r>
              <a:rPr sz="1571" u="sng" spc="14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spc="-32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sz="157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r>
              <a:rPr sz="1571" u="sng" dirty="0">
                <a:solidFill>
                  <a:srgbClr val="B11D00"/>
                </a:solidFill>
                <a:uFill>
                  <a:solidFill>
                    <a:srgbClr val="000000"/>
                  </a:solidFill>
                </a:uFill>
              </a:rPr>
              <a:t>Solved</a:t>
            </a:r>
            <a:r>
              <a:rPr sz="1571" u="sng" spc="96" dirty="0">
                <a:solidFill>
                  <a:srgbClr val="B11D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sng" spc="-6" dirty="0">
                <a:solidFill>
                  <a:srgbClr val="CA150C"/>
                </a:solidFill>
                <a:uFill>
                  <a:solidFill>
                    <a:srgbClr val="000000"/>
                  </a:solidFill>
                </a:uFill>
              </a:rPr>
              <a:t>Example</a:t>
            </a:r>
            <a:r>
              <a:rPr sz="1571" u="sng" dirty="0">
                <a:solidFill>
                  <a:srgbClr val="CA150C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endParaRPr sz="1571"/>
          </a:p>
        </p:txBody>
      </p:sp>
      <p:sp>
        <p:nvSpPr>
          <p:cNvPr id="12" name="object 12"/>
          <p:cNvSpPr txBox="1"/>
          <p:nvPr/>
        </p:nvSpPr>
        <p:spPr>
          <a:xfrm>
            <a:off x="3792817" y="2450467"/>
            <a:ext cx="2797364" cy="1242423"/>
          </a:xfrm>
          <a:prstGeom prst="rect">
            <a:avLst/>
          </a:prstGeom>
        </p:spPr>
        <p:txBody>
          <a:bodyPr vert="horz" wrap="square" lIns="0" tIns="94074" rIns="0" bIns="0" rtlCol="0">
            <a:spAutoFit/>
          </a:bodyPr>
          <a:lstStyle/>
          <a:p>
            <a:pPr marL="146194" indent="-137642">
              <a:spcBef>
                <a:spcPts val="741"/>
              </a:spcBef>
              <a:buChar char="•"/>
              <a:tabLst>
                <a:tab pos="146194" algn="l"/>
                <a:tab pos="1339772" algn="l"/>
                <a:tab pos="1564560" algn="l"/>
              </a:tabLst>
            </a:pPr>
            <a:r>
              <a:rPr sz="1058" dirty="0">
                <a:latin typeface="Calibri"/>
                <a:cs typeface="Calibri"/>
              </a:rPr>
              <a:t>Step</a:t>
            </a:r>
            <a:r>
              <a:rPr sz="1058" spc="-3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1:</a:t>
            </a:r>
            <a:r>
              <a:rPr sz="1058" spc="-38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Initially</a:t>
            </a:r>
            <a:r>
              <a:rPr sz="1058" spc="55" dirty="0">
                <a:latin typeface="Calibri"/>
                <a:cs typeface="Calibri"/>
              </a:rPr>
              <a:t> </a:t>
            </a:r>
            <a:r>
              <a:rPr sz="1058" spc="-16" dirty="0">
                <a:latin typeface="Calibri"/>
                <a:cs typeface="Calibri"/>
              </a:rPr>
              <a:t>Ct</a:t>
            </a:r>
            <a:r>
              <a:rPr sz="1058" dirty="0">
                <a:latin typeface="Calibri"/>
                <a:cs typeface="Calibri"/>
              </a:rPr>
              <a:t>	</a:t>
            </a:r>
            <a:r>
              <a:rPr sz="1058" spc="-16" dirty="0">
                <a:latin typeface="Calibri"/>
                <a:cs typeface="Calibri"/>
              </a:rPr>
              <a:t>(a;</a:t>
            </a:r>
            <a:r>
              <a:rPr sz="1058" dirty="0">
                <a:latin typeface="Calibri"/>
                <a:cs typeface="Calibri"/>
              </a:rPr>
              <a:t>	</a:t>
            </a:r>
            <a:r>
              <a:rPr sz="1058" i="1" dirty="0">
                <a:latin typeface="Calibri"/>
                <a:cs typeface="Calibri"/>
              </a:rPr>
              <a:t>b;</a:t>
            </a:r>
            <a:r>
              <a:rPr sz="1058" i="1" spc="250" dirty="0">
                <a:latin typeface="Calibri"/>
                <a:cs typeface="Calibri"/>
              </a:rPr>
              <a:t> </a:t>
            </a:r>
            <a:r>
              <a:rPr sz="1058" i="1" dirty="0">
                <a:latin typeface="Calibri"/>
                <a:cs typeface="Calibri"/>
              </a:rPr>
              <a:t>c;</a:t>
            </a:r>
            <a:r>
              <a:rPr sz="1058" i="1" spc="215" dirty="0">
                <a:latin typeface="Calibri"/>
                <a:cs typeface="Calibri"/>
              </a:rPr>
              <a:t> </a:t>
            </a:r>
            <a:r>
              <a:rPr sz="1058" i="1" dirty="0">
                <a:latin typeface="Calibri"/>
                <a:cs typeface="Calibri"/>
              </a:rPr>
              <a:t>d;</a:t>
            </a:r>
            <a:r>
              <a:rPr sz="1058" i="1" spc="218" dirty="0">
                <a:latin typeface="Calibri"/>
                <a:cs typeface="Calibri"/>
              </a:rPr>
              <a:t> </a:t>
            </a:r>
            <a:r>
              <a:rPr sz="1058" i="1" spc="-16" dirty="0">
                <a:latin typeface="Calibri"/>
                <a:cs typeface="Calibri"/>
              </a:rPr>
              <a:t>e)</a:t>
            </a:r>
            <a:endParaRPr sz="1058">
              <a:latin typeface="Calibri"/>
              <a:cs typeface="Calibri"/>
            </a:endParaRPr>
          </a:p>
          <a:p>
            <a:pPr marL="146194" indent="-138049">
              <a:spcBef>
                <a:spcPts val="725"/>
              </a:spcBef>
              <a:buChar char="•"/>
              <a:tabLst>
                <a:tab pos="146194" algn="l"/>
                <a:tab pos="1055936" algn="l"/>
              </a:tabLst>
            </a:pPr>
            <a:r>
              <a:rPr sz="1058" dirty="0">
                <a:latin typeface="Calibri"/>
                <a:cs typeface="Calibri"/>
              </a:rPr>
              <a:t>Step</a:t>
            </a:r>
            <a:r>
              <a:rPr sz="1058" spc="-3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2: </a:t>
            </a:r>
            <a:r>
              <a:rPr sz="1058" i="1" dirty="0">
                <a:latin typeface="Calibri"/>
                <a:cs typeface="Calibri"/>
              </a:rPr>
              <a:t>C;</a:t>
            </a:r>
            <a:r>
              <a:rPr sz="1058" i="1" spc="151" dirty="0">
                <a:latin typeface="Calibri"/>
                <a:cs typeface="Calibri"/>
              </a:rPr>
              <a:t> </a:t>
            </a:r>
            <a:r>
              <a:rPr sz="1058" i="1" spc="-635" dirty="0">
                <a:solidFill>
                  <a:srgbClr val="2A2A2A"/>
                </a:solidFill>
                <a:latin typeface="Calibri"/>
                <a:cs typeface="Calibri"/>
              </a:rPr>
              <a:t>—</a:t>
            </a:r>
            <a:r>
              <a:rPr sz="1058" i="1" spc="-632" dirty="0">
                <a:solidFill>
                  <a:srgbClr val="2A2A2A"/>
                </a:solidFill>
                <a:latin typeface="Calibri"/>
                <a:cs typeface="Calibri"/>
              </a:rPr>
              <a:t>—</a:t>
            </a:r>
            <a:r>
              <a:rPr sz="1058" i="1" spc="202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058" i="1" spc="-16" dirty="0">
                <a:latin typeface="Calibri"/>
                <a:cs typeface="Calibri"/>
              </a:rPr>
              <a:t>C;</a:t>
            </a:r>
            <a:r>
              <a:rPr sz="1058" i="1" dirty="0">
                <a:latin typeface="Calibri"/>
                <a:cs typeface="Calibri"/>
              </a:rPr>
              <a:t>	</a:t>
            </a:r>
            <a:r>
              <a:rPr sz="1058" dirty="0">
                <a:latin typeface="Calibri"/>
                <a:cs typeface="Calibri"/>
              </a:rPr>
              <a:t>oxd</a:t>
            </a:r>
            <a:r>
              <a:rPr sz="1058" spc="278" dirty="0">
                <a:latin typeface="Calibri"/>
                <a:cs typeface="Calibri"/>
              </a:rPr>
              <a:t> </a:t>
            </a:r>
            <a:r>
              <a:rPr sz="1058" i="1" dirty="0">
                <a:latin typeface="Calibri"/>
                <a:cs typeface="Calibri"/>
              </a:rPr>
              <a:t>C;</a:t>
            </a:r>
            <a:r>
              <a:rPr sz="1058" i="1" spc="93" dirty="0">
                <a:latin typeface="Calibri"/>
                <a:cs typeface="Calibri"/>
              </a:rPr>
              <a:t> </a:t>
            </a:r>
            <a:r>
              <a:rPr sz="1058" i="1" spc="-616" dirty="0">
                <a:solidFill>
                  <a:srgbClr val="232323"/>
                </a:solidFill>
                <a:latin typeface="Calibri"/>
                <a:cs typeface="Calibri"/>
              </a:rPr>
              <a:t>—</a:t>
            </a:r>
            <a:r>
              <a:rPr sz="1058" i="1" spc="-648" dirty="0">
                <a:solidFill>
                  <a:srgbClr val="232323"/>
                </a:solidFill>
                <a:latin typeface="Calibri"/>
                <a:cs typeface="Calibri"/>
              </a:rPr>
              <a:t>—</a:t>
            </a:r>
            <a:endParaRPr sz="1058">
              <a:latin typeface="Calibri"/>
              <a:cs typeface="Calibri"/>
            </a:endParaRPr>
          </a:p>
          <a:p>
            <a:pPr marL="145786" indent="-137642">
              <a:spcBef>
                <a:spcPts val="677"/>
              </a:spcBef>
              <a:buChar char="•"/>
              <a:tabLst>
                <a:tab pos="145786" algn="l"/>
              </a:tabLst>
            </a:pPr>
            <a:r>
              <a:rPr sz="1090" dirty="0">
                <a:latin typeface="Calibri"/>
                <a:cs typeface="Calibri"/>
              </a:rPr>
              <a:t>Step</a:t>
            </a:r>
            <a:r>
              <a:rPr sz="1090" spc="10" dirty="0">
                <a:latin typeface="Calibri"/>
                <a:cs typeface="Calibri"/>
              </a:rPr>
              <a:t> </a:t>
            </a:r>
            <a:r>
              <a:rPr sz="1090" dirty="0">
                <a:latin typeface="Calibri"/>
                <a:cs typeface="Calibri"/>
              </a:rPr>
              <a:t>3:</a:t>
            </a:r>
            <a:r>
              <a:rPr sz="1090" spc="-22" dirty="0">
                <a:latin typeface="Calibri"/>
                <a:cs typeface="Calibri"/>
              </a:rPr>
              <a:t> </a:t>
            </a:r>
            <a:r>
              <a:rPr sz="1090" dirty="0">
                <a:latin typeface="Calibri"/>
                <a:cs typeface="Calibri"/>
              </a:rPr>
              <a:t>Initial</a:t>
            </a:r>
            <a:r>
              <a:rPr sz="1090" spc="-77" dirty="0">
                <a:latin typeface="Calibri"/>
                <a:cs typeface="Calibri"/>
              </a:rPr>
              <a:t> </a:t>
            </a:r>
            <a:r>
              <a:rPr sz="1090" spc="-6" dirty="0">
                <a:latin typeface="Calibri"/>
                <a:cs typeface="Calibri"/>
              </a:rPr>
              <a:t>iteration</a:t>
            </a:r>
            <a:endParaRPr sz="1090">
              <a:latin typeface="Calibri"/>
              <a:cs typeface="Calibri"/>
            </a:endParaRPr>
          </a:p>
          <a:p>
            <a:pPr marL="143343" indent="-134792">
              <a:spcBef>
                <a:spcPts val="641"/>
              </a:spcBef>
              <a:buChar char="•"/>
              <a:tabLst>
                <a:tab pos="143343" algn="l"/>
              </a:tabLst>
            </a:pPr>
            <a:r>
              <a:rPr sz="1058" dirty="0">
                <a:latin typeface="Calibri"/>
                <a:cs typeface="Calibri"/>
              </a:rPr>
              <a:t>Let</a:t>
            </a:r>
            <a:r>
              <a:rPr sz="1058" spc="-6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us</a:t>
            </a:r>
            <a:r>
              <a:rPr sz="1058" spc="-19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calculate</a:t>
            </a:r>
            <a:r>
              <a:rPr sz="1058" spc="19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the</a:t>
            </a:r>
            <a:r>
              <a:rPr sz="1058" spc="-13" dirty="0">
                <a:latin typeface="Calibri"/>
                <a:cs typeface="Calibri"/>
              </a:rPr>
              <a:t> </a:t>
            </a:r>
            <a:r>
              <a:rPr sz="1058" spc="-6" dirty="0">
                <a:latin typeface="Calibri"/>
                <a:cs typeface="Calibri"/>
              </a:rPr>
              <a:t>a</a:t>
            </a:r>
            <a:r>
              <a:rPr sz="1058" u="heavy" spc="-6" dirty="0">
                <a:uFill>
                  <a:solidFill>
                    <a:srgbClr val="AC443B"/>
                  </a:solidFill>
                </a:uFill>
                <a:latin typeface="Calibri"/>
                <a:cs typeface="Calibri"/>
              </a:rPr>
              <a:t>verage</a:t>
            </a:r>
            <a:r>
              <a:rPr sz="1058" u="heavy" spc="3" dirty="0">
                <a:uFill>
                  <a:solidFill>
                    <a:srgbClr val="AC443B"/>
                  </a:solidFill>
                </a:uFill>
                <a:latin typeface="Calibri"/>
                <a:cs typeface="Calibri"/>
              </a:rPr>
              <a:t> </a:t>
            </a:r>
            <a:r>
              <a:rPr sz="1058" u="heavy" dirty="0">
                <a:uFill>
                  <a:solidFill>
                    <a:srgbClr val="AC443B"/>
                  </a:solidFill>
                </a:uFill>
                <a:latin typeface="Calibri"/>
                <a:cs typeface="Calibri"/>
              </a:rPr>
              <a:t>dissimilar</a:t>
            </a:r>
            <a:r>
              <a:rPr sz="1058" dirty="0">
                <a:latin typeface="Calibri"/>
                <a:cs typeface="Calibri"/>
              </a:rPr>
              <a:t>ities</a:t>
            </a:r>
            <a:r>
              <a:rPr sz="1058" spc="-61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of</a:t>
            </a:r>
            <a:r>
              <a:rPr sz="1058" spc="-22" dirty="0">
                <a:latin typeface="Calibri"/>
                <a:cs typeface="Calibri"/>
              </a:rPr>
              <a:t> </a:t>
            </a:r>
            <a:r>
              <a:rPr sz="1058" spc="-16" dirty="0">
                <a:latin typeface="Calibri"/>
                <a:cs typeface="Calibri"/>
              </a:rPr>
              <a:t>the</a:t>
            </a:r>
            <a:endParaRPr sz="1058">
              <a:latin typeface="Calibri"/>
              <a:cs typeface="Calibri"/>
            </a:endParaRPr>
          </a:p>
          <a:p>
            <a:pPr marL="144972">
              <a:spcBef>
                <a:spcPts val="648"/>
              </a:spcBef>
            </a:pPr>
            <a:r>
              <a:rPr sz="1026" dirty="0">
                <a:latin typeface="Calibri"/>
                <a:cs typeface="Calibri"/>
              </a:rPr>
              <a:t>objects</a:t>
            </a:r>
            <a:r>
              <a:rPr sz="1026" spc="93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in</a:t>
            </a:r>
            <a:r>
              <a:rPr sz="1026" spc="26" dirty="0">
                <a:latin typeface="Calibri"/>
                <a:cs typeface="Calibri"/>
              </a:rPr>
              <a:t> </a:t>
            </a:r>
            <a:r>
              <a:rPr sz="1026" i="1" dirty="0">
                <a:latin typeface="Calibri"/>
                <a:cs typeface="Calibri"/>
              </a:rPr>
              <a:t>C;</a:t>
            </a:r>
            <a:r>
              <a:rPr sz="1026" i="1" spc="99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with</a:t>
            </a:r>
            <a:r>
              <a:rPr sz="1026" spc="55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the</a:t>
            </a:r>
            <a:r>
              <a:rPr sz="1026" spc="48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other</a:t>
            </a:r>
            <a:r>
              <a:rPr sz="1026" spc="26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objects</a:t>
            </a:r>
            <a:r>
              <a:rPr sz="1026" spc="96" dirty="0">
                <a:latin typeface="Calibri"/>
                <a:cs typeface="Calibri"/>
              </a:rPr>
              <a:t> </a:t>
            </a:r>
            <a:r>
              <a:rPr sz="1026" dirty="0">
                <a:latin typeface="Calibri"/>
                <a:cs typeface="Calibri"/>
              </a:rPr>
              <a:t>in</a:t>
            </a:r>
            <a:r>
              <a:rPr sz="1026" spc="71" dirty="0">
                <a:latin typeface="Calibri"/>
                <a:cs typeface="Calibri"/>
              </a:rPr>
              <a:t> </a:t>
            </a:r>
            <a:r>
              <a:rPr sz="1026" spc="-22" dirty="0">
                <a:latin typeface="Calibri"/>
                <a:cs typeface="Calibri"/>
              </a:rPr>
              <a:t>C.</a:t>
            </a:r>
            <a:endParaRPr sz="102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818" y="3762634"/>
            <a:ext cx="1562190" cy="178842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144972" indent="-136828">
              <a:spcBef>
                <a:spcPts val="87"/>
              </a:spcBef>
              <a:buChar char="•"/>
              <a:tabLst>
                <a:tab pos="144972" algn="l"/>
              </a:tabLst>
            </a:pPr>
            <a:r>
              <a:rPr sz="1090" spc="-19" dirty="0">
                <a:latin typeface="Calibri"/>
                <a:cs typeface="Calibri"/>
              </a:rPr>
              <a:t>Average</a:t>
            </a:r>
            <a:r>
              <a:rPr sz="1090" spc="13" dirty="0">
                <a:latin typeface="Calibri"/>
                <a:cs typeface="Calibri"/>
              </a:rPr>
              <a:t> </a:t>
            </a:r>
            <a:r>
              <a:rPr sz="1090" dirty="0">
                <a:latin typeface="Calibri"/>
                <a:cs typeface="Calibri"/>
              </a:rPr>
              <a:t>dissimilarity</a:t>
            </a:r>
            <a:r>
              <a:rPr sz="1090" spc="13" dirty="0">
                <a:latin typeface="Calibri"/>
                <a:cs typeface="Calibri"/>
              </a:rPr>
              <a:t> </a:t>
            </a:r>
            <a:r>
              <a:rPr sz="1090" dirty="0">
                <a:latin typeface="Calibri"/>
                <a:cs typeface="Calibri"/>
              </a:rPr>
              <a:t>of</a:t>
            </a:r>
            <a:r>
              <a:rPr sz="1090" spc="-35" dirty="0">
                <a:latin typeface="Calibri"/>
                <a:cs typeface="Calibri"/>
              </a:rPr>
              <a:t> </a:t>
            </a:r>
            <a:r>
              <a:rPr sz="1090" spc="-32" dirty="0">
                <a:latin typeface="Calibri"/>
                <a:cs typeface="Calibri"/>
              </a:rPr>
              <a:t>«</a:t>
            </a:r>
            <a:endParaRPr sz="109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3550" y="4074741"/>
            <a:ext cx="2214596" cy="229112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174700" indent="-133977">
              <a:lnSpc>
                <a:spcPts val="1090"/>
              </a:lnSpc>
              <a:spcBef>
                <a:spcPts val="87"/>
              </a:spcBef>
              <a:buChar char="•"/>
              <a:tabLst>
                <a:tab pos="174700" algn="l"/>
                <a:tab pos="898339" algn="l"/>
              </a:tabLst>
            </a:pPr>
            <a:r>
              <a:rPr sz="1058" dirty="0">
                <a:latin typeface="Cambria"/>
                <a:cs typeface="Cambria"/>
              </a:rPr>
              <a:t>n</a:t>
            </a:r>
            <a:r>
              <a:rPr sz="1058" spc="73" dirty="0">
                <a:latin typeface="Cambria"/>
                <a:cs typeface="Cambria"/>
              </a:rPr>
              <a:t> </a:t>
            </a:r>
            <a:r>
              <a:rPr sz="1058" dirty="0">
                <a:solidFill>
                  <a:srgbClr val="151515"/>
                </a:solidFill>
                <a:latin typeface="Cambria"/>
                <a:cs typeface="Cambria"/>
              </a:rPr>
              <a:t>=</a:t>
            </a:r>
            <a:r>
              <a:rPr sz="1058" spc="212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1058" spc="-984" dirty="0">
                <a:solidFill>
                  <a:srgbClr val="282828"/>
                </a:solidFill>
                <a:latin typeface="Cambria"/>
                <a:cs typeface="Cambria"/>
              </a:rPr>
              <a:t>—</a:t>
            </a:r>
            <a:r>
              <a:rPr sz="1106" baseline="48309" dirty="0">
                <a:latin typeface="Calibri"/>
                <a:cs typeface="Calibri"/>
              </a:rPr>
              <a:t>1</a:t>
            </a:r>
            <a:r>
              <a:rPr sz="1106" spc="216" baseline="48309" dirty="0">
                <a:latin typeface="Calibri"/>
                <a:cs typeface="Calibri"/>
              </a:rPr>
              <a:t> </a:t>
            </a:r>
            <a:r>
              <a:rPr sz="1058" spc="-167" dirty="0">
                <a:latin typeface="Cambria"/>
                <a:cs typeface="Cambria"/>
              </a:rPr>
              <a:t>‹</a:t>
            </a:r>
            <a:r>
              <a:rPr sz="1058" spc="71" dirty="0">
                <a:latin typeface="Cambria"/>
                <a:cs typeface="Cambria"/>
              </a:rPr>
              <a:t>  </a:t>
            </a:r>
            <a:r>
              <a:rPr sz="1587" i="1" spc="-33" baseline="1683" dirty="0">
                <a:latin typeface="Cambria"/>
                <a:cs typeface="Cambria"/>
              </a:rPr>
              <a:t>(d</a:t>
            </a:r>
            <a:r>
              <a:rPr sz="1587" i="1" baseline="1683" dirty="0">
                <a:latin typeface="Cambria"/>
                <a:cs typeface="Cambria"/>
              </a:rPr>
              <a:t>	</a:t>
            </a:r>
            <a:r>
              <a:rPr sz="1587" i="1" spc="-72" baseline="1683" dirty="0">
                <a:latin typeface="Cambria"/>
                <a:cs typeface="Cambria"/>
              </a:rPr>
              <a:t>,</a:t>
            </a:r>
            <a:r>
              <a:rPr sz="1587" i="1" spc="-101" baseline="1683" dirty="0">
                <a:latin typeface="Cambria"/>
                <a:cs typeface="Cambria"/>
              </a:rPr>
              <a:t> </a:t>
            </a:r>
            <a:r>
              <a:rPr sz="1587" i="1" baseline="1683" dirty="0">
                <a:latin typeface="Cambria"/>
                <a:cs typeface="Cambria"/>
              </a:rPr>
              <a:t>b) </a:t>
            </a:r>
            <a:r>
              <a:rPr sz="1587" i="1" spc="-158" baseline="1683" dirty="0">
                <a:latin typeface="Cambria"/>
                <a:cs typeface="Cambria"/>
              </a:rPr>
              <a:t>-</a:t>
            </a:r>
            <a:r>
              <a:rPr sz="1587" i="1" spc="-110" baseline="1683" dirty="0">
                <a:latin typeface="Cambria"/>
                <a:cs typeface="Cambria"/>
              </a:rPr>
              <a:t>I-</a:t>
            </a:r>
            <a:r>
              <a:rPr sz="1587" i="1" spc="87" baseline="1683" dirty="0">
                <a:latin typeface="Cambria"/>
                <a:cs typeface="Cambria"/>
              </a:rPr>
              <a:t> </a:t>
            </a:r>
            <a:r>
              <a:rPr sz="1587" i="1" spc="-24" baseline="1683" dirty="0">
                <a:latin typeface="Cambria"/>
                <a:cs typeface="Cambria"/>
              </a:rPr>
              <a:t>d</a:t>
            </a:r>
            <a:r>
              <a:rPr sz="1587" i="1" spc="-149" baseline="1683" dirty="0">
                <a:latin typeface="Cambria"/>
                <a:cs typeface="Cambria"/>
              </a:rPr>
              <a:t> </a:t>
            </a:r>
            <a:r>
              <a:rPr sz="1587" i="1" baseline="1683" dirty="0">
                <a:solidFill>
                  <a:srgbClr val="87161A"/>
                </a:solidFill>
                <a:latin typeface="Cambria"/>
                <a:cs typeface="Cambria"/>
              </a:rPr>
              <a:t>af_,</a:t>
            </a:r>
            <a:r>
              <a:rPr sz="1587" i="1" baseline="1683" dirty="0">
                <a:latin typeface="Cambria"/>
                <a:cs typeface="Cambria"/>
              </a:rPr>
              <a:t>c)</a:t>
            </a:r>
            <a:r>
              <a:rPr sz="1587" i="1" spc="77" baseline="1683" dirty="0">
                <a:latin typeface="Cambria"/>
                <a:cs typeface="Cambria"/>
              </a:rPr>
              <a:t> </a:t>
            </a:r>
            <a:r>
              <a:rPr sz="1587" i="1" spc="-173" baseline="1683" dirty="0">
                <a:latin typeface="Cambria"/>
                <a:cs typeface="Cambria"/>
              </a:rPr>
              <a:t>-</a:t>
            </a:r>
            <a:r>
              <a:rPr sz="1587" i="1" spc="-91" baseline="1683" dirty="0">
                <a:latin typeface="Cambria"/>
                <a:cs typeface="Cambria"/>
              </a:rPr>
              <a:t>I-</a:t>
            </a:r>
            <a:r>
              <a:rPr sz="1587" i="1" spc="130" baseline="1683" dirty="0">
                <a:latin typeface="Cambria"/>
                <a:cs typeface="Cambria"/>
              </a:rPr>
              <a:t> </a:t>
            </a:r>
            <a:r>
              <a:rPr sz="1587" i="1" spc="72" baseline="1683" dirty="0">
                <a:latin typeface="Cambria"/>
                <a:cs typeface="Cambria"/>
              </a:rPr>
              <a:t>d(</a:t>
            </a:r>
            <a:r>
              <a:rPr sz="1587" i="1" u="heavy" spc="72" baseline="1683" dirty="0">
                <a:uFill>
                  <a:solidFill>
                    <a:srgbClr val="8C3B3B"/>
                  </a:solidFill>
                </a:uFill>
                <a:latin typeface="Cambria"/>
                <a:cs typeface="Cambria"/>
              </a:rPr>
              <a:t>a,</a:t>
            </a:r>
            <a:r>
              <a:rPr sz="1587" i="1" u="heavy" spc="-134" baseline="1683" dirty="0">
                <a:uFill>
                  <a:solidFill>
                    <a:srgbClr val="8C3B3B"/>
                  </a:solidFill>
                </a:uFill>
                <a:latin typeface="Cambria"/>
                <a:cs typeface="Cambria"/>
              </a:rPr>
              <a:t> </a:t>
            </a:r>
            <a:r>
              <a:rPr sz="1587" i="1" u="heavy" spc="48" baseline="1683" dirty="0">
                <a:uFill>
                  <a:solidFill>
                    <a:srgbClr val="8C3B3B"/>
                  </a:solidFill>
                </a:uFill>
                <a:latin typeface="Cambria"/>
                <a:cs typeface="Cambria"/>
              </a:rPr>
              <a:t>d</a:t>
            </a:r>
            <a:r>
              <a:rPr sz="1587" i="1" spc="48" baseline="1683" dirty="0">
                <a:latin typeface="Cambria"/>
                <a:cs typeface="Cambria"/>
              </a:rPr>
              <a:t>)</a:t>
            </a:r>
            <a:endParaRPr sz="1587" baseline="1683">
              <a:latin typeface="Cambria"/>
              <a:cs typeface="Cambria"/>
            </a:endParaRPr>
          </a:p>
          <a:p>
            <a:pPr marL="427994">
              <a:lnSpc>
                <a:spcPts val="628"/>
              </a:lnSpc>
            </a:pPr>
            <a:r>
              <a:rPr sz="673" spc="-234" dirty="0">
                <a:latin typeface="Cambria"/>
                <a:cs typeface="Cambria"/>
              </a:rPr>
              <a:t>4</a:t>
            </a:r>
            <a:endParaRPr sz="673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6299" y="4517535"/>
            <a:ext cx="77784" cy="132889"/>
          </a:xfrm>
          <a:prstGeom prst="rect">
            <a:avLst/>
          </a:prstGeom>
        </p:spPr>
        <p:txBody>
          <a:bodyPr vert="horz" wrap="square" lIns="0" tIns="9366" rIns="0" bIns="0" rtlCol="0">
            <a:spAutoFit/>
          </a:bodyPr>
          <a:lstStyle/>
          <a:p>
            <a:pPr marL="8145">
              <a:spcBef>
                <a:spcPts val="73"/>
              </a:spcBef>
            </a:pPr>
            <a:r>
              <a:rPr sz="802" spc="-32" dirty="0">
                <a:latin typeface="Courier New"/>
                <a:cs typeface="Courier New"/>
              </a:rPr>
              <a:t>4</a:t>
            </a:r>
            <a:endParaRPr sz="802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9840" y="4416408"/>
            <a:ext cx="1953553" cy="173905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158411" indent="-133977">
              <a:spcBef>
                <a:spcPts val="87"/>
              </a:spcBef>
              <a:buChar char="•"/>
              <a:tabLst>
                <a:tab pos="158411" algn="l"/>
              </a:tabLst>
            </a:pPr>
            <a:r>
              <a:rPr sz="1587" baseline="5050" dirty="0">
                <a:latin typeface="Cambria"/>
                <a:cs typeface="Cambria"/>
              </a:rPr>
              <a:t>n</a:t>
            </a:r>
            <a:r>
              <a:rPr sz="1587" spc="91" baseline="5050" dirty="0">
                <a:latin typeface="Cambria"/>
                <a:cs typeface="Cambria"/>
              </a:rPr>
              <a:t> </a:t>
            </a:r>
            <a:r>
              <a:rPr sz="1587" baseline="5050" dirty="0">
                <a:latin typeface="Cambria"/>
                <a:cs typeface="Cambria"/>
              </a:rPr>
              <a:t>=</a:t>
            </a:r>
            <a:r>
              <a:rPr sz="1587" spc="375" baseline="5050" dirty="0">
                <a:latin typeface="Cambria"/>
                <a:cs typeface="Cambria"/>
              </a:rPr>
              <a:t> </a:t>
            </a:r>
            <a:r>
              <a:rPr sz="1202" baseline="42222" dirty="0">
                <a:latin typeface="Courier New"/>
                <a:cs typeface="Courier New"/>
              </a:rPr>
              <a:t>1</a:t>
            </a:r>
            <a:r>
              <a:rPr sz="1202" spc="-452" baseline="42222" dirty="0">
                <a:latin typeface="Courier New"/>
                <a:cs typeface="Courier New"/>
              </a:rPr>
              <a:t> </a:t>
            </a:r>
            <a:r>
              <a:rPr sz="1058" spc="-29" dirty="0">
                <a:latin typeface="Times New Roman"/>
                <a:cs typeface="Times New Roman"/>
              </a:rPr>
              <a:t>(9.-</a:t>
            </a:r>
            <a:r>
              <a:rPr sz="1058" dirty="0">
                <a:latin typeface="Times New Roman"/>
                <a:cs typeface="Times New Roman"/>
              </a:rPr>
              <a:t>F</a:t>
            </a:r>
            <a:r>
              <a:rPr sz="1058" spc="55" dirty="0">
                <a:latin typeface="Times New Roman"/>
                <a:cs typeface="Times New Roman"/>
              </a:rPr>
              <a:t> </a:t>
            </a:r>
            <a:r>
              <a:rPr sz="1058" dirty="0">
                <a:latin typeface="Times New Roman"/>
                <a:cs typeface="Times New Roman"/>
              </a:rPr>
              <a:t>3</a:t>
            </a:r>
            <a:r>
              <a:rPr sz="1058" spc="90" dirty="0">
                <a:latin typeface="Times New Roman"/>
                <a:cs typeface="Times New Roman"/>
              </a:rPr>
              <a:t> </a:t>
            </a:r>
            <a:r>
              <a:rPr sz="1058" dirty="0">
                <a:latin typeface="Times New Roman"/>
                <a:cs typeface="Times New Roman"/>
              </a:rPr>
              <a:t>+</a:t>
            </a:r>
            <a:r>
              <a:rPr sz="1058" spc="154" dirty="0">
                <a:latin typeface="Times New Roman"/>
                <a:cs typeface="Times New Roman"/>
              </a:rPr>
              <a:t> </a:t>
            </a:r>
            <a:r>
              <a:rPr sz="1058" spc="45" dirty="0">
                <a:latin typeface="Times New Roman"/>
                <a:cs typeface="Times New Roman"/>
              </a:rPr>
              <a:t>6</a:t>
            </a:r>
            <a:r>
              <a:rPr sz="1058" spc="13" dirty="0">
                <a:latin typeface="Times New Roman"/>
                <a:cs typeface="Times New Roman"/>
              </a:rPr>
              <a:t> </a:t>
            </a:r>
            <a:r>
              <a:rPr sz="1058" spc="58" dirty="0">
                <a:latin typeface="Times New Roman"/>
                <a:cs typeface="Times New Roman"/>
              </a:rPr>
              <a:t>+</a:t>
            </a:r>
            <a:r>
              <a:rPr sz="1058" spc="19" dirty="0">
                <a:latin typeface="Times New Roman"/>
                <a:cs typeface="Times New Roman"/>
              </a:rPr>
              <a:t> </a:t>
            </a:r>
            <a:r>
              <a:rPr sz="1058" spc="42" dirty="0">
                <a:latin typeface="Times New Roman"/>
                <a:cs typeface="Times New Roman"/>
              </a:rPr>
              <a:t>11)</a:t>
            </a:r>
            <a:r>
              <a:rPr sz="1058" spc="173" dirty="0">
                <a:latin typeface="Times New Roman"/>
                <a:cs typeface="Times New Roman"/>
              </a:rPr>
              <a:t> </a:t>
            </a:r>
            <a:r>
              <a:rPr sz="1058" spc="58" dirty="0">
                <a:latin typeface="Times New Roman"/>
                <a:cs typeface="Times New Roman"/>
              </a:rPr>
              <a:t>=</a:t>
            </a:r>
            <a:r>
              <a:rPr sz="1058" spc="135" dirty="0">
                <a:latin typeface="Times New Roman"/>
                <a:cs typeface="Times New Roman"/>
              </a:rPr>
              <a:t> </a:t>
            </a:r>
            <a:r>
              <a:rPr sz="1058" spc="42" dirty="0">
                <a:latin typeface="Times New Roman"/>
                <a:cs typeface="Times New Roman"/>
              </a:rPr>
              <a:t>7.</a:t>
            </a:r>
            <a:r>
              <a:rPr sz="1058" spc="-83" dirty="0">
                <a:latin typeface="Times New Roman"/>
                <a:cs typeface="Times New Roman"/>
              </a:rPr>
              <a:t> </a:t>
            </a:r>
            <a:r>
              <a:rPr sz="1058" spc="22" dirty="0">
                <a:latin typeface="Times New Roman"/>
                <a:cs typeface="Times New Roman"/>
              </a:rPr>
              <a:t>2S</a:t>
            </a:r>
            <a:endParaRPr sz="105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3609" y="3849360"/>
            <a:ext cx="315615" cy="442922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>
              <a:spcBef>
                <a:spcPts val="67"/>
              </a:spcBef>
            </a:pPr>
            <a:r>
              <a:rPr sz="1026" dirty="0">
                <a:latin typeface="Cambria"/>
                <a:cs typeface="Cambria"/>
              </a:rPr>
              <a:t>n,</a:t>
            </a:r>
            <a:r>
              <a:rPr sz="1026" spc="10" dirty="0">
                <a:latin typeface="Cambria"/>
                <a:cs typeface="Cambria"/>
              </a:rPr>
              <a:t> </a:t>
            </a:r>
            <a:r>
              <a:rPr sz="1026" i="1" spc="-340" dirty="0">
                <a:latin typeface="Cambria"/>
                <a:cs typeface="Cambria"/>
              </a:rPr>
              <a:t>e</a:t>
            </a:r>
            <a:r>
              <a:rPr sz="4233" spc="-509" baseline="-3787" dirty="0">
                <a:latin typeface="Calibri"/>
                <a:cs typeface="Calibri"/>
              </a:rPr>
              <a:t>›)</a:t>
            </a:r>
            <a:endParaRPr sz="4233" baseline="-378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70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2514601" y="3962401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VISIO" r:id="rId3" imgW="2747671" imgH="1960706" progId="Visio.Drawing.6">
                  <p:embed/>
                </p:oleObj>
              </mc:Choice>
              <mc:Fallback>
                <p:oleObj name="VISIO" r:id="rId3" imgW="2747671" imgH="1960706" progId="Visio.Drawing.6">
                  <p:embed/>
                  <p:pic>
                    <p:nvPicPr>
                      <p:cNvPr id="92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3962401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2438401" y="1447801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VISIO" r:id="rId5" imgW="2756614" imgH="1795265" progId="Visio.Drawing.6">
                  <p:embed/>
                </p:oleObj>
              </mc:Choice>
              <mc:Fallback>
                <p:oleObj name="VISIO" r:id="rId5" imgW="2756614" imgH="1795265" progId="Visio.Drawing.6">
                  <p:embed/>
                  <p:pic>
                    <p:nvPicPr>
                      <p:cNvPr id="922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447801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6924675" y="1066801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VISIO" r:id="rId7" imgW="1379425" imgH="1779615" progId="Visio.Drawing.6">
                  <p:embed/>
                </p:oleObj>
              </mc:Choice>
              <mc:Fallback>
                <p:oleObj name="VISIO" r:id="rId7" imgW="1379425" imgH="1779615" progId="Visio.Drawing.6">
                  <p:embed/>
                  <p:pic>
                    <p:nvPicPr>
                      <p:cNvPr id="9221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5" y="1066801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6924676" y="3657601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VISIO" r:id="rId9" imgW="1471089" imgH="1761729" progId="Visio.Drawing.6">
                  <p:embed/>
                </p:oleObj>
              </mc:Choice>
              <mc:Fallback>
                <p:oleObj name="VISIO" r:id="rId9" imgW="1471089" imgH="1761729" progId="Visio.Drawing.6">
                  <p:embed/>
                  <p:pic>
                    <p:nvPicPr>
                      <p:cNvPr id="9222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6" y="3657601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905000" y="3200401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752600" y="5791201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324600" y="5791201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6324600" y="3200401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Dendrogram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E141923-2361-12F9-4A73-00873EFC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510" y="3243059"/>
            <a:ext cx="191813" cy="203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45481" y="4595537"/>
            <a:ext cx="777430" cy="21584"/>
            <a:chOff x="1672440" y="7165633"/>
            <a:chExt cx="1212215" cy="33655"/>
          </a:xfrm>
        </p:grpSpPr>
        <p:sp>
          <p:nvSpPr>
            <p:cNvPr id="4" name="object 4"/>
            <p:cNvSpPr/>
            <p:nvPr/>
          </p:nvSpPr>
          <p:spPr>
            <a:xfrm>
              <a:off x="1672440" y="7191573"/>
              <a:ext cx="1212215" cy="0"/>
            </a:xfrm>
            <a:custGeom>
              <a:avLst/>
              <a:gdLst/>
              <a:ahLst/>
              <a:cxnLst/>
              <a:rect l="l" t="t" r="r" b="b"/>
              <a:pathLst>
                <a:path w="1212214">
                  <a:moveTo>
                    <a:pt x="0" y="0"/>
                  </a:moveTo>
                  <a:lnTo>
                    <a:pt x="1211603" y="0"/>
                  </a:lnTo>
                </a:path>
              </a:pathLst>
            </a:custGeom>
            <a:ln w="15259">
              <a:solidFill>
                <a:srgbClr val="90383B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2606320" y="7173262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>
                  <a:moveTo>
                    <a:pt x="0" y="0"/>
                  </a:moveTo>
                  <a:lnTo>
                    <a:pt x="271618" y="0"/>
                  </a:lnTo>
                </a:path>
              </a:pathLst>
            </a:custGeom>
            <a:ln w="15259">
              <a:solidFill>
                <a:srgbClr val="90383B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" name="object 6"/>
          <p:cNvSpPr/>
          <p:nvPr/>
        </p:nvSpPr>
        <p:spPr>
          <a:xfrm>
            <a:off x="6831935" y="4600429"/>
            <a:ext cx="190183" cy="0"/>
          </a:xfrm>
          <a:custGeom>
            <a:avLst/>
            <a:gdLst/>
            <a:ahLst/>
            <a:cxnLst/>
            <a:rect l="l" t="t" r="r" b="b"/>
            <a:pathLst>
              <a:path w="296545">
                <a:moveTo>
                  <a:pt x="0" y="0"/>
                </a:moveTo>
                <a:lnTo>
                  <a:pt x="296034" y="0"/>
                </a:lnTo>
              </a:path>
            </a:pathLst>
          </a:custGeom>
          <a:ln w="15259">
            <a:solidFill>
              <a:srgbClr val="90383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/>
          <p:nvPr/>
        </p:nvSpPr>
        <p:spPr>
          <a:xfrm>
            <a:off x="8335121" y="4549540"/>
            <a:ext cx="15475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099" y="0"/>
                </a:lnTo>
              </a:path>
            </a:pathLst>
          </a:custGeom>
          <a:ln w="15259">
            <a:solidFill>
              <a:srgbClr val="90383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" name="object 8"/>
          <p:cNvSpPr/>
          <p:nvPr/>
        </p:nvSpPr>
        <p:spPr>
          <a:xfrm>
            <a:off x="4451890" y="4408616"/>
            <a:ext cx="467924" cy="0"/>
          </a:xfrm>
          <a:custGeom>
            <a:avLst/>
            <a:gdLst/>
            <a:ahLst/>
            <a:cxnLst/>
            <a:rect l="l" t="t" r="r" b="b"/>
            <a:pathLst>
              <a:path w="729614">
                <a:moveTo>
                  <a:pt x="0" y="0"/>
                </a:moveTo>
                <a:lnTo>
                  <a:pt x="729403" y="0"/>
                </a:lnTo>
              </a:path>
            </a:pathLst>
          </a:custGeom>
          <a:ln w="15259">
            <a:solidFill>
              <a:srgbClr val="90383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3113" y="4303902"/>
            <a:ext cx="66547" cy="12526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99980" y="2157434"/>
            <a:ext cx="4827478" cy="249957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64"/>
              </a:spcBef>
              <a:tabLst>
                <a:tab pos="175107" algn="l"/>
                <a:tab pos="4818699" algn="l"/>
              </a:tabLst>
            </a:pPr>
            <a:r>
              <a:rPr sz="1571" u="heavy" dirty="0">
                <a:solidFill>
                  <a:srgbClr val="ED1C00"/>
                </a:solidFill>
                <a:uFill>
                  <a:solidFill>
                    <a:srgbClr val="000000"/>
                  </a:solidFill>
                </a:uFill>
              </a:rPr>
              <a:t>	DIANA</a:t>
            </a:r>
            <a:r>
              <a:rPr sz="1571" u="heavy" spc="93" dirty="0">
                <a:solidFill>
                  <a:srgbClr val="ED1C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sz="1571" u="heavy" spc="32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dirty="0">
                <a:solidFill>
                  <a:srgbClr val="00B554"/>
                </a:solidFill>
                <a:uFill>
                  <a:solidFill>
                    <a:srgbClr val="000000"/>
                  </a:solidFill>
                </a:uFill>
              </a:rPr>
              <a:t>Divisive</a:t>
            </a:r>
            <a:r>
              <a:rPr sz="1571" u="heavy" spc="167" dirty="0">
                <a:solidFill>
                  <a:srgbClr val="00B554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dirty="0">
                <a:solidFill>
                  <a:srgbClr val="0370B5"/>
                </a:solidFill>
                <a:uFill>
                  <a:solidFill>
                    <a:srgbClr val="000000"/>
                  </a:solidFill>
                </a:uFill>
              </a:rPr>
              <a:t>Analysis</a:t>
            </a:r>
            <a:r>
              <a:rPr sz="1571" u="heavy" spc="109" dirty="0">
                <a:solidFill>
                  <a:srgbClr val="0370B5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Clustering</a:t>
            </a:r>
            <a:r>
              <a:rPr sz="1571" u="heavy" spc="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spc="-49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—</a:t>
            </a:r>
            <a:r>
              <a:rPr sz="1571" u="heavy" spc="6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dirty="0">
                <a:solidFill>
                  <a:srgbClr val="B11505"/>
                </a:solidFill>
                <a:uFill>
                  <a:solidFill>
                    <a:srgbClr val="000000"/>
                  </a:solidFill>
                </a:uFill>
              </a:rPr>
              <a:t>Solved</a:t>
            </a:r>
            <a:r>
              <a:rPr sz="1571" u="heavy" spc="83" dirty="0">
                <a:solidFill>
                  <a:srgbClr val="B11505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571" u="heavy" spc="-6" dirty="0">
                <a:solidFill>
                  <a:srgbClr val="B61A15"/>
                </a:solidFill>
                <a:uFill>
                  <a:solidFill>
                    <a:srgbClr val="000000"/>
                  </a:solidFill>
                </a:uFill>
              </a:rPr>
              <a:t>Example</a:t>
            </a:r>
            <a:r>
              <a:rPr sz="1571" u="heavy" dirty="0">
                <a:solidFill>
                  <a:srgbClr val="B61A15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endParaRPr sz="1571"/>
          </a:p>
        </p:txBody>
      </p:sp>
      <p:sp>
        <p:nvSpPr>
          <p:cNvPr id="11" name="object 11"/>
          <p:cNvSpPr txBox="1"/>
          <p:nvPr/>
        </p:nvSpPr>
        <p:spPr>
          <a:xfrm>
            <a:off x="3929697" y="2503545"/>
            <a:ext cx="979831" cy="16608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24434">
              <a:spcBef>
                <a:spcPts val="64"/>
              </a:spcBef>
            </a:pPr>
            <a:r>
              <a:rPr sz="1026" spc="-29" dirty="0">
                <a:latin typeface="Calibri"/>
                <a:cs typeface="Calibri"/>
              </a:rPr>
              <a:t>Similarl</a:t>
            </a:r>
            <a:r>
              <a:rPr sz="1539" spc="-43" baseline="-6944" dirty="0">
                <a:latin typeface="Calibri"/>
                <a:cs typeface="Calibri"/>
              </a:rPr>
              <a:t>v.</a:t>
            </a:r>
            <a:r>
              <a:rPr sz="1539" spc="-202" baseline="-6944" dirty="0">
                <a:latin typeface="Calibri"/>
                <a:cs typeface="Calibri"/>
              </a:rPr>
              <a:t> </a:t>
            </a:r>
            <a:r>
              <a:rPr sz="1539" spc="-130" baseline="5208" dirty="0">
                <a:latin typeface="Calibri"/>
                <a:cs typeface="Calibri"/>
              </a:rPr>
              <a:t>we</a:t>
            </a:r>
            <a:r>
              <a:rPr sz="1539" spc="10" baseline="5208" dirty="0">
                <a:latin typeface="Calibri"/>
                <a:cs typeface="Calibri"/>
              </a:rPr>
              <a:t> </a:t>
            </a:r>
            <a:r>
              <a:rPr sz="1539" spc="-57" baseline="5208" dirty="0">
                <a:latin typeface="Calibri"/>
                <a:cs typeface="Calibri"/>
              </a:rPr>
              <a:t>have</a:t>
            </a:r>
            <a:r>
              <a:rPr sz="1539" spc="38" baseline="5208" dirty="0">
                <a:latin typeface="Calibri"/>
                <a:cs typeface="Calibri"/>
              </a:rPr>
              <a:t> </a:t>
            </a:r>
            <a:r>
              <a:rPr sz="1539" spc="-48" baseline="5208" dirty="0">
                <a:latin typeface="Calibri"/>
                <a:cs typeface="Calibri"/>
              </a:rPr>
              <a:t>:</a:t>
            </a:r>
            <a:endParaRPr sz="1539" baseline="520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3007" y="2542690"/>
            <a:ext cx="356339" cy="16608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  <a:tabLst>
                <a:tab pos="298904" algn="l"/>
              </a:tabLst>
            </a:pPr>
            <a:r>
              <a:rPr sz="1026" spc="-112" dirty="0">
                <a:solidFill>
                  <a:srgbClr val="CF110E"/>
                </a:solidFill>
                <a:latin typeface="Calibri"/>
                <a:cs typeface="Calibri"/>
              </a:rPr>
              <a:t>•‹-</a:t>
            </a:r>
            <a:r>
              <a:rPr sz="1026" spc="-32" dirty="0">
                <a:solidFill>
                  <a:srgbClr val="CF110E"/>
                </a:solidFill>
                <a:latin typeface="Calibri"/>
                <a:cs typeface="Calibri"/>
              </a:rPr>
              <a:t>-</a:t>
            </a:r>
            <a:r>
              <a:rPr sz="1026" dirty="0">
                <a:solidFill>
                  <a:srgbClr val="CF110E"/>
                </a:solidFill>
                <a:latin typeface="Calibri"/>
                <a:cs typeface="Calibri"/>
              </a:rPr>
              <a:t>	</a:t>
            </a:r>
            <a:r>
              <a:rPr sz="1026" spc="-109" dirty="0">
                <a:solidFill>
                  <a:srgbClr val="8C3136"/>
                </a:solidFill>
                <a:latin typeface="Calibri"/>
                <a:cs typeface="Calibri"/>
              </a:rPr>
              <a:t>»</a:t>
            </a:r>
            <a:endParaRPr sz="102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09035" y="2417830"/>
            <a:ext cx="1771921" cy="857702"/>
          </a:xfrm>
          <a:prstGeom prst="rect">
            <a:avLst/>
          </a:prstGeom>
        </p:spPr>
        <p:txBody>
          <a:bodyPr vert="horz" wrap="square" lIns="0" tIns="82263" rIns="0" bIns="0" rtlCol="0">
            <a:spAutoFit/>
          </a:bodyPr>
          <a:lstStyle/>
          <a:p>
            <a:pPr marL="8145">
              <a:spcBef>
                <a:spcPts val="648"/>
              </a:spcBef>
            </a:pPr>
            <a:r>
              <a:rPr sz="1026" spc="-32" dirty="0">
                <a:latin typeface="Calibri"/>
                <a:cs typeface="Calibri"/>
              </a:rPr>
              <a:t>•</a:t>
            </a:r>
            <a:endParaRPr sz="1026">
              <a:latin typeface="Calibri"/>
              <a:cs typeface="Calibri"/>
            </a:endParaRPr>
          </a:p>
          <a:p>
            <a:pPr marL="143343" indent="-134384">
              <a:spcBef>
                <a:spcPts val="529"/>
              </a:spcBef>
              <a:buChar char="•"/>
              <a:tabLst>
                <a:tab pos="143343" algn="l"/>
              </a:tabLst>
            </a:pPr>
            <a:r>
              <a:rPr sz="930" dirty="0">
                <a:latin typeface="Calibri"/>
                <a:cs typeface="Calibri"/>
              </a:rPr>
              <a:t>Average dissimilarity</a:t>
            </a:r>
            <a:r>
              <a:rPr sz="930" spc="73" dirty="0">
                <a:latin typeface="Calibri"/>
                <a:cs typeface="Calibri"/>
              </a:rPr>
              <a:t> </a:t>
            </a:r>
            <a:r>
              <a:rPr sz="930" i="1" dirty="0">
                <a:latin typeface="Calibri"/>
                <a:cs typeface="Calibri"/>
              </a:rPr>
              <a:t>olb</a:t>
            </a:r>
            <a:r>
              <a:rPr sz="930" i="1" spc="77" dirty="0">
                <a:latin typeface="Calibri"/>
                <a:cs typeface="Calibri"/>
              </a:rPr>
              <a:t>  </a:t>
            </a:r>
            <a:r>
              <a:rPr sz="930" i="1" spc="-525" dirty="0">
                <a:solidFill>
                  <a:srgbClr val="0F0F0F"/>
                </a:solidFill>
                <a:latin typeface="Calibri"/>
                <a:cs typeface="Calibri"/>
              </a:rPr>
              <a:t>—</a:t>
            </a:r>
            <a:r>
              <a:rPr sz="930" i="1" spc="-523" dirty="0">
                <a:solidFill>
                  <a:srgbClr val="0F0F0F"/>
                </a:solidFill>
                <a:latin typeface="Calibri"/>
                <a:cs typeface="Calibri"/>
              </a:rPr>
              <a:t>—</a:t>
            </a:r>
            <a:r>
              <a:rPr sz="930" i="1" spc="167" dirty="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sz="930" spc="-13" dirty="0">
                <a:latin typeface="Calibri"/>
                <a:cs typeface="Calibri"/>
              </a:rPr>
              <a:t>7.75</a:t>
            </a:r>
            <a:endParaRPr sz="930">
              <a:latin typeface="Calibri"/>
              <a:cs typeface="Calibri"/>
            </a:endParaRPr>
          </a:p>
          <a:p>
            <a:pPr marL="143343" indent="-134384">
              <a:spcBef>
                <a:spcPts val="548"/>
              </a:spcBef>
              <a:buChar char="•"/>
              <a:tabLst>
                <a:tab pos="143343" algn="l"/>
                <a:tab pos="1529132" algn="l"/>
              </a:tabLst>
            </a:pPr>
            <a:r>
              <a:rPr sz="930" dirty="0">
                <a:latin typeface="Calibri"/>
                <a:cs typeface="Calibri"/>
              </a:rPr>
              <a:t>Average</a:t>
            </a:r>
            <a:r>
              <a:rPr sz="930" spc="19" dirty="0"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dissimilarity</a:t>
            </a:r>
            <a:r>
              <a:rPr sz="930" spc="55" dirty="0"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of</a:t>
            </a:r>
            <a:r>
              <a:rPr sz="930" spc="-13" dirty="0">
                <a:latin typeface="Calibri"/>
                <a:cs typeface="Calibri"/>
              </a:rPr>
              <a:t> </a:t>
            </a:r>
            <a:r>
              <a:rPr sz="930" i="1" spc="-32" dirty="0">
                <a:latin typeface="Calibri"/>
                <a:cs typeface="Calibri"/>
              </a:rPr>
              <a:t>c</a:t>
            </a:r>
            <a:r>
              <a:rPr sz="930" i="1" dirty="0">
                <a:latin typeface="Calibri"/>
                <a:cs typeface="Calibri"/>
              </a:rPr>
              <a:t>	</a:t>
            </a:r>
            <a:r>
              <a:rPr sz="930" spc="-13" dirty="0">
                <a:latin typeface="Calibri"/>
                <a:cs typeface="Calibri"/>
              </a:rPr>
              <a:t>5.25</a:t>
            </a:r>
            <a:endParaRPr sz="930">
              <a:latin typeface="Calibri"/>
              <a:cs typeface="Calibri"/>
            </a:endParaRPr>
          </a:p>
          <a:p>
            <a:pPr marL="143343" indent="-133977">
              <a:spcBef>
                <a:spcPts val="548"/>
              </a:spcBef>
              <a:buChar char="•"/>
              <a:tabLst>
                <a:tab pos="143343" algn="l"/>
              </a:tabLst>
            </a:pPr>
            <a:r>
              <a:rPr sz="898" dirty="0">
                <a:latin typeface="Calibri"/>
                <a:cs typeface="Calibri"/>
              </a:rPr>
              <a:t>Average</a:t>
            </a:r>
            <a:r>
              <a:rPr sz="898" spc="112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dissimilarity</a:t>
            </a:r>
            <a:r>
              <a:rPr sz="898" spc="122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of</a:t>
            </a:r>
            <a:r>
              <a:rPr sz="898" spc="51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d</a:t>
            </a:r>
            <a:r>
              <a:rPr sz="898" spc="199" dirty="0">
                <a:latin typeface="Calibri"/>
                <a:cs typeface="Calibri"/>
              </a:rPr>
              <a:t> </a:t>
            </a:r>
            <a:r>
              <a:rPr sz="898" dirty="0">
                <a:solidFill>
                  <a:srgbClr val="363636"/>
                </a:solidFill>
                <a:latin typeface="Calibri"/>
                <a:cs typeface="Calibri"/>
              </a:rPr>
              <a:t>=</a:t>
            </a:r>
            <a:r>
              <a:rPr sz="898" spc="77" dirty="0">
                <a:solidFill>
                  <a:srgbClr val="363636"/>
                </a:solidFill>
                <a:latin typeface="Calibri"/>
                <a:cs typeface="Calibri"/>
              </a:rPr>
              <a:t>  </a:t>
            </a:r>
            <a:r>
              <a:rPr sz="898" spc="-13" dirty="0">
                <a:latin typeface="Calibri"/>
                <a:cs typeface="Calibri"/>
              </a:rPr>
              <a:t>7.00</a:t>
            </a:r>
            <a:endParaRPr sz="89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0572" y="3277321"/>
            <a:ext cx="2867002" cy="1077976"/>
          </a:xfrm>
          <a:prstGeom prst="rect">
            <a:avLst/>
          </a:prstGeom>
        </p:spPr>
        <p:txBody>
          <a:bodyPr vert="horz" wrap="square" lIns="0" tIns="80634" rIns="0" bIns="0" rtlCol="0">
            <a:spAutoFit/>
          </a:bodyPr>
          <a:lstStyle/>
          <a:p>
            <a:pPr marL="142122" indent="-133977">
              <a:spcBef>
                <a:spcPts val="635"/>
              </a:spcBef>
              <a:buChar char="•"/>
              <a:tabLst>
                <a:tab pos="142122" algn="l"/>
              </a:tabLst>
            </a:pPr>
            <a:r>
              <a:rPr sz="898" dirty="0">
                <a:latin typeface="Calibri"/>
                <a:cs typeface="Calibri"/>
              </a:rPr>
              <a:t>Average</a:t>
            </a:r>
            <a:r>
              <a:rPr sz="898" spc="115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dissimilarity</a:t>
            </a:r>
            <a:r>
              <a:rPr sz="898" spc="128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of</a:t>
            </a:r>
            <a:r>
              <a:rPr sz="898" spc="58" dirty="0">
                <a:latin typeface="Calibri"/>
                <a:cs typeface="Calibri"/>
              </a:rPr>
              <a:t> </a:t>
            </a:r>
            <a:r>
              <a:rPr sz="898" i="1" dirty="0">
                <a:latin typeface="Calibri"/>
                <a:cs typeface="Calibri"/>
              </a:rPr>
              <a:t>e</a:t>
            </a:r>
            <a:r>
              <a:rPr sz="898" i="1" spc="135" dirty="0">
                <a:latin typeface="Calibri"/>
                <a:cs typeface="Calibri"/>
              </a:rPr>
              <a:t> </a:t>
            </a:r>
            <a:r>
              <a:rPr sz="898" i="1" spc="-516" dirty="0">
                <a:solidFill>
                  <a:srgbClr val="2A2A2A"/>
                </a:solidFill>
                <a:latin typeface="Calibri"/>
                <a:cs typeface="Calibri"/>
              </a:rPr>
              <a:t>—</a:t>
            </a:r>
            <a:r>
              <a:rPr sz="898" i="1" spc="-513" dirty="0">
                <a:solidFill>
                  <a:srgbClr val="2A2A2A"/>
                </a:solidFill>
                <a:latin typeface="Calibri"/>
                <a:cs typeface="Calibri"/>
              </a:rPr>
              <a:t>—</a:t>
            </a:r>
            <a:r>
              <a:rPr sz="898" i="1" spc="218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898" spc="-13" dirty="0">
                <a:latin typeface="Calibri"/>
                <a:cs typeface="Calibri"/>
              </a:rPr>
              <a:t>7.75</a:t>
            </a:r>
            <a:endParaRPr sz="898">
              <a:latin typeface="Calibri"/>
              <a:cs typeface="Calibri"/>
            </a:endParaRPr>
          </a:p>
          <a:p>
            <a:pPr marL="142936" marR="3258" indent="-135199">
              <a:lnSpc>
                <a:spcPts val="1680"/>
              </a:lnSpc>
              <a:spcBef>
                <a:spcPts val="125"/>
              </a:spcBef>
              <a:buChar char="•"/>
              <a:tabLst>
                <a:tab pos="142936" algn="l"/>
              </a:tabLst>
            </a:pPr>
            <a:r>
              <a:rPr sz="898" dirty="0">
                <a:latin typeface="Calibri"/>
                <a:cs typeface="Calibri"/>
              </a:rPr>
              <a:t>The</a:t>
            </a:r>
            <a:r>
              <a:rPr sz="898" spc="77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highest</a:t>
            </a:r>
            <a:r>
              <a:rPr sz="898" spc="128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average</a:t>
            </a:r>
            <a:r>
              <a:rPr sz="898" spc="106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distance</a:t>
            </a:r>
            <a:r>
              <a:rPr sz="898" spc="112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is</a:t>
            </a:r>
            <a:r>
              <a:rPr sz="898" spc="51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7.</a:t>
            </a:r>
            <a:r>
              <a:rPr sz="898" spc="26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75</a:t>
            </a:r>
            <a:r>
              <a:rPr sz="898" spc="240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and</a:t>
            </a:r>
            <a:r>
              <a:rPr sz="898" spc="67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there</a:t>
            </a:r>
            <a:r>
              <a:rPr sz="898" spc="80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are</a:t>
            </a:r>
            <a:r>
              <a:rPr sz="898" spc="61" dirty="0">
                <a:latin typeface="Calibri"/>
                <a:cs typeface="Calibri"/>
              </a:rPr>
              <a:t> </a:t>
            </a:r>
            <a:r>
              <a:rPr sz="898" spc="-16" dirty="0">
                <a:latin typeface="Calibri"/>
                <a:cs typeface="Calibri"/>
              </a:rPr>
              <a:t>two </a:t>
            </a:r>
            <a:r>
              <a:rPr sz="898" dirty="0">
                <a:latin typeface="Calibri"/>
                <a:cs typeface="Calibri"/>
              </a:rPr>
              <a:t>corresponding</a:t>
            </a:r>
            <a:r>
              <a:rPr sz="898" spc="228" dirty="0">
                <a:latin typeface="Calibri"/>
                <a:cs typeface="Calibri"/>
              </a:rPr>
              <a:t> </a:t>
            </a:r>
            <a:r>
              <a:rPr sz="898" spc="-6" dirty="0">
                <a:solidFill>
                  <a:srgbClr val="131313"/>
                </a:solidFill>
                <a:latin typeface="Calibri"/>
                <a:cs typeface="Calibri"/>
              </a:rPr>
              <a:t>objects.</a:t>
            </a:r>
            <a:endParaRPr sz="898">
              <a:latin typeface="Calibri"/>
              <a:cs typeface="Calibri"/>
            </a:endParaRPr>
          </a:p>
          <a:p>
            <a:pPr marL="140493" indent="-132348">
              <a:spcBef>
                <a:spcPts val="398"/>
              </a:spcBef>
              <a:buChar char="•"/>
              <a:tabLst>
                <a:tab pos="140493" algn="l"/>
              </a:tabLst>
            </a:pPr>
            <a:r>
              <a:rPr sz="898" dirty="0">
                <a:latin typeface="Calibri"/>
                <a:cs typeface="Calibri"/>
              </a:rPr>
              <a:t>We</a:t>
            </a:r>
            <a:r>
              <a:rPr sz="898" spc="83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choose</a:t>
            </a:r>
            <a:r>
              <a:rPr sz="898" spc="131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one</a:t>
            </a:r>
            <a:r>
              <a:rPr sz="898" spc="58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of</a:t>
            </a:r>
            <a:r>
              <a:rPr sz="898" spc="64" dirty="0">
                <a:latin typeface="Calibri"/>
                <a:cs typeface="Calibri"/>
              </a:rPr>
              <a:t> </a:t>
            </a:r>
            <a:r>
              <a:rPr sz="898" spc="73" dirty="0">
                <a:latin typeface="Calibri"/>
                <a:cs typeface="Calibri"/>
              </a:rPr>
              <a:t>theme,rbitrarily.</a:t>
            </a:r>
            <a:endParaRPr sz="898">
              <a:latin typeface="Calibri"/>
              <a:cs typeface="Calibri"/>
            </a:endParaRPr>
          </a:p>
          <a:p>
            <a:pPr marL="140493">
              <a:spcBef>
                <a:spcPts val="648"/>
              </a:spcBef>
            </a:pPr>
            <a:r>
              <a:rPr sz="930" dirty="0">
                <a:latin typeface="Calibri"/>
                <a:cs typeface="Calibri"/>
              </a:rPr>
              <a:t>We move</a:t>
            </a:r>
            <a:r>
              <a:rPr sz="930" spc="58" dirty="0">
                <a:latin typeface="Calibri"/>
                <a:cs typeface="Calibri"/>
              </a:rPr>
              <a:t> </a:t>
            </a:r>
            <a:r>
              <a:rPr sz="930" i="1" dirty="0">
                <a:latin typeface="Calibri"/>
                <a:cs typeface="Calibri"/>
              </a:rPr>
              <a:t>b</a:t>
            </a:r>
            <a:r>
              <a:rPr sz="930" i="1" spc="80" dirty="0">
                <a:latin typeface="Calibri"/>
                <a:cs typeface="Calibri"/>
              </a:rPr>
              <a:t> </a:t>
            </a:r>
            <a:r>
              <a:rPr sz="930" dirty="0">
                <a:solidFill>
                  <a:srgbClr val="111111"/>
                </a:solidFill>
                <a:latin typeface="Calibri"/>
                <a:cs typeface="Calibri"/>
              </a:rPr>
              <a:t>to</a:t>
            </a:r>
            <a:r>
              <a:rPr sz="930" spc="13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930" i="1" spc="-16" dirty="0">
                <a:latin typeface="Calibri"/>
                <a:cs typeface="Calibri"/>
              </a:rPr>
              <a:t>C).</a:t>
            </a:r>
            <a:endParaRPr sz="93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0188" y="4428036"/>
            <a:ext cx="1036845" cy="15134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140900" indent="-132756">
              <a:spcBef>
                <a:spcPts val="64"/>
              </a:spcBef>
              <a:buChar char="•"/>
              <a:tabLst>
                <a:tab pos="140900" algn="l"/>
              </a:tabLst>
            </a:pPr>
            <a:r>
              <a:rPr sz="930" dirty="0">
                <a:latin typeface="Calibri"/>
                <a:cs typeface="Calibri"/>
              </a:rPr>
              <a:t>We</a:t>
            </a:r>
            <a:r>
              <a:rPr sz="930" spc="3" dirty="0"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now</a:t>
            </a:r>
            <a:r>
              <a:rPr sz="930" spc="32" dirty="0"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havem</a:t>
            </a:r>
            <a:r>
              <a:rPr sz="930" spc="19" dirty="0">
                <a:latin typeface="Calibri"/>
                <a:cs typeface="Calibri"/>
              </a:rPr>
              <a:t> </a:t>
            </a:r>
            <a:r>
              <a:rPr sz="930" i="1" spc="-16" dirty="0">
                <a:latin typeface="Calibri"/>
                <a:cs typeface="Calibri"/>
              </a:rPr>
              <a:t>C;</a:t>
            </a:r>
            <a:endParaRPr sz="93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95846" y="4428036"/>
            <a:ext cx="799014" cy="15134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  <a:tabLst>
                <a:tab pos="585997" algn="l"/>
              </a:tabLst>
            </a:pPr>
            <a:r>
              <a:rPr sz="930" dirty="0">
                <a:latin typeface="Calibri"/>
                <a:cs typeface="Calibri"/>
              </a:rPr>
              <a:t>(a,</a:t>
            </a:r>
            <a:r>
              <a:rPr sz="930" spc="106" dirty="0">
                <a:latin typeface="Calibri"/>
                <a:cs typeface="Calibri"/>
              </a:rPr>
              <a:t> </a:t>
            </a:r>
            <a:r>
              <a:rPr sz="930" i="1" dirty="0">
                <a:latin typeface="Calibri"/>
                <a:cs typeface="Calibri"/>
              </a:rPr>
              <a:t>c,</a:t>
            </a:r>
            <a:r>
              <a:rPr sz="930" i="1" spc="269" dirty="0"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f,</a:t>
            </a:r>
            <a:r>
              <a:rPr sz="930" spc="-90" dirty="0">
                <a:latin typeface="Calibri"/>
                <a:cs typeface="Calibri"/>
              </a:rPr>
              <a:t> </a:t>
            </a:r>
            <a:r>
              <a:rPr sz="930" spc="-16" dirty="0">
                <a:latin typeface="Calibri"/>
                <a:cs typeface="Calibri"/>
              </a:rPr>
              <a:t>e)</a:t>
            </a:r>
            <a:r>
              <a:rPr sz="930" dirty="0">
                <a:latin typeface="Calibri"/>
                <a:cs typeface="Calibri"/>
              </a:rPr>
              <a:t>	</a:t>
            </a:r>
            <a:r>
              <a:rPr sz="930" spc="-22" dirty="0">
                <a:latin typeface="Calibri"/>
                <a:cs typeface="Calibri"/>
              </a:rPr>
              <a:t>ozzd</a:t>
            </a:r>
            <a:endParaRPr sz="93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2982" y="4425916"/>
            <a:ext cx="849512" cy="15627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  <a:tabLst>
                <a:tab pos="156375" algn="l"/>
              </a:tabLst>
            </a:pPr>
            <a:r>
              <a:rPr sz="930" spc="-32" dirty="0">
                <a:solidFill>
                  <a:srgbClr val="151515"/>
                </a:solidFill>
                <a:latin typeface="Calibri"/>
                <a:cs typeface="Calibri"/>
              </a:rPr>
              <a:t>-</a:t>
            </a:r>
            <a:r>
              <a:rPr sz="930" dirty="0">
                <a:solidFill>
                  <a:srgbClr val="151515"/>
                </a:solidFill>
                <a:latin typeface="Calibri"/>
                <a:cs typeface="Calibri"/>
              </a:rPr>
              <a:t>	</a:t>
            </a:r>
            <a:r>
              <a:rPr sz="930" dirty="0">
                <a:latin typeface="Calibri"/>
                <a:cs typeface="Calibri"/>
              </a:rPr>
              <a:t>0</a:t>
            </a:r>
            <a:r>
              <a:rPr sz="930" spc="301" dirty="0">
                <a:latin typeface="Calibri"/>
                <a:cs typeface="Calibri"/>
              </a:rPr>
              <a:t> </a:t>
            </a:r>
            <a:r>
              <a:rPr sz="962" dirty="0">
                <a:solidFill>
                  <a:srgbClr val="0E0E0E"/>
                </a:solidFill>
                <a:latin typeface="Calibri"/>
                <a:cs typeface="Calibri"/>
              </a:rPr>
              <a:t>U</a:t>
            </a:r>
            <a:r>
              <a:rPr sz="962" spc="51" dirty="0">
                <a:solidFill>
                  <a:srgbClr val="0E0E0E"/>
                </a:solidFill>
                <a:latin typeface="Calibri"/>
                <a:cs typeface="Calibri"/>
              </a:rPr>
              <a:t>  </a:t>
            </a:r>
            <a:r>
              <a:rPr sz="962" i="1" dirty="0">
                <a:latin typeface="Calibri"/>
                <a:cs typeface="Calibri"/>
              </a:rPr>
              <a:t>)b</a:t>
            </a:r>
            <a:r>
              <a:rPr sz="962" i="1" spc="-51" dirty="0">
                <a:latin typeface="Calibri"/>
                <a:cs typeface="Calibri"/>
              </a:rPr>
              <a:t> </a:t>
            </a:r>
            <a:r>
              <a:rPr sz="962" i="1" dirty="0">
                <a:latin typeface="Calibri"/>
                <a:cs typeface="Calibri"/>
              </a:rPr>
              <a:t>j</a:t>
            </a:r>
            <a:r>
              <a:rPr sz="962" i="1" spc="247" dirty="0">
                <a:latin typeface="Calibri"/>
                <a:cs typeface="Calibri"/>
              </a:rPr>
              <a:t> </a:t>
            </a:r>
            <a:r>
              <a:rPr sz="962" i="1" spc="-573" dirty="0">
                <a:solidFill>
                  <a:srgbClr val="1F1F1F"/>
                </a:solidFill>
                <a:latin typeface="Calibri"/>
                <a:cs typeface="Calibri"/>
              </a:rPr>
              <a:t>—</a:t>
            </a:r>
            <a:r>
              <a:rPr sz="962" i="1" spc="-571" dirty="0">
                <a:solidFill>
                  <a:srgbClr val="1F1F1F"/>
                </a:solidFill>
                <a:latin typeface="Calibri"/>
                <a:cs typeface="Calibri"/>
              </a:rPr>
              <a:t>—</a:t>
            </a:r>
            <a:r>
              <a:rPr sz="962" i="1" spc="64" dirty="0">
                <a:solidFill>
                  <a:srgbClr val="1F1F1F"/>
                </a:solidFill>
                <a:latin typeface="Calibri"/>
                <a:cs typeface="Calibri"/>
              </a:rPr>
              <a:t>  </a:t>
            </a:r>
            <a:r>
              <a:rPr sz="962" i="1" spc="-250" dirty="0">
                <a:latin typeface="Calibri"/>
                <a:cs typeface="Calibri"/>
              </a:rPr>
              <a:t>(b)</a:t>
            </a:r>
            <a:endParaRPr sz="962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149936" y="2955339"/>
          <a:ext cx="1323136" cy="109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874"/>
                <a:gridCol w="252898"/>
                <a:gridCol w="219098"/>
                <a:gridCol w="220726"/>
                <a:gridCol w="221540"/>
              </a:tblGrid>
              <a:tr h="162898">
                <a:tc>
                  <a:txBody>
                    <a:bodyPr/>
                    <a:lstStyle/>
                    <a:p>
                      <a:pPr marL="403860">
                        <a:lnSpc>
                          <a:spcPts val="1520"/>
                        </a:lnSpc>
                      </a:pPr>
                      <a:r>
                        <a:rPr sz="1000" spc="-50" dirty="0">
                          <a:solidFill>
                            <a:srgbClr val="A12326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520"/>
                        </a:lnSpc>
                      </a:pPr>
                      <a:r>
                        <a:rPr sz="1000" spc="25" dirty="0">
                          <a:solidFill>
                            <a:srgbClr val="910C00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ts val="1520"/>
                        </a:lnSpc>
                      </a:pPr>
                      <a:r>
                        <a:rPr sz="1000" spc="-50" dirty="0">
                          <a:solidFill>
                            <a:srgbClr val="A11118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520"/>
                        </a:lnSpc>
                      </a:pPr>
                      <a:r>
                        <a:rPr sz="1000" spc="25" dirty="0">
                          <a:solidFill>
                            <a:srgbClr val="C31F26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ts val="1520"/>
                        </a:lnSpc>
                      </a:pPr>
                      <a:r>
                        <a:rPr sz="1000" spc="10" dirty="0">
                          <a:solidFill>
                            <a:srgbClr val="AE0C11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441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tabLst>
                          <a:tab pos="400050" algn="l"/>
                        </a:tabLst>
                      </a:pPr>
                      <a:r>
                        <a:rPr sz="1000" spc="-50" dirty="0">
                          <a:solidFill>
                            <a:srgbClr val="971811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solidFill>
                            <a:srgbClr val="971811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1812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  <a:tabLst>
                          <a:tab pos="398780" algn="l"/>
                        </a:tabLst>
                      </a:pPr>
                      <a:r>
                        <a:rPr sz="1000" spc="25" dirty="0">
                          <a:solidFill>
                            <a:srgbClr val="991D18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000" dirty="0">
                          <a:solidFill>
                            <a:srgbClr val="991D1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900"/>
                        </a:lnSpc>
                      </a:pPr>
                      <a:r>
                        <a:rPr sz="1000" spc="5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1900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441">
                <a:tc>
                  <a:txBody>
                    <a:bodyPr/>
                    <a:lstStyle/>
                    <a:p>
                      <a:pPr marL="44450">
                        <a:lnSpc>
                          <a:spcPts val="1900"/>
                        </a:lnSpc>
                        <a:tabLst>
                          <a:tab pos="403225" algn="l"/>
                        </a:tabLst>
                      </a:pPr>
                      <a:r>
                        <a:rPr sz="1000" spc="-50" dirty="0">
                          <a:solidFill>
                            <a:srgbClr val="911F1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000" dirty="0">
                          <a:solidFill>
                            <a:srgbClr val="911F1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4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tabLst>
                          <a:tab pos="402590" algn="l"/>
                        </a:tabLst>
                      </a:pPr>
                      <a:r>
                        <a:rPr sz="1000" spc="25" dirty="0">
                          <a:solidFill>
                            <a:srgbClr val="B6180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000" dirty="0">
                          <a:solidFill>
                            <a:srgbClr val="B6180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60862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  <a:tabLst>
                          <a:tab pos="347345" algn="l"/>
                        </a:tabLst>
                      </a:pPr>
                      <a:r>
                        <a:rPr sz="1000" spc="10" dirty="0">
                          <a:solidFill>
                            <a:srgbClr val="871C08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000" dirty="0">
                          <a:solidFill>
                            <a:srgbClr val="871C0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11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880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188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88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188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40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0747" y="4644468"/>
            <a:ext cx="491952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645" y="0"/>
                </a:lnTo>
              </a:path>
            </a:pathLst>
          </a:custGeom>
          <a:ln w="15271">
            <a:solidFill>
              <a:srgbClr val="A8544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8327138" y="4562196"/>
            <a:ext cx="15475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294" y="0"/>
                </a:lnTo>
              </a:path>
            </a:pathLst>
          </a:custGeom>
          <a:ln w="15271">
            <a:solidFill>
              <a:srgbClr val="A8544B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7074449" y="2929487"/>
            <a:ext cx="0" cy="1173679"/>
          </a:xfrm>
          <a:custGeom>
            <a:avLst/>
            <a:gdLst/>
            <a:ahLst/>
            <a:cxnLst/>
            <a:rect l="l" t="t" r="r" b="b"/>
            <a:pathLst>
              <a:path h="1830070">
                <a:moveTo>
                  <a:pt x="0" y="1829567"/>
                </a:moveTo>
                <a:lnTo>
                  <a:pt x="0" y="0"/>
                </a:lnTo>
              </a:path>
            </a:pathLst>
          </a:custGeom>
          <a:ln w="9163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7071510" y="2929487"/>
            <a:ext cx="1424135" cy="1173679"/>
            <a:chOff x="5299323" y="4567829"/>
            <a:chExt cx="2220595" cy="1830070"/>
          </a:xfrm>
        </p:grpSpPr>
        <p:sp>
          <p:nvSpPr>
            <p:cNvPr id="6" name="object 6"/>
            <p:cNvSpPr/>
            <p:nvPr/>
          </p:nvSpPr>
          <p:spPr>
            <a:xfrm>
              <a:off x="7515266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5299323" y="4572410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5299323" y="6392816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5667375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6953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7367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66946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9579" y="4567829"/>
              <a:ext cx="0" cy="1830070"/>
            </a:xfrm>
            <a:custGeom>
              <a:avLst/>
              <a:gdLst/>
              <a:ahLst/>
              <a:cxnLst/>
              <a:rect l="l" t="t" r="r" b="b"/>
              <a:pathLst>
                <a:path h="1830070">
                  <a:moveTo>
                    <a:pt x="0" y="1829567"/>
                  </a:moveTo>
                  <a:lnTo>
                    <a:pt x="0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9323" y="6090432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323" y="5791104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323" y="5485667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9323" y="5186339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>
                  <a:moveTo>
                    <a:pt x="0" y="0"/>
                  </a:moveTo>
                  <a:lnTo>
                    <a:pt x="2220522" y="0"/>
                  </a:lnTo>
                </a:path>
              </a:pathLst>
            </a:custGeom>
            <a:ln w="9163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8" name="object 18"/>
          <p:cNvSpPr/>
          <p:nvPr/>
        </p:nvSpPr>
        <p:spPr>
          <a:xfrm>
            <a:off x="6760052" y="3379044"/>
            <a:ext cx="272447" cy="0"/>
          </a:xfrm>
          <a:custGeom>
            <a:avLst/>
            <a:gdLst/>
            <a:ahLst/>
            <a:cxnLst/>
            <a:rect l="l" t="t" r="r" b="b"/>
            <a:pathLst>
              <a:path w="424814">
                <a:moveTo>
                  <a:pt x="0" y="0"/>
                </a:moveTo>
                <a:lnTo>
                  <a:pt x="424556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/>
          <p:nvPr/>
        </p:nvSpPr>
        <p:spPr>
          <a:xfrm>
            <a:off x="4425095" y="3371209"/>
            <a:ext cx="260637" cy="0"/>
          </a:xfrm>
          <a:custGeom>
            <a:avLst/>
            <a:gdLst/>
            <a:ahLst/>
            <a:cxnLst/>
            <a:rect l="l" t="t" r="r" b="b"/>
            <a:pathLst>
              <a:path w="406400">
                <a:moveTo>
                  <a:pt x="0" y="0"/>
                </a:moveTo>
                <a:lnTo>
                  <a:pt x="406230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/>
          <p:nvPr/>
        </p:nvSpPr>
        <p:spPr>
          <a:xfrm>
            <a:off x="4938315" y="3359455"/>
            <a:ext cx="225614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251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object 21"/>
          <p:cNvSpPr/>
          <p:nvPr/>
        </p:nvSpPr>
        <p:spPr>
          <a:xfrm>
            <a:off x="4186114" y="3171406"/>
            <a:ext cx="162898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512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object 22"/>
          <p:cNvSpPr/>
          <p:nvPr/>
        </p:nvSpPr>
        <p:spPr>
          <a:xfrm>
            <a:off x="6791394" y="3136146"/>
            <a:ext cx="268374" cy="0"/>
          </a:xfrm>
          <a:custGeom>
            <a:avLst/>
            <a:gdLst/>
            <a:ahLst/>
            <a:cxnLst/>
            <a:rect l="l" t="t" r="r" b="b"/>
            <a:pathLst>
              <a:path w="418464">
                <a:moveTo>
                  <a:pt x="0" y="0"/>
                </a:moveTo>
                <a:lnTo>
                  <a:pt x="418447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object 23"/>
          <p:cNvSpPr/>
          <p:nvPr/>
        </p:nvSpPr>
        <p:spPr>
          <a:xfrm>
            <a:off x="5894238" y="3124393"/>
            <a:ext cx="248826" cy="0"/>
          </a:xfrm>
          <a:custGeom>
            <a:avLst/>
            <a:gdLst/>
            <a:ahLst/>
            <a:cxnLst/>
            <a:rect l="l" t="t" r="r" b="b"/>
            <a:pathLst>
              <a:path w="387985">
                <a:moveTo>
                  <a:pt x="0" y="0"/>
                </a:moveTo>
                <a:lnTo>
                  <a:pt x="387904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4382000" y="3112640"/>
            <a:ext cx="186111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90164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5314416" y="3108722"/>
            <a:ext cx="213803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25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4378083" y="3108722"/>
            <a:ext cx="213803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25" y="0"/>
                </a:lnTo>
              </a:path>
            </a:pathLst>
          </a:custGeom>
          <a:ln w="15271">
            <a:solidFill>
              <a:srgbClr val="AC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7" name="object 27"/>
          <p:cNvGrpSpPr/>
          <p:nvPr/>
        </p:nvGrpSpPr>
        <p:grpSpPr>
          <a:xfrm>
            <a:off x="7093057" y="3111661"/>
            <a:ext cx="452856" cy="10181"/>
            <a:chOff x="5332921" y="4851885"/>
            <a:chExt cx="706120" cy="15875"/>
          </a:xfrm>
        </p:grpSpPr>
        <p:sp>
          <p:nvSpPr>
            <p:cNvPr id="28" name="object 28"/>
            <p:cNvSpPr/>
            <p:nvPr/>
          </p:nvSpPr>
          <p:spPr>
            <a:xfrm>
              <a:off x="5332921" y="4859521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89">
                  <a:moveTo>
                    <a:pt x="0" y="0"/>
                  </a:moveTo>
                  <a:lnTo>
                    <a:pt x="339034" y="0"/>
                  </a:lnTo>
                </a:path>
              </a:pathLst>
            </a:custGeom>
            <a:ln w="15271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99446" y="4859521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89">
                  <a:moveTo>
                    <a:pt x="0" y="0"/>
                  </a:moveTo>
                  <a:lnTo>
                    <a:pt x="339034" y="0"/>
                  </a:lnTo>
                </a:path>
              </a:pathLst>
            </a:custGeom>
            <a:ln w="15271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563183" y="3111660"/>
            <a:ext cx="926889" cy="17919"/>
            <a:chOff x="6065969" y="4851885"/>
            <a:chExt cx="1445260" cy="27940"/>
          </a:xfrm>
        </p:grpSpPr>
        <p:sp>
          <p:nvSpPr>
            <p:cNvPr id="31" name="object 31"/>
            <p:cNvSpPr/>
            <p:nvPr/>
          </p:nvSpPr>
          <p:spPr>
            <a:xfrm>
              <a:off x="6065969" y="4859521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89">
                  <a:moveTo>
                    <a:pt x="0" y="0"/>
                  </a:moveTo>
                  <a:lnTo>
                    <a:pt x="339034" y="0"/>
                  </a:lnTo>
                </a:path>
              </a:pathLst>
            </a:custGeom>
            <a:ln w="15271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32492" y="4859521"/>
              <a:ext cx="345440" cy="0"/>
            </a:xfrm>
            <a:custGeom>
              <a:avLst/>
              <a:gdLst/>
              <a:ahLst/>
              <a:cxnLst/>
              <a:rect l="l" t="t" r="r" b="b"/>
              <a:pathLst>
                <a:path w="345440">
                  <a:moveTo>
                    <a:pt x="0" y="0"/>
                  </a:moveTo>
                  <a:lnTo>
                    <a:pt x="345143" y="0"/>
                  </a:lnTo>
                </a:path>
              </a:pathLst>
            </a:custGeom>
            <a:ln w="15271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86791" y="4858003"/>
              <a:ext cx="357505" cy="21590"/>
            </a:xfrm>
            <a:custGeom>
              <a:avLst/>
              <a:gdLst/>
              <a:ahLst/>
              <a:cxnLst/>
              <a:rect l="l" t="t" r="r" b="b"/>
              <a:pathLst>
                <a:path w="357504" h="21589">
                  <a:moveTo>
                    <a:pt x="357365" y="0"/>
                  </a:moveTo>
                  <a:lnTo>
                    <a:pt x="0" y="0"/>
                  </a:lnTo>
                  <a:lnTo>
                    <a:pt x="0" y="15265"/>
                  </a:lnTo>
                  <a:lnTo>
                    <a:pt x="6108" y="15265"/>
                  </a:lnTo>
                  <a:lnTo>
                    <a:pt x="6108" y="21374"/>
                  </a:lnTo>
                  <a:lnTo>
                    <a:pt x="357365" y="21374"/>
                  </a:lnTo>
                  <a:lnTo>
                    <a:pt x="357365" y="15265"/>
                  </a:lnTo>
                  <a:lnTo>
                    <a:pt x="357365" y="6108"/>
                  </a:lnTo>
                  <a:lnTo>
                    <a:pt x="357365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1649" y="4859521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90">
                  <a:moveTo>
                    <a:pt x="0" y="0"/>
                  </a:moveTo>
                  <a:lnTo>
                    <a:pt x="339034" y="0"/>
                  </a:lnTo>
                </a:path>
              </a:pathLst>
            </a:custGeom>
            <a:ln w="15271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5" name="object 35"/>
          <p:cNvSpPr/>
          <p:nvPr/>
        </p:nvSpPr>
        <p:spPr>
          <a:xfrm>
            <a:off x="4060748" y="2881494"/>
            <a:ext cx="456521" cy="0"/>
          </a:xfrm>
          <a:custGeom>
            <a:avLst/>
            <a:gdLst/>
            <a:ahLst/>
            <a:cxnLst/>
            <a:rect l="l" t="t" r="r" b="b"/>
            <a:pathLst>
              <a:path w="711835">
                <a:moveTo>
                  <a:pt x="0" y="0"/>
                </a:moveTo>
                <a:lnTo>
                  <a:pt x="711666" y="0"/>
                </a:lnTo>
              </a:path>
            </a:pathLst>
          </a:custGeom>
          <a:ln w="15271">
            <a:solidFill>
              <a:srgbClr val="A83F3F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4491696" y="2713032"/>
            <a:ext cx="593763" cy="0"/>
          </a:xfrm>
          <a:custGeom>
            <a:avLst/>
            <a:gdLst/>
            <a:ahLst/>
            <a:cxnLst/>
            <a:rect l="l" t="t" r="r" b="b"/>
            <a:pathLst>
              <a:path w="925830">
                <a:moveTo>
                  <a:pt x="0" y="0"/>
                </a:moveTo>
                <a:lnTo>
                  <a:pt x="925472" y="0"/>
                </a:lnTo>
              </a:path>
            </a:pathLst>
          </a:custGeom>
          <a:ln w="15271">
            <a:solidFill>
              <a:srgbClr val="A02F38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8299" y="3489720"/>
            <a:ext cx="74436" cy="7835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3611" y="2941240"/>
            <a:ext cx="15670" cy="5093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0159" y="3489720"/>
            <a:ext cx="121449" cy="8814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9694" y="3058771"/>
            <a:ext cx="23506" cy="5093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3021" y="3313423"/>
            <a:ext cx="31341" cy="5093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28710" y="3423119"/>
            <a:ext cx="285993" cy="203721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855594" y="2168156"/>
            <a:ext cx="2099346" cy="250368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67"/>
              </a:spcBef>
            </a:pPr>
            <a:r>
              <a:rPr sz="1571" dirty="0">
                <a:solidFill>
                  <a:srgbClr val="EB1300"/>
                </a:solidFill>
              </a:rPr>
              <a:t>DIANA</a:t>
            </a:r>
            <a:r>
              <a:rPr sz="1571" spc="163" dirty="0">
                <a:solidFill>
                  <a:srgbClr val="EB1300"/>
                </a:solidFill>
              </a:rPr>
              <a:t> </a:t>
            </a:r>
            <a:r>
              <a:rPr sz="1571" dirty="0">
                <a:solidFill>
                  <a:srgbClr val="000000"/>
                </a:solidFill>
              </a:rPr>
              <a:t>-</a:t>
            </a:r>
            <a:r>
              <a:rPr sz="1571" spc="42" dirty="0">
                <a:solidFill>
                  <a:srgbClr val="000000"/>
                </a:solidFill>
              </a:rPr>
              <a:t> </a:t>
            </a:r>
            <a:r>
              <a:rPr sz="1571" dirty="0">
                <a:solidFill>
                  <a:srgbClr val="03A556"/>
                </a:solidFill>
              </a:rPr>
              <a:t>Divisive</a:t>
            </a:r>
            <a:r>
              <a:rPr sz="1571" spc="180" dirty="0">
                <a:solidFill>
                  <a:srgbClr val="03A556"/>
                </a:solidFill>
              </a:rPr>
              <a:t> </a:t>
            </a:r>
            <a:r>
              <a:rPr sz="1571" spc="-6" dirty="0">
                <a:solidFill>
                  <a:srgbClr val="0064B1"/>
                </a:solidFill>
              </a:rPr>
              <a:t>Analysis</a:t>
            </a:r>
            <a:endParaRPr sz="1571"/>
          </a:p>
        </p:txBody>
      </p:sp>
      <p:sp>
        <p:nvSpPr>
          <p:cNvPr id="44" name="object 44"/>
          <p:cNvSpPr txBox="1"/>
          <p:nvPr/>
        </p:nvSpPr>
        <p:spPr>
          <a:xfrm>
            <a:off x="6255431" y="2165058"/>
            <a:ext cx="2084685" cy="571097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618983">
              <a:spcBef>
                <a:spcPts val="67"/>
              </a:spcBef>
              <a:tabLst>
                <a:tab pos="775765" algn="l"/>
              </a:tabLst>
            </a:pPr>
            <a:r>
              <a:rPr sz="1571" spc="-32" dirty="0">
                <a:latin typeface="Calibri"/>
                <a:cs typeface="Calibri"/>
              </a:rPr>
              <a:t>-</a:t>
            </a:r>
            <a:r>
              <a:rPr sz="1571" dirty="0">
                <a:latin typeface="Calibri"/>
                <a:cs typeface="Calibri"/>
              </a:rPr>
              <a:t>	</a:t>
            </a:r>
            <a:r>
              <a:rPr sz="1571" dirty="0">
                <a:solidFill>
                  <a:srgbClr val="930500"/>
                </a:solidFill>
                <a:latin typeface="Calibri"/>
                <a:cs typeface="Calibri"/>
              </a:rPr>
              <a:t>Solved</a:t>
            </a:r>
            <a:r>
              <a:rPr sz="1571" spc="96" dirty="0">
                <a:solidFill>
                  <a:srgbClr val="930500"/>
                </a:solidFill>
                <a:latin typeface="Calibri"/>
                <a:cs typeface="Calibri"/>
              </a:rPr>
              <a:t> </a:t>
            </a:r>
            <a:r>
              <a:rPr sz="1571" spc="-6" dirty="0">
                <a:solidFill>
                  <a:srgbClr val="BA0F01"/>
                </a:solidFill>
                <a:latin typeface="Calibri"/>
                <a:cs typeface="Calibri"/>
              </a:rPr>
              <a:t>Example</a:t>
            </a:r>
            <a:endParaRPr sz="1571">
              <a:latin typeface="Calibri"/>
              <a:cs typeface="Calibri"/>
            </a:endParaRPr>
          </a:p>
          <a:p>
            <a:pPr marL="8145">
              <a:spcBef>
                <a:spcPts val="1010"/>
              </a:spcBef>
              <a:tabLst>
                <a:tab pos="145380" algn="l"/>
                <a:tab pos="556677" algn="l"/>
                <a:tab pos="941098" algn="l"/>
                <a:tab pos="1163850" algn="l"/>
                <a:tab pos="1550715" algn="l"/>
              </a:tabLst>
            </a:pPr>
            <a:r>
              <a:rPr sz="1251" i="1" spc="-310" dirty="0">
                <a:solidFill>
                  <a:srgbClr val="1F1C01"/>
                </a:solidFill>
                <a:latin typeface="Cambria"/>
                <a:cs typeface="Cambria"/>
              </a:rPr>
              <a:t>c,</a:t>
            </a:r>
            <a:r>
              <a:rPr sz="1251" i="1" dirty="0">
                <a:solidFill>
                  <a:srgbClr val="1F1C01"/>
                </a:solidFill>
                <a:latin typeface="Cambria"/>
                <a:cs typeface="Cambria"/>
              </a:rPr>
              <a:t>	</a:t>
            </a:r>
            <a:r>
              <a:rPr sz="1251" i="1" dirty="0">
                <a:latin typeface="Cambria"/>
                <a:cs typeface="Cambria"/>
              </a:rPr>
              <a:t>d</a:t>
            </a:r>
            <a:r>
              <a:rPr sz="1251" i="1" spc="308" dirty="0">
                <a:latin typeface="Cambria"/>
                <a:cs typeface="Cambria"/>
              </a:rPr>
              <a:t> </a:t>
            </a:r>
            <a:r>
              <a:rPr sz="1251" spc="-16" dirty="0">
                <a:latin typeface="Cambria"/>
                <a:cs typeface="Cambria"/>
              </a:rPr>
              <a:t>e}</a:t>
            </a:r>
            <a:r>
              <a:rPr sz="1251" dirty="0">
                <a:latin typeface="Cambria"/>
                <a:cs typeface="Cambria"/>
              </a:rPr>
              <a:t>	</a:t>
            </a:r>
            <a:r>
              <a:rPr sz="1251" spc="-13" dirty="0">
                <a:latin typeface="Cambria"/>
                <a:cs typeface="Cambria"/>
              </a:rPr>
              <a:t>rind</a:t>
            </a:r>
            <a:r>
              <a:rPr sz="1251" dirty="0">
                <a:latin typeface="Cambria"/>
                <a:cs typeface="Cambria"/>
              </a:rPr>
              <a:t>	</a:t>
            </a:r>
            <a:r>
              <a:rPr sz="1251" i="1" spc="-16" dirty="0">
                <a:latin typeface="Cambria"/>
                <a:cs typeface="Cambria"/>
              </a:rPr>
              <a:t>Cj</a:t>
            </a:r>
            <a:r>
              <a:rPr sz="1251" i="1" dirty="0">
                <a:latin typeface="Cambria"/>
                <a:cs typeface="Cambria"/>
              </a:rPr>
              <a:t>	</a:t>
            </a:r>
            <a:r>
              <a:rPr sz="1251" i="1" spc="-853" dirty="0">
                <a:latin typeface="Cambria"/>
                <a:cs typeface="Cambria"/>
              </a:rPr>
              <a:t>—</a:t>
            </a:r>
            <a:r>
              <a:rPr sz="1251" i="1" spc="-885" dirty="0">
                <a:latin typeface="Cambria"/>
                <a:cs typeface="Cambria"/>
              </a:rPr>
              <a:t>—</a:t>
            </a:r>
            <a:r>
              <a:rPr sz="1251" i="1" dirty="0">
                <a:latin typeface="Cambria"/>
                <a:cs typeface="Cambria"/>
              </a:rPr>
              <a:t>	</a:t>
            </a:r>
            <a:r>
              <a:rPr sz="1251" spc="-32" dirty="0">
                <a:latin typeface="Cambria"/>
                <a:cs typeface="Cambria"/>
              </a:rPr>
              <a:t>}</a:t>
            </a:r>
            <a:endParaRPr sz="1251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8329" y="2532997"/>
            <a:ext cx="428014" cy="201124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>
              <a:spcBef>
                <a:spcPts val="67"/>
              </a:spcBef>
            </a:pPr>
            <a:r>
              <a:rPr sz="1251" i="1" dirty="0">
                <a:latin typeface="Cambria"/>
                <a:cs typeface="Cambria"/>
              </a:rPr>
              <a:t>C¡</a:t>
            </a:r>
            <a:r>
              <a:rPr sz="1251" i="1" spc="167" dirty="0">
                <a:latin typeface="Cambria"/>
                <a:cs typeface="Cambria"/>
              </a:rPr>
              <a:t> </a:t>
            </a:r>
            <a:r>
              <a:rPr sz="1251" i="1" spc="-853" dirty="0">
                <a:solidFill>
                  <a:srgbClr val="0C0C0C"/>
                </a:solidFill>
                <a:latin typeface="Cambria"/>
                <a:cs typeface="Cambria"/>
              </a:rPr>
              <a:t>——</a:t>
            </a:r>
            <a:r>
              <a:rPr sz="1251" i="1" spc="305" dirty="0">
                <a:solidFill>
                  <a:srgbClr val="0C0C0C"/>
                </a:solidFill>
                <a:latin typeface="Cambria"/>
                <a:cs typeface="Cambria"/>
              </a:rPr>
              <a:t> </a:t>
            </a:r>
            <a:r>
              <a:rPr sz="1251" i="1" spc="-289" dirty="0">
                <a:latin typeface="Cambria"/>
                <a:cs typeface="Cambria"/>
              </a:rPr>
              <a:t>;$,</a:t>
            </a:r>
            <a:endParaRPr sz="1251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65588" y="2445264"/>
            <a:ext cx="1988576" cy="1157310"/>
          </a:xfrm>
          <a:prstGeom prst="rect">
            <a:avLst/>
          </a:prstGeom>
        </p:spPr>
        <p:txBody>
          <a:bodyPr vert="horz" wrap="square" lIns="0" tIns="70046" rIns="0" bIns="0" rtlCol="0">
            <a:spAutoFit/>
          </a:bodyPr>
          <a:lstStyle/>
          <a:p>
            <a:pPr marL="173071" indent="-132348">
              <a:spcBef>
                <a:spcPts val="552"/>
              </a:spcBef>
              <a:buChar char="•"/>
              <a:tabLst>
                <a:tab pos="173071" algn="l"/>
              </a:tabLst>
            </a:pPr>
            <a:r>
              <a:rPr sz="962" dirty="0">
                <a:latin typeface="Calibri"/>
                <a:cs typeface="Calibri"/>
              </a:rPr>
              <a:t>Step</a:t>
            </a:r>
            <a:r>
              <a:rPr sz="962" spc="19" dirty="0">
                <a:latin typeface="Calibri"/>
                <a:cs typeface="Calibri"/>
              </a:rPr>
              <a:t> </a:t>
            </a:r>
            <a:r>
              <a:rPr sz="962" dirty="0">
                <a:latin typeface="Calibri"/>
                <a:cs typeface="Calibri"/>
              </a:rPr>
              <a:t>3:</a:t>
            </a:r>
            <a:r>
              <a:rPr sz="962" spc="-32" dirty="0">
                <a:latin typeface="Calibri"/>
                <a:cs typeface="Calibri"/>
              </a:rPr>
              <a:t> </a:t>
            </a:r>
            <a:r>
              <a:rPr sz="962" dirty="0">
                <a:latin typeface="Calibri"/>
                <a:cs typeface="Calibri"/>
              </a:rPr>
              <a:t>Remaining</a:t>
            </a:r>
            <a:r>
              <a:rPr sz="962" spc="22" dirty="0">
                <a:latin typeface="Calibri"/>
                <a:cs typeface="Calibri"/>
              </a:rPr>
              <a:t> </a:t>
            </a:r>
            <a:r>
              <a:rPr sz="962" spc="-6" dirty="0">
                <a:latin typeface="Calibri"/>
                <a:cs typeface="Calibri"/>
              </a:rPr>
              <a:t>iterations</a:t>
            </a:r>
            <a:endParaRPr sz="962">
              <a:latin typeface="Calibri"/>
              <a:cs typeface="Calibri"/>
            </a:endParaRPr>
          </a:p>
          <a:p>
            <a:pPr marL="171849" indent="-127462">
              <a:spcBef>
                <a:spcPts val="423"/>
              </a:spcBef>
              <a:buChar char="•"/>
              <a:tabLst>
                <a:tab pos="171849" algn="l"/>
              </a:tabLst>
            </a:pPr>
            <a:r>
              <a:rPr sz="834" spc="-45" dirty="0">
                <a:latin typeface="Cambria"/>
                <a:cs typeface="Cambria"/>
              </a:rPr>
              <a:t>(i)</a:t>
            </a:r>
            <a:r>
              <a:rPr sz="834" spc="6" dirty="0">
                <a:latin typeface="Cambria"/>
                <a:cs typeface="Cambria"/>
              </a:rPr>
              <a:t> </a:t>
            </a:r>
            <a:r>
              <a:rPr sz="834" spc="32" dirty="0">
                <a:latin typeface="Cambria"/>
                <a:cs typeface="Cambria"/>
              </a:rPr>
              <a:t>2’</a:t>
            </a:r>
            <a:r>
              <a:rPr sz="866" spc="48" baseline="24691" dirty="0">
                <a:latin typeface="Cambria"/>
                <a:cs typeface="Cambria"/>
              </a:rPr>
              <a:t>d</a:t>
            </a:r>
            <a:r>
              <a:rPr sz="866" spc="87" baseline="24691" dirty="0">
                <a:latin typeface="Cambria"/>
                <a:cs typeface="Cambria"/>
              </a:rPr>
              <a:t> </a:t>
            </a:r>
            <a:r>
              <a:rPr sz="834" spc="-6" dirty="0">
                <a:latin typeface="Cambria"/>
                <a:cs typeface="Cambria"/>
              </a:rPr>
              <a:t>iteration.</a:t>
            </a:r>
            <a:endParaRPr sz="834">
              <a:latin typeface="Cambria"/>
              <a:cs typeface="Cambria"/>
            </a:endParaRPr>
          </a:p>
          <a:p>
            <a:pPr marL="355915" indent="-313564">
              <a:spcBef>
                <a:spcPts val="757"/>
              </a:spcBef>
              <a:buClr>
                <a:srgbClr val="000000"/>
              </a:buClr>
              <a:buChar char="•"/>
              <a:tabLst>
                <a:tab pos="355915" algn="l"/>
                <a:tab pos="534279" algn="l"/>
                <a:tab pos="1226563" algn="l"/>
              </a:tabLst>
            </a:pPr>
            <a:r>
              <a:rPr sz="898" i="1" spc="-163" dirty="0">
                <a:solidFill>
                  <a:srgbClr val="313131"/>
                </a:solidFill>
                <a:latin typeface="Cambria"/>
                <a:cs typeface="Cambria"/>
              </a:rPr>
              <a:t>-</a:t>
            </a:r>
            <a:r>
              <a:rPr sz="898" i="1" spc="-535" dirty="0">
                <a:solidFill>
                  <a:srgbClr val="313131"/>
                </a:solidFill>
                <a:latin typeface="Cambria"/>
                <a:cs typeface="Cambria"/>
              </a:rPr>
              <a:t>—</a:t>
            </a:r>
            <a:r>
              <a:rPr sz="898" i="1" dirty="0">
                <a:solidFill>
                  <a:srgbClr val="313131"/>
                </a:solidFill>
                <a:latin typeface="Cambria"/>
                <a:cs typeface="Cambria"/>
              </a:rPr>
              <a:t>	</a:t>
            </a:r>
            <a:r>
              <a:rPr sz="898" i="1" spc="-35" dirty="0">
                <a:latin typeface="Cambria"/>
                <a:cs typeface="Cambria"/>
              </a:rPr>
              <a:t>pd</a:t>
            </a:r>
            <a:r>
              <a:rPr sz="898" i="1" spc="202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‹i,</a:t>
            </a:r>
            <a:r>
              <a:rPr sz="898" i="1" spc="-77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c</a:t>
            </a:r>
            <a:r>
              <a:rPr sz="898" i="1" dirty="0">
                <a:solidFill>
                  <a:srgbClr val="2A2A2A"/>
                </a:solidFill>
                <a:latin typeface="Cambria"/>
                <a:cs typeface="Cambria"/>
              </a:rPr>
              <a:t>)</a:t>
            </a:r>
            <a:r>
              <a:rPr sz="898" i="1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898" dirty="0">
                <a:latin typeface="Cambria"/>
                <a:cs typeface="Cambria"/>
              </a:rPr>
              <a:t>+</a:t>
            </a:r>
            <a:r>
              <a:rPr sz="898" spc="71" dirty="0">
                <a:latin typeface="Cambria"/>
                <a:cs typeface="Cambria"/>
              </a:rPr>
              <a:t> </a:t>
            </a:r>
            <a:r>
              <a:rPr sz="898" i="1" spc="-32" dirty="0">
                <a:latin typeface="Cambria"/>
                <a:cs typeface="Cambria"/>
              </a:rPr>
              <a:t>d</a:t>
            </a:r>
            <a:r>
              <a:rPr sz="898" i="1" dirty="0">
                <a:latin typeface="Cambria"/>
                <a:cs typeface="Cambria"/>
              </a:rPr>
              <a:t>	d)</a:t>
            </a:r>
            <a:r>
              <a:rPr sz="898" i="1" spc="83" dirty="0">
                <a:latin typeface="Cambria"/>
                <a:cs typeface="Cambria"/>
              </a:rPr>
              <a:t> </a:t>
            </a:r>
            <a:r>
              <a:rPr sz="898" dirty="0">
                <a:latin typeface="Cambria"/>
                <a:cs typeface="Cambria"/>
              </a:rPr>
              <a:t>+</a:t>
            </a:r>
            <a:r>
              <a:rPr sz="898" spc="163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d{u,</a:t>
            </a:r>
            <a:r>
              <a:rPr sz="898" i="1" spc="-42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e</a:t>
            </a:r>
            <a:r>
              <a:rPr sz="898" i="1" dirty="0">
                <a:solidFill>
                  <a:srgbClr val="444444"/>
                </a:solidFill>
                <a:latin typeface="Cambria"/>
                <a:cs typeface="Cambria"/>
              </a:rPr>
              <a:t>)</a:t>
            </a:r>
            <a:r>
              <a:rPr sz="898" i="1" dirty="0">
                <a:latin typeface="Cambria"/>
                <a:cs typeface="Cambria"/>
              </a:rPr>
              <a:t>)</a:t>
            </a:r>
            <a:r>
              <a:rPr sz="898" i="1" spc="51" dirty="0">
                <a:latin typeface="Cambria"/>
                <a:cs typeface="Cambria"/>
              </a:rPr>
              <a:t> </a:t>
            </a:r>
            <a:r>
              <a:rPr sz="898" i="1" spc="-385" dirty="0">
                <a:solidFill>
                  <a:srgbClr val="313131"/>
                </a:solidFill>
                <a:latin typeface="Cambria"/>
                <a:cs typeface="Cambria"/>
              </a:rPr>
              <a:t>—</a:t>
            </a:r>
            <a:endParaRPr sz="898">
              <a:latin typeface="Cambria"/>
              <a:cs typeface="Cambria"/>
            </a:endParaRPr>
          </a:p>
          <a:p>
            <a:pPr marL="179179" indent="-136421">
              <a:spcBef>
                <a:spcPts val="975"/>
              </a:spcBef>
              <a:buChar char="•"/>
              <a:tabLst>
                <a:tab pos="179179" algn="l"/>
                <a:tab pos="348992" algn="l"/>
                <a:tab pos="526543" algn="l"/>
              </a:tabLst>
            </a:pPr>
            <a:r>
              <a:rPr sz="866" i="1" spc="-32" dirty="0">
                <a:latin typeface="Cambria"/>
                <a:cs typeface="Cambria"/>
              </a:rPr>
              <a:t>D</a:t>
            </a:r>
            <a:r>
              <a:rPr sz="866" i="1" dirty="0">
                <a:latin typeface="Cambria"/>
                <a:cs typeface="Cambria"/>
              </a:rPr>
              <a:t>	</a:t>
            </a:r>
            <a:r>
              <a:rPr sz="866" i="1" spc="-471" dirty="0">
                <a:solidFill>
                  <a:srgbClr val="2A2A2A"/>
                </a:solidFill>
                <a:latin typeface="Cambria"/>
                <a:cs typeface="Cambria"/>
              </a:rPr>
              <a:t>—</a:t>
            </a:r>
            <a:r>
              <a:rPr sz="866" i="1" spc="-32" dirty="0">
                <a:solidFill>
                  <a:srgbClr val="2A2A2A"/>
                </a:solidFill>
                <a:latin typeface="Cambria"/>
                <a:cs typeface="Cambria"/>
              </a:rPr>
              <a:t>-</a:t>
            </a:r>
            <a:r>
              <a:rPr sz="866" i="1" dirty="0">
                <a:solidFill>
                  <a:srgbClr val="2A2A2A"/>
                </a:solidFill>
                <a:latin typeface="Cambria"/>
                <a:cs typeface="Cambria"/>
              </a:rPr>
              <a:t>	</a:t>
            </a:r>
            <a:r>
              <a:rPr sz="866" i="1" spc="-6" dirty="0">
                <a:latin typeface="Cambria"/>
                <a:cs typeface="Cambria"/>
              </a:rPr>
              <a:t>pd{c,</a:t>
            </a:r>
            <a:r>
              <a:rPr sz="866" i="1" spc="-64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a)</a:t>
            </a:r>
            <a:r>
              <a:rPr sz="866" i="1" spc="83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+</a:t>
            </a:r>
            <a:r>
              <a:rPr sz="866" i="1" spc="192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d{c,</a:t>
            </a:r>
            <a:r>
              <a:rPr sz="866" i="1" spc="-38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d)</a:t>
            </a:r>
            <a:r>
              <a:rPr sz="866" i="1" spc="38" dirty="0">
                <a:latin typeface="Cambria"/>
                <a:cs typeface="Cambria"/>
              </a:rPr>
              <a:t> +</a:t>
            </a:r>
            <a:r>
              <a:rPr sz="866" i="1" spc="163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d</a:t>
            </a:r>
            <a:r>
              <a:rPr sz="866" i="1" spc="163" dirty="0">
                <a:latin typeface="Cambria"/>
                <a:cs typeface="Cambria"/>
              </a:rPr>
              <a:t> </a:t>
            </a:r>
            <a:r>
              <a:rPr sz="866" i="1" spc="73" dirty="0">
                <a:latin typeface="Cambria"/>
                <a:cs typeface="Cambria"/>
              </a:rPr>
              <a:t>c,e</a:t>
            </a:r>
            <a:r>
              <a:rPr sz="866" i="1" spc="73" dirty="0">
                <a:solidFill>
                  <a:srgbClr val="383838"/>
                </a:solidFill>
                <a:latin typeface="Cambria"/>
                <a:cs typeface="Cambria"/>
              </a:rPr>
              <a:t>)</a:t>
            </a:r>
            <a:r>
              <a:rPr sz="866" i="1" spc="73" dirty="0">
                <a:latin typeface="Cambria"/>
                <a:cs typeface="Cambria"/>
              </a:rPr>
              <a:t>)</a:t>
            </a:r>
            <a:r>
              <a:rPr sz="866" i="1" spc="64" dirty="0">
                <a:latin typeface="Cambria"/>
                <a:cs typeface="Cambria"/>
              </a:rPr>
              <a:t> </a:t>
            </a:r>
            <a:r>
              <a:rPr sz="866" i="1" spc="-353" dirty="0">
                <a:solidFill>
                  <a:srgbClr val="2F2F2F"/>
                </a:solidFill>
                <a:latin typeface="Cambria"/>
                <a:cs typeface="Cambria"/>
              </a:rPr>
              <a:t>—</a:t>
            </a:r>
            <a:endParaRPr sz="866">
              <a:latin typeface="Cambria"/>
              <a:cs typeface="Cambria"/>
            </a:endParaRPr>
          </a:p>
          <a:p>
            <a:pPr marL="179179" indent="-136013">
              <a:spcBef>
                <a:spcPts val="981"/>
              </a:spcBef>
              <a:buChar char="•"/>
              <a:tabLst>
                <a:tab pos="179179" algn="l"/>
                <a:tab pos="357137" algn="l"/>
                <a:tab pos="533058" algn="l"/>
              </a:tabLst>
            </a:pPr>
            <a:r>
              <a:rPr sz="834" i="1" spc="-32" dirty="0">
                <a:latin typeface="Cambria"/>
                <a:cs typeface="Cambria"/>
              </a:rPr>
              <a:t>D</a:t>
            </a:r>
            <a:r>
              <a:rPr sz="834" i="1" dirty="0">
                <a:latin typeface="Cambria"/>
                <a:cs typeface="Cambria"/>
              </a:rPr>
              <a:t>	</a:t>
            </a:r>
            <a:r>
              <a:rPr sz="834" i="1" spc="-561" dirty="0">
                <a:solidFill>
                  <a:srgbClr val="282828"/>
                </a:solidFill>
                <a:latin typeface="Cambria"/>
                <a:cs typeface="Cambria"/>
              </a:rPr>
              <a:t>—</a:t>
            </a:r>
            <a:r>
              <a:rPr sz="834" i="1" spc="-593" dirty="0">
                <a:solidFill>
                  <a:srgbClr val="282828"/>
                </a:solidFill>
                <a:latin typeface="Cambria"/>
                <a:cs typeface="Cambria"/>
              </a:rPr>
              <a:t>—</a:t>
            </a:r>
            <a:r>
              <a:rPr sz="834" i="1" dirty="0">
                <a:solidFill>
                  <a:srgbClr val="282828"/>
                </a:solidFill>
                <a:latin typeface="Cambria"/>
                <a:cs typeface="Cambria"/>
              </a:rPr>
              <a:t>	</a:t>
            </a:r>
            <a:r>
              <a:rPr sz="834" i="1" spc="35" dirty="0">
                <a:latin typeface="Cambria"/>
                <a:cs typeface="Cambria"/>
              </a:rPr>
              <a:t>{d{d,</a:t>
            </a:r>
            <a:r>
              <a:rPr sz="834" i="1" spc="-45" dirty="0">
                <a:latin typeface="Cambria"/>
                <a:cs typeface="Cambria"/>
              </a:rPr>
              <a:t> </a:t>
            </a:r>
            <a:r>
              <a:rPr sz="834" i="1" dirty="0">
                <a:latin typeface="Cambria"/>
                <a:cs typeface="Cambria"/>
              </a:rPr>
              <a:t>a)</a:t>
            </a:r>
            <a:r>
              <a:rPr sz="834" i="1" spc="67" dirty="0">
                <a:latin typeface="Cambria"/>
                <a:cs typeface="Cambria"/>
              </a:rPr>
              <a:t> </a:t>
            </a:r>
            <a:r>
              <a:rPr sz="834" spc="-87" dirty="0">
                <a:latin typeface="Cambria"/>
                <a:cs typeface="Cambria"/>
              </a:rPr>
              <a:t>-</a:t>
            </a:r>
            <a:r>
              <a:rPr sz="834" spc="-32" dirty="0">
                <a:latin typeface="Cambria"/>
                <a:cs typeface="Cambria"/>
              </a:rPr>
              <a:t>F</a:t>
            </a:r>
            <a:r>
              <a:rPr sz="834" spc="96" dirty="0">
                <a:latin typeface="Cambria"/>
                <a:cs typeface="Cambria"/>
              </a:rPr>
              <a:t> </a:t>
            </a:r>
            <a:r>
              <a:rPr sz="834" i="1" spc="38" dirty="0">
                <a:latin typeface="Cambria"/>
                <a:cs typeface="Cambria"/>
              </a:rPr>
              <a:t>d{d,</a:t>
            </a:r>
            <a:r>
              <a:rPr sz="834" i="1" spc="-29" dirty="0">
                <a:latin typeface="Cambria"/>
                <a:cs typeface="Cambria"/>
              </a:rPr>
              <a:t> </a:t>
            </a:r>
            <a:r>
              <a:rPr sz="834" spc="38" dirty="0">
                <a:latin typeface="Cambria"/>
                <a:cs typeface="Cambria"/>
              </a:rPr>
              <a:t>c)</a:t>
            </a:r>
            <a:r>
              <a:rPr sz="834" spc="-16" dirty="0">
                <a:latin typeface="Cambria"/>
                <a:cs typeface="Cambria"/>
              </a:rPr>
              <a:t> </a:t>
            </a:r>
            <a:r>
              <a:rPr sz="834" i="1" spc="55" dirty="0">
                <a:latin typeface="Cambria"/>
                <a:cs typeface="Cambria"/>
              </a:rPr>
              <a:t>+</a:t>
            </a:r>
            <a:r>
              <a:rPr sz="834" i="1" spc="138" dirty="0">
                <a:latin typeface="Cambria"/>
                <a:cs typeface="Cambria"/>
              </a:rPr>
              <a:t> </a:t>
            </a:r>
            <a:r>
              <a:rPr sz="834" i="1" spc="51" dirty="0">
                <a:latin typeface="Cambria"/>
                <a:cs typeface="Cambria"/>
              </a:rPr>
              <a:t>d{d,</a:t>
            </a:r>
            <a:r>
              <a:rPr sz="834" i="1" spc="-58" dirty="0">
                <a:latin typeface="Cambria"/>
                <a:cs typeface="Cambria"/>
              </a:rPr>
              <a:t> </a:t>
            </a:r>
            <a:r>
              <a:rPr sz="834" i="1" spc="38" dirty="0">
                <a:latin typeface="Cambria"/>
                <a:cs typeface="Cambria"/>
              </a:rPr>
              <a:t>e</a:t>
            </a:r>
            <a:r>
              <a:rPr sz="834" i="1" spc="38" dirty="0">
                <a:solidFill>
                  <a:srgbClr val="383838"/>
                </a:solidFill>
                <a:latin typeface="Cambria"/>
                <a:cs typeface="Cambria"/>
              </a:rPr>
              <a:t>)</a:t>
            </a:r>
            <a:r>
              <a:rPr sz="834" i="1" spc="38" dirty="0">
                <a:latin typeface="Cambria"/>
                <a:cs typeface="Cambria"/>
              </a:rPr>
              <a:t>)</a:t>
            </a:r>
            <a:r>
              <a:rPr sz="834" i="1" spc="32" dirty="0">
                <a:latin typeface="Cambria"/>
                <a:cs typeface="Cambria"/>
              </a:rPr>
              <a:t> </a:t>
            </a:r>
            <a:r>
              <a:rPr sz="834" i="1" spc="-317" dirty="0">
                <a:solidFill>
                  <a:srgbClr val="2F2F2F"/>
                </a:solidFill>
                <a:latin typeface="Cambria"/>
                <a:cs typeface="Cambria"/>
              </a:rPr>
              <a:t>—</a:t>
            </a:r>
            <a:endParaRPr sz="834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14202" y="3781771"/>
            <a:ext cx="58236" cy="11177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673" spc="-32" dirty="0">
                <a:solidFill>
                  <a:srgbClr val="313131"/>
                </a:solidFill>
                <a:latin typeface="Consolas"/>
                <a:cs typeface="Consolas"/>
              </a:rPr>
              <a:t>3</a:t>
            </a:r>
            <a:endParaRPr sz="673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53512" y="3313767"/>
            <a:ext cx="91223" cy="16608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026" spc="16" dirty="0">
                <a:solidFill>
                  <a:srgbClr val="A11C1F"/>
                </a:solidFill>
                <a:latin typeface="Calibri"/>
                <a:cs typeface="Calibri"/>
              </a:rPr>
              <a:t>b</a:t>
            </a:r>
            <a:endParaRPr sz="1026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61445" y="3505735"/>
            <a:ext cx="72896" cy="16608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026" spc="-32" dirty="0">
                <a:solidFill>
                  <a:srgbClr val="890F03"/>
                </a:solidFill>
                <a:latin typeface="Calibri"/>
                <a:cs typeface="Calibri"/>
              </a:rPr>
              <a:t>c</a:t>
            </a:r>
            <a:endParaRPr sz="1026">
              <a:latin typeface="Calibri"/>
              <a:cs typeface="Calibri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376965" y="2932425"/>
          <a:ext cx="1117886" cy="78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785"/>
                <a:gridCol w="231315"/>
                <a:gridCol w="93259"/>
                <a:gridCol w="144572"/>
                <a:gridCol w="239459"/>
                <a:gridCol w="241496"/>
              </a:tblGrid>
              <a:tr h="19140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50" dirty="0">
                          <a:solidFill>
                            <a:srgbClr val="9A1F1A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50" dirty="0">
                          <a:solidFill>
                            <a:srgbClr val="AA1C1A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  <a:tc gridSpan="2"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50" dirty="0">
                          <a:solidFill>
                            <a:srgbClr val="9E130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50" dirty="0">
                          <a:solidFill>
                            <a:srgbClr val="A01111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50" dirty="0">
                          <a:solidFill>
                            <a:srgbClr val="A51616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</a:tr>
              <a:tr h="199143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81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8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81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81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000" spc="25" dirty="0">
                          <a:latin typeface="Calibri"/>
                          <a:cs typeface="Calibri"/>
                        </a:rPr>
                        <a:t>11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109" marB="0"/>
                </a:tc>
              </a:tr>
              <a:tr h="192219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905"/>
                        </a:lnSpc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905"/>
                        </a:lnSpc>
                      </a:pPr>
                      <a:r>
                        <a:rPr sz="1000" spc="5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905"/>
                        </a:lnSpc>
                      </a:pPr>
                      <a:r>
                        <a:rPr sz="1000" spc="5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905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7921">
                <a:tc>
                  <a:txBody>
                    <a:bodyPr/>
                    <a:lstStyle/>
                    <a:p>
                      <a:pPr marL="35560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90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5708368" y="2930319"/>
            <a:ext cx="1391148" cy="922193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6965">
              <a:spcBef>
                <a:spcPts val="64"/>
              </a:spcBef>
              <a:tabLst>
                <a:tab pos="737078" algn="l"/>
              </a:tabLst>
            </a:pPr>
            <a:r>
              <a:rPr sz="930" i="1" dirty="0">
                <a:latin typeface="Calibri"/>
                <a:cs typeface="Calibri"/>
              </a:rPr>
              <a:t>(d(a,</a:t>
            </a:r>
            <a:r>
              <a:rPr sz="930" i="1" spc="-42" dirty="0">
                <a:latin typeface="Calibri"/>
                <a:cs typeface="Calibri"/>
              </a:rPr>
              <a:t> </a:t>
            </a:r>
            <a:r>
              <a:rPr sz="930" i="1" dirty="0">
                <a:latin typeface="Calibri"/>
                <a:cs typeface="Calibri"/>
              </a:rPr>
              <a:t>b))</a:t>
            </a:r>
            <a:r>
              <a:rPr sz="930" i="1" spc="189" dirty="0">
                <a:latin typeface="Calibri"/>
                <a:cs typeface="Calibri"/>
              </a:rPr>
              <a:t> </a:t>
            </a:r>
            <a:r>
              <a:rPr sz="930" i="1" spc="-561" dirty="0">
                <a:solidFill>
                  <a:srgbClr val="343434"/>
                </a:solidFill>
                <a:latin typeface="Calibri"/>
                <a:cs typeface="Calibri"/>
              </a:rPr>
              <a:t>—</a:t>
            </a:r>
            <a:r>
              <a:rPr sz="930" i="1" spc="-589" dirty="0">
                <a:solidFill>
                  <a:srgbClr val="343434"/>
                </a:solidFill>
                <a:latin typeface="Calibri"/>
                <a:cs typeface="Calibri"/>
              </a:rPr>
              <a:t>—</a:t>
            </a:r>
            <a:r>
              <a:rPr sz="930" i="1" dirty="0">
                <a:solidFill>
                  <a:srgbClr val="343434"/>
                </a:solidFill>
                <a:latin typeface="Calibri"/>
                <a:cs typeface="Calibri"/>
              </a:rPr>
              <a:t>	</a:t>
            </a:r>
            <a:r>
              <a:rPr sz="930" spc="-269" dirty="0">
                <a:solidFill>
                  <a:srgbClr val="363636"/>
                </a:solidFill>
                <a:latin typeface="Calibri"/>
                <a:cs typeface="Calibri"/>
              </a:rPr>
              <a:t>—</a:t>
            </a:r>
            <a:r>
              <a:rPr sz="930" spc="48" dirty="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sz="930" dirty="0">
                <a:latin typeface="Calibri"/>
                <a:cs typeface="Calibri"/>
              </a:rPr>
              <a:t>9</a:t>
            </a:r>
            <a:r>
              <a:rPr sz="930" spc="13" dirty="0">
                <a:latin typeface="Calibri"/>
                <a:cs typeface="Calibri"/>
              </a:rPr>
              <a:t> </a:t>
            </a:r>
            <a:r>
              <a:rPr sz="930" dirty="0">
                <a:solidFill>
                  <a:srgbClr val="313131"/>
                </a:solidFill>
                <a:latin typeface="Calibri"/>
                <a:cs typeface="Calibri"/>
              </a:rPr>
              <a:t>=</a:t>
            </a:r>
            <a:r>
              <a:rPr sz="930" spc="192" dirty="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sz="930" spc="-32" dirty="0">
                <a:latin typeface="Calibri"/>
                <a:cs typeface="Calibri"/>
              </a:rPr>
              <a:t>—</a:t>
            </a:r>
            <a:r>
              <a:rPr sz="930" spc="-13" dirty="0">
                <a:latin typeface="Calibri"/>
                <a:cs typeface="Calibri"/>
              </a:rPr>
              <a:t>2.33</a:t>
            </a:r>
            <a:endParaRPr sz="930">
              <a:latin typeface="Calibri"/>
              <a:cs typeface="Calibri"/>
            </a:endParaRPr>
          </a:p>
          <a:p>
            <a:pPr marL="57012">
              <a:spcBef>
                <a:spcPts val="827"/>
              </a:spcBef>
              <a:tabLst>
                <a:tab pos="1010734" algn="l"/>
              </a:tabLst>
            </a:pPr>
            <a:r>
              <a:rPr sz="866" i="1" spc="-6" dirty="0">
                <a:latin typeface="Cambria"/>
                <a:cs typeface="Cambria"/>
              </a:rPr>
              <a:t>pd{c, </a:t>
            </a:r>
            <a:r>
              <a:rPr sz="866" i="1" dirty="0">
                <a:latin typeface="Cambria"/>
                <a:cs typeface="Cambria"/>
              </a:rPr>
              <a:t>b))</a:t>
            </a:r>
            <a:r>
              <a:rPr sz="866" i="1" spc="112" dirty="0">
                <a:latin typeface="Cambria"/>
                <a:cs typeface="Cambria"/>
              </a:rPr>
              <a:t> </a:t>
            </a:r>
            <a:r>
              <a:rPr sz="866" i="1" dirty="0">
                <a:solidFill>
                  <a:srgbClr val="2D2D2D"/>
                </a:solidFill>
                <a:latin typeface="Cambria"/>
                <a:cs typeface="Cambria"/>
              </a:rPr>
              <a:t>=</a:t>
            </a:r>
            <a:r>
              <a:rPr sz="866" i="1" spc="228" dirty="0">
                <a:solidFill>
                  <a:srgbClr val="2D2D2D"/>
                </a:solidFill>
                <a:latin typeface="Cambria"/>
                <a:cs typeface="Cambria"/>
              </a:rPr>
              <a:t> </a:t>
            </a:r>
            <a:r>
              <a:rPr sz="818" spc="-67" baseline="52287" dirty="0">
                <a:latin typeface="Times New Roman"/>
                <a:cs typeface="Times New Roman"/>
              </a:rPr>
              <a:t>1</a:t>
            </a:r>
            <a:r>
              <a:rPr sz="818" spc="-57" baseline="52287" dirty="0">
                <a:latin typeface="Times New Roman"/>
                <a:cs typeface="Times New Roman"/>
              </a:rPr>
              <a:t> </a:t>
            </a:r>
            <a:r>
              <a:rPr sz="818" baseline="52287" dirty="0">
                <a:latin typeface="Times New Roman"/>
                <a:cs typeface="Times New Roman"/>
              </a:rPr>
              <a:t>4</a:t>
            </a:r>
            <a:r>
              <a:rPr sz="818" spc="221" baseline="52287" dirty="0">
                <a:latin typeface="Times New Roman"/>
                <a:cs typeface="Times New Roman"/>
              </a:rPr>
              <a:t> </a:t>
            </a:r>
            <a:r>
              <a:rPr sz="994" spc="-32" dirty="0">
                <a:latin typeface="Calibri"/>
                <a:cs typeface="Calibri"/>
              </a:rPr>
              <a:t>—</a:t>
            </a:r>
            <a:r>
              <a:rPr sz="1347" spc="-24" baseline="1984" dirty="0">
                <a:latin typeface="Calibri"/>
                <a:cs typeface="Calibri"/>
              </a:rPr>
              <a:t>7</a:t>
            </a:r>
            <a:r>
              <a:rPr sz="994" spc="-16" dirty="0">
                <a:solidFill>
                  <a:srgbClr val="282828"/>
                </a:solidFill>
                <a:latin typeface="Calibri"/>
                <a:cs typeface="Calibri"/>
              </a:rPr>
              <a:t>'</a:t>
            </a:r>
            <a:r>
              <a:rPr sz="994" dirty="0">
                <a:solidFill>
                  <a:srgbClr val="282828"/>
                </a:solidFill>
                <a:latin typeface="Calibri"/>
                <a:cs typeface="Calibri"/>
              </a:rPr>
              <a:t>	</a:t>
            </a:r>
            <a:r>
              <a:rPr sz="994" spc="-32" dirty="0">
                <a:latin typeface="Calibri"/>
                <a:cs typeface="Calibri"/>
              </a:rPr>
              <a:t>—</a:t>
            </a:r>
            <a:r>
              <a:rPr sz="1347" spc="-19" baseline="1984" dirty="0">
                <a:latin typeface="Calibri"/>
                <a:cs typeface="Calibri"/>
              </a:rPr>
              <a:t>2</a:t>
            </a:r>
            <a:r>
              <a:rPr sz="994" spc="-13" dirty="0">
                <a:latin typeface="Calibri"/>
                <a:cs typeface="Calibri"/>
              </a:rPr>
              <a:t>.33</a:t>
            </a:r>
            <a:endParaRPr sz="994">
              <a:latin typeface="Calibri"/>
              <a:cs typeface="Calibri"/>
            </a:endParaRPr>
          </a:p>
          <a:p>
            <a:pPr marL="82667">
              <a:spcBef>
                <a:spcPts val="940"/>
              </a:spcBef>
              <a:tabLst>
                <a:tab pos="733413" algn="l"/>
              </a:tabLst>
            </a:pPr>
            <a:r>
              <a:rPr sz="834" i="1" spc="35" dirty="0">
                <a:latin typeface="Cambria"/>
                <a:cs typeface="Cambria"/>
              </a:rPr>
              <a:t>{d{c,</a:t>
            </a:r>
            <a:r>
              <a:rPr sz="834" i="1" spc="-42" dirty="0">
                <a:latin typeface="Cambria"/>
                <a:cs typeface="Cambria"/>
              </a:rPr>
              <a:t> </a:t>
            </a:r>
            <a:r>
              <a:rPr sz="834" i="1" dirty="0">
                <a:latin typeface="Cambria"/>
                <a:cs typeface="Cambria"/>
              </a:rPr>
              <a:t>h)}</a:t>
            </a:r>
            <a:r>
              <a:rPr sz="834" i="1" spc="151" dirty="0">
                <a:latin typeface="Cambria"/>
                <a:cs typeface="Cambria"/>
              </a:rPr>
              <a:t> </a:t>
            </a:r>
            <a:r>
              <a:rPr sz="834" i="1" spc="-561" dirty="0">
                <a:solidFill>
                  <a:srgbClr val="262626"/>
                </a:solidFill>
                <a:latin typeface="Cambria"/>
                <a:cs typeface="Cambria"/>
              </a:rPr>
              <a:t>—</a:t>
            </a:r>
            <a:r>
              <a:rPr sz="834" i="1" spc="-593" dirty="0">
                <a:solidFill>
                  <a:srgbClr val="262626"/>
                </a:solidFill>
                <a:latin typeface="Cambria"/>
                <a:cs typeface="Cambria"/>
              </a:rPr>
              <a:t>—</a:t>
            </a:r>
            <a:r>
              <a:rPr sz="834" i="1" dirty="0">
                <a:solidFill>
                  <a:srgbClr val="262626"/>
                </a:solidFill>
                <a:latin typeface="Cambria"/>
                <a:cs typeface="Cambria"/>
              </a:rPr>
              <a:t>	</a:t>
            </a:r>
            <a:r>
              <a:rPr sz="834" i="1" spc="-317" dirty="0">
                <a:solidFill>
                  <a:srgbClr val="3A3A3A"/>
                </a:solidFill>
                <a:latin typeface="Cambria"/>
                <a:cs typeface="Cambria"/>
              </a:rPr>
              <a:t>—</a:t>
            </a:r>
            <a:r>
              <a:rPr sz="834" i="1" spc="73" dirty="0">
                <a:solidFill>
                  <a:srgbClr val="3A3A3A"/>
                </a:solidFill>
                <a:latin typeface="Cambria"/>
                <a:cs typeface="Cambria"/>
              </a:rPr>
              <a:t> </a:t>
            </a:r>
            <a:r>
              <a:rPr sz="834" dirty="0">
                <a:solidFill>
                  <a:srgbClr val="2B2B2B"/>
                </a:solidFill>
                <a:latin typeface="Cambria"/>
                <a:cs typeface="Cambria"/>
              </a:rPr>
              <a:t>7</a:t>
            </a:r>
            <a:r>
              <a:rPr sz="834" spc="67" dirty="0">
                <a:solidFill>
                  <a:srgbClr val="2B2B2B"/>
                </a:solidFill>
                <a:latin typeface="Cambria"/>
                <a:cs typeface="Cambria"/>
              </a:rPr>
              <a:t> </a:t>
            </a:r>
            <a:r>
              <a:rPr sz="834" spc="-32" dirty="0">
                <a:solidFill>
                  <a:srgbClr val="232323"/>
                </a:solidFill>
                <a:latin typeface="Cambria"/>
                <a:cs typeface="Cambria"/>
              </a:rPr>
              <a:t>=</a:t>
            </a:r>
            <a:endParaRPr sz="834">
              <a:latin typeface="Cambria"/>
              <a:cs typeface="Cambria"/>
            </a:endParaRPr>
          </a:p>
          <a:p>
            <a:pPr>
              <a:spcBef>
                <a:spcPts val="10"/>
              </a:spcBef>
            </a:pPr>
            <a:endParaRPr sz="834">
              <a:latin typeface="Cambria"/>
              <a:cs typeface="Cambria"/>
            </a:endParaRPr>
          </a:p>
          <a:p>
            <a:pPr marL="75744">
              <a:tabLst>
                <a:tab pos="739114" algn="l"/>
              </a:tabLst>
            </a:pPr>
            <a:r>
              <a:rPr sz="930" i="1" dirty="0">
                <a:latin typeface="Times New Roman"/>
                <a:cs typeface="Times New Roman"/>
              </a:rPr>
              <a:t>{d{e,</a:t>
            </a:r>
            <a:r>
              <a:rPr sz="930" i="1" spc="-119" dirty="0">
                <a:latin typeface="Times New Roman"/>
                <a:cs typeface="Times New Roman"/>
              </a:rPr>
              <a:t> </a:t>
            </a:r>
            <a:r>
              <a:rPr sz="930" i="1" dirty="0">
                <a:latin typeface="Times New Roman"/>
                <a:cs typeface="Times New Roman"/>
              </a:rPr>
              <a:t>h))</a:t>
            </a:r>
            <a:r>
              <a:rPr sz="930" i="1" spc="83" dirty="0">
                <a:latin typeface="Times New Roman"/>
                <a:cs typeface="Times New Roman"/>
              </a:rPr>
              <a:t> </a:t>
            </a:r>
            <a:r>
              <a:rPr sz="930" i="1" dirty="0">
                <a:solidFill>
                  <a:srgbClr val="3D3D3D"/>
                </a:solidFill>
                <a:latin typeface="Times New Roman"/>
                <a:cs typeface="Times New Roman"/>
              </a:rPr>
              <a:t>-</a:t>
            </a:r>
            <a:r>
              <a:rPr sz="930" i="1" spc="218" dirty="0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sz="930" i="1" spc="-317" dirty="0">
                <a:solidFill>
                  <a:srgbClr val="383838"/>
                </a:solidFill>
                <a:latin typeface="Times New Roman"/>
                <a:cs typeface="Times New Roman"/>
              </a:rPr>
              <a:t>3</a:t>
            </a:r>
            <a:r>
              <a:rPr sz="930" i="1" dirty="0">
                <a:solidFill>
                  <a:srgbClr val="383838"/>
                </a:solidFill>
                <a:latin typeface="Times New Roman"/>
                <a:cs typeface="Times New Roman"/>
              </a:rPr>
              <a:t>	</a:t>
            </a:r>
            <a:r>
              <a:rPr sz="930" i="1" spc="-366" dirty="0">
                <a:solidFill>
                  <a:srgbClr val="464646"/>
                </a:solidFill>
                <a:latin typeface="Times New Roman"/>
                <a:cs typeface="Times New Roman"/>
              </a:rPr>
              <a:t>—</a:t>
            </a:r>
            <a:r>
              <a:rPr sz="930" i="1" spc="61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30" dirty="0">
                <a:solidFill>
                  <a:srgbClr val="0F0F0F"/>
                </a:solidFill>
                <a:latin typeface="Times New Roman"/>
                <a:cs typeface="Times New Roman"/>
              </a:rPr>
              <a:t>7</a:t>
            </a:r>
            <a:r>
              <a:rPr sz="930" spc="240" dirty="0">
                <a:solidFill>
                  <a:srgbClr val="0F0F0F"/>
                </a:solidFill>
                <a:latin typeface="Times New Roman"/>
                <a:cs typeface="Times New Roman"/>
              </a:rPr>
              <a:t> </a:t>
            </a:r>
            <a:r>
              <a:rPr sz="930" dirty="0">
                <a:solidFill>
                  <a:srgbClr val="313131"/>
                </a:solidFill>
                <a:latin typeface="Times New Roman"/>
                <a:cs typeface="Times New Roman"/>
              </a:rPr>
              <a:t>=</a:t>
            </a:r>
            <a:r>
              <a:rPr sz="930" spc="240" dirty="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sz="930" spc="-32" dirty="0">
                <a:latin typeface="Times New Roman"/>
                <a:cs typeface="Times New Roman"/>
              </a:rPr>
              <a:t>0</a:t>
            </a:r>
            <a:endParaRPr sz="93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55420" y="3713863"/>
            <a:ext cx="1253906" cy="15134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  <a:tabLst>
                <a:tab pos="245557" algn="l"/>
                <a:tab pos="480119" algn="l"/>
                <a:tab pos="716310" algn="l"/>
                <a:tab pos="951686" algn="l"/>
                <a:tab pos="1183805" algn="l"/>
              </a:tabLst>
            </a:pPr>
            <a:r>
              <a:rPr sz="930" spc="-32" dirty="0">
                <a:solidFill>
                  <a:srgbClr val="AA1805"/>
                </a:solidFill>
                <a:latin typeface="Times New Roman"/>
                <a:cs typeface="Times New Roman"/>
              </a:rPr>
              <a:t>d</a:t>
            </a:r>
            <a:r>
              <a:rPr sz="930" dirty="0">
                <a:solidFill>
                  <a:srgbClr val="AA1805"/>
                </a:solidFill>
                <a:latin typeface="Times New Roman"/>
                <a:cs typeface="Times New Roman"/>
              </a:rPr>
              <a:t>	</a:t>
            </a:r>
            <a:r>
              <a:rPr sz="930" spc="-32" dirty="0">
                <a:latin typeface="Times New Roman"/>
                <a:cs typeface="Times New Roman"/>
              </a:rPr>
              <a:t>6</a:t>
            </a:r>
            <a:r>
              <a:rPr sz="930" dirty="0">
                <a:latin typeface="Times New Roman"/>
                <a:cs typeface="Times New Roman"/>
              </a:rPr>
              <a:t>	</a:t>
            </a:r>
            <a:r>
              <a:rPr sz="930" spc="-32" dirty="0">
                <a:latin typeface="Times New Roman"/>
                <a:cs typeface="Times New Roman"/>
              </a:rPr>
              <a:t>5</a:t>
            </a:r>
            <a:r>
              <a:rPr sz="930" dirty="0">
                <a:latin typeface="Times New Roman"/>
                <a:cs typeface="Times New Roman"/>
              </a:rPr>
              <a:t>	</a:t>
            </a:r>
            <a:r>
              <a:rPr sz="930" spc="-32" dirty="0">
                <a:latin typeface="Times New Roman"/>
                <a:cs typeface="Times New Roman"/>
              </a:rPr>
              <a:t>9</a:t>
            </a:r>
            <a:r>
              <a:rPr sz="930" dirty="0">
                <a:latin typeface="Times New Roman"/>
                <a:cs typeface="Times New Roman"/>
              </a:rPr>
              <a:t>	</a:t>
            </a:r>
            <a:r>
              <a:rPr sz="930" spc="-32" dirty="0">
                <a:latin typeface="Times New Roman"/>
                <a:cs typeface="Times New Roman"/>
              </a:rPr>
              <a:t>0</a:t>
            </a:r>
            <a:r>
              <a:rPr sz="930" dirty="0">
                <a:latin typeface="Times New Roman"/>
                <a:cs typeface="Times New Roman"/>
              </a:rPr>
              <a:t>	</a:t>
            </a:r>
            <a:r>
              <a:rPr sz="930" spc="-32" dirty="0">
                <a:latin typeface="Times New Roman"/>
                <a:cs typeface="Times New Roman"/>
              </a:rPr>
              <a:t>8</a:t>
            </a:r>
            <a:endParaRPr sz="93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53546" y="3907954"/>
            <a:ext cx="1253906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  <a:tabLst>
                <a:tab pos="211350" algn="l"/>
                <a:tab pos="446319" algn="l"/>
                <a:tab pos="715495" algn="l"/>
                <a:tab pos="951686" algn="l"/>
                <a:tab pos="1185841" algn="l"/>
              </a:tabLst>
            </a:pPr>
            <a:r>
              <a:rPr sz="898" spc="-32" dirty="0">
                <a:solidFill>
                  <a:srgbClr val="9C1A0C"/>
                </a:solidFill>
                <a:latin typeface="Cambria"/>
                <a:cs typeface="Cambria"/>
              </a:rPr>
              <a:t>e</a:t>
            </a:r>
            <a:r>
              <a:rPr sz="898" dirty="0">
                <a:solidFill>
                  <a:srgbClr val="9C1A0C"/>
                </a:solidFill>
                <a:latin typeface="Cambria"/>
                <a:cs typeface="Cambria"/>
              </a:rPr>
              <a:t>	</a:t>
            </a:r>
            <a:r>
              <a:rPr sz="898" spc="-16" dirty="0">
                <a:latin typeface="Cambria"/>
                <a:cs typeface="Cambria"/>
              </a:rPr>
              <a:t>11</a:t>
            </a:r>
            <a:r>
              <a:rPr sz="898" dirty="0">
                <a:latin typeface="Cambria"/>
                <a:cs typeface="Cambria"/>
              </a:rPr>
              <a:t>	</a:t>
            </a:r>
            <a:r>
              <a:rPr sz="898" spc="-16" dirty="0">
                <a:latin typeface="Cambria"/>
                <a:cs typeface="Cambria"/>
              </a:rPr>
              <a:t>10</a:t>
            </a:r>
            <a:r>
              <a:rPr sz="898" dirty="0">
                <a:latin typeface="Cambria"/>
                <a:cs typeface="Cambria"/>
              </a:rPr>
              <a:t>	</a:t>
            </a:r>
            <a:r>
              <a:rPr sz="898" spc="-32" dirty="0">
                <a:latin typeface="Cambria"/>
                <a:cs typeface="Cambria"/>
              </a:rPr>
              <a:t>2</a:t>
            </a:r>
            <a:r>
              <a:rPr sz="898" dirty="0">
                <a:latin typeface="Cambria"/>
                <a:cs typeface="Cambria"/>
              </a:rPr>
              <a:t>	</a:t>
            </a:r>
            <a:r>
              <a:rPr sz="898" spc="-32" dirty="0">
                <a:latin typeface="Cambria"/>
                <a:cs typeface="Cambria"/>
              </a:rPr>
              <a:t>8</a:t>
            </a:r>
            <a:r>
              <a:rPr sz="898" dirty="0">
                <a:latin typeface="Cambria"/>
                <a:cs typeface="Cambria"/>
              </a:rPr>
              <a:t>	</a:t>
            </a:r>
            <a:r>
              <a:rPr sz="898" spc="-32" dirty="0">
                <a:latin typeface="Cambria"/>
                <a:cs typeface="Cambria"/>
              </a:rPr>
              <a:t>0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59271" y="3632016"/>
            <a:ext cx="2376273" cy="981275"/>
          </a:xfrm>
          <a:prstGeom prst="rect">
            <a:avLst/>
          </a:prstGeom>
        </p:spPr>
        <p:txBody>
          <a:bodyPr vert="horz" wrap="square" lIns="0" tIns="76562" rIns="0" bIns="0" rtlCol="0">
            <a:spAutoFit/>
          </a:bodyPr>
          <a:lstStyle/>
          <a:p>
            <a:pPr marL="185288" indent="-136421">
              <a:spcBef>
                <a:spcPts val="603"/>
              </a:spcBef>
              <a:buChar char="•"/>
              <a:tabLst>
                <a:tab pos="185288" algn="l"/>
                <a:tab pos="359173" algn="l"/>
              </a:tabLst>
            </a:pPr>
            <a:r>
              <a:rPr sz="1299" i="1" spc="-24" baseline="2057" dirty="0">
                <a:latin typeface="Cambria"/>
                <a:cs typeface="Cambria"/>
              </a:rPr>
              <a:t>D</a:t>
            </a:r>
            <a:r>
              <a:rPr sz="1299" i="1" spc="-24" baseline="2057" dirty="0">
                <a:solidFill>
                  <a:srgbClr val="2D2D2D"/>
                </a:solidFill>
                <a:latin typeface="Cambria"/>
                <a:cs typeface="Cambria"/>
              </a:rPr>
              <a:t>,</a:t>
            </a:r>
            <a:r>
              <a:rPr sz="1299" i="1" baseline="2057" dirty="0">
                <a:solidFill>
                  <a:srgbClr val="2D2D2D"/>
                </a:solidFill>
                <a:latin typeface="Cambria"/>
                <a:cs typeface="Cambria"/>
              </a:rPr>
              <a:t>	</a:t>
            </a:r>
            <a:r>
              <a:rPr sz="1299" i="1" spc="-909" baseline="2057" dirty="0">
                <a:solidFill>
                  <a:srgbClr val="3B3B3B"/>
                </a:solidFill>
                <a:latin typeface="Cambria"/>
                <a:cs typeface="Cambria"/>
              </a:rPr>
              <a:t>——</a:t>
            </a:r>
            <a:r>
              <a:rPr sz="1299" i="1" spc="260" baseline="2057" dirty="0">
                <a:solidFill>
                  <a:srgbClr val="3B3B3B"/>
                </a:solidFill>
                <a:latin typeface="Cambria"/>
                <a:cs typeface="Cambria"/>
              </a:rPr>
              <a:t> </a:t>
            </a:r>
            <a:r>
              <a:rPr sz="962" spc="-154" baseline="47222" dirty="0">
                <a:latin typeface="Courier New"/>
                <a:cs typeface="Courier New"/>
              </a:rPr>
              <a:t>1</a:t>
            </a:r>
            <a:r>
              <a:rPr sz="962" spc="19" baseline="47222" dirty="0">
                <a:latin typeface="Courier New"/>
                <a:cs typeface="Courier New"/>
              </a:rPr>
              <a:t> </a:t>
            </a:r>
            <a:r>
              <a:rPr sz="930" i="1" dirty="0">
                <a:latin typeface="Times New Roman"/>
                <a:cs typeface="Times New Roman"/>
              </a:rPr>
              <a:t>{d{e,</a:t>
            </a:r>
            <a:r>
              <a:rPr sz="930" i="1" spc="-115" dirty="0">
                <a:latin typeface="Times New Roman"/>
                <a:cs typeface="Times New Roman"/>
              </a:rPr>
              <a:t> </a:t>
            </a:r>
            <a:r>
              <a:rPr sz="930" i="1" dirty="0">
                <a:solidFill>
                  <a:srgbClr val="161616"/>
                </a:solidFill>
                <a:latin typeface="Times New Roman"/>
                <a:cs typeface="Times New Roman"/>
              </a:rPr>
              <a:t>a)</a:t>
            </a:r>
            <a:r>
              <a:rPr sz="930" i="1" spc="35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930" spc="-125" dirty="0">
                <a:latin typeface="Times New Roman"/>
                <a:cs typeface="Times New Roman"/>
              </a:rPr>
              <a:t>-</a:t>
            </a:r>
            <a:r>
              <a:rPr sz="930" spc="-196" dirty="0">
                <a:latin typeface="Times New Roman"/>
                <a:cs typeface="Times New Roman"/>
              </a:rPr>
              <a:t>F</a:t>
            </a:r>
            <a:r>
              <a:rPr sz="930" spc="45" dirty="0">
                <a:latin typeface="Times New Roman"/>
                <a:cs typeface="Times New Roman"/>
              </a:rPr>
              <a:t> </a:t>
            </a:r>
            <a:r>
              <a:rPr sz="930" i="1" dirty="0">
                <a:latin typeface="Times New Roman"/>
                <a:cs typeface="Times New Roman"/>
              </a:rPr>
              <a:t>d{e,</a:t>
            </a:r>
            <a:r>
              <a:rPr sz="930" i="1" spc="-131" dirty="0">
                <a:latin typeface="Times New Roman"/>
                <a:cs typeface="Times New Roman"/>
              </a:rPr>
              <a:t> </a:t>
            </a:r>
            <a:r>
              <a:rPr sz="930" i="1" dirty="0">
                <a:solidFill>
                  <a:srgbClr val="242424"/>
                </a:solidFill>
                <a:latin typeface="Times New Roman"/>
                <a:cs typeface="Times New Roman"/>
              </a:rPr>
              <a:t>c)</a:t>
            </a:r>
            <a:r>
              <a:rPr sz="930" i="1" spc="38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930" spc="-125" dirty="0">
                <a:latin typeface="Times New Roman"/>
                <a:cs typeface="Times New Roman"/>
              </a:rPr>
              <a:t>-</a:t>
            </a:r>
            <a:r>
              <a:rPr sz="930" spc="-196" dirty="0">
                <a:latin typeface="Times New Roman"/>
                <a:cs typeface="Times New Roman"/>
              </a:rPr>
              <a:t>F</a:t>
            </a:r>
            <a:r>
              <a:rPr sz="930" spc="80" dirty="0">
                <a:latin typeface="Times New Roman"/>
                <a:cs typeface="Times New Roman"/>
              </a:rPr>
              <a:t> </a:t>
            </a:r>
            <a:r>
              <a:rPr sz="930" i="1" dirty="0">
                <a:solidFill>
                  <a:srgbClr val="0C0C0C"/>
                </a:solidFill>
                <a:latin typeface="Times New Roman"/>
                <a:cs typeface="Times New Roman"/>
              </a:rPr>
              <a:t>d{e,</a:t>
            </a:r>
            <a:r>
              <a:rPr sz="930" i="1" spc="-106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sz="930" i="1" dirty="0">
                <a:latin typeface="Times New Roman"/>
                <a:cs typeface="Times New Roman"/>
              </a:rPr>
              <a:t>d))</a:t>
            </a:r>
            <a:r>
              <a:rPr sz="930" i="1" spc="90" dirty="0">
                <a:latin typeface="Times New Roman"/>
                <a:cs typeface="Times New Roman"/>
              </a:rPr>
              <a:t> </a:t>
            </a:r>
            <a:r>
              <a:rPr sz="930" i="1" spc="-366" dirty="0">
                <a:solidFill>
                  <a:srgbClr val="545454"/>
                </a:solidFill>
                <a:latin typeface="Times New Roman"/>
                <a:cs typeface="Times New Roman"/>
              </a:rPr>
              <a:t>—</a:t>
            </a:r>
            <a:r>
              <a:rPr sz="930" i="1" spc="-61" dirty="0">
                <a:solidFill>
                  <a:srgbClr val="545454"/>
                </a:solidFill>
                <a:latin typeface="Times New Roman"/>
                <a:cs typeface="Times New Roman"/>
              </a:rPr>
              <a:t> </a:t>
            </a:r>
            <a:r>
              <a:rPr sz="818" spc="-48" baseline="3267" dirty="0">
                <a:solidFill>
                  <a:srgbClr val="343434"/>
                </a:solidFill>
                <a:latin typeface="Times New Roman"/>
                <a:cs typeface="Times New Roman"/>
              </a:rPr>
              <a:t>1</a:t>
            </a:r>
            <a:endParaRPr sz="818" baseline="3267">
              <a:latin typeface="Times New Roman"/>
              <a:cs typeface="Times New Roman"/>
            </a:endParaRPr>
          </a:p>
          <a:p>
            <a:pPr marL="185288" indent="-136421">
              <a:spcBef>
                <a:spcPts val="519"/>
              </a:spcBef>
              <a:buClr>
                <a:srgbClr val="000000"/>
              </a:buClr>
              <a:buChar char="•"/>
              <a:tabLst>
                <a:tab pos="185288" algn="l"/>
              </a:tabLst>
            </a:pPr>
            <a:r>
              <a:rPr sz="898" i="1" dirty="0">
                <a:solidFill>
                  <a:srgbClr val="111111"/>
                </a:solidFill>
                <a:latin typeface="Cambria"/>
                <a:cs typeface="Cambria"/>
              </a:rPr>
              <a:t>D,</a:t>
            </a:r>
            <a:r>
              <a:rPr sz="898" i="1" spc="180" dirty="0">
                <a:solidFill>
                  <a:srgbClr val="111111"/>
                </a:solidFill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is</a:t>
            </a:r>
            <a:r>
              <a:rPr sz="898" i="1" spc="42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the</a:t>
            </a:r>
            <a:r>
              <a:rPr sz="898" i="1" spc="202" dirty="0">
                <a:latin typeface="Cambria"/>
                <a:cs typeface="Cambria"/>
              </a:rPr>
              <a:t> </a:t>
            </a:r>
            <a:r>
              <a:rPr sz="898" i="1" spc="-6" dirty="0">
                <a:latin typeface="Cambria"/>
                <a:cs typeface="Cambria"/>
              </a:rPr>
              <a:t>fargest</a:t>
            </a:r>
            <a:r>
              <a:rPr sz="898" i="1" spc="61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and</a:t>
            </a:r>
            <a:r>
              <a:rPr sz="898" i="1" spc="83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D,</a:t>
            </a:r>
            <a:r>
              <a:rPr sz="898" i="1" spc="99" dirty="0">
                <a:latin typeface="Cambria"/>
                <a:cs typeface="Cambria"/>
              </a:rPr>
              <a:t>  </a:t>
            </a:r>
            <a:r>
              <a:rPr sz="898" dirty="0">
                <a:latin typeface="Cambria"/>
                <a:cs typeface="Cambria"/>
              </a:rPr>
              <a:t>&gt;</a:t>
            </a:r>
            <a:r>
              <a:rPr sz="898" spc="64" dirty="0">
                <a:latin typeface="Cambria"/>
                <a:cs typeface="Cambria"/>
              </a:rPr>
              <a:t>  </a:t>
            </a:r>
            <a:r>
              <a:rPr sz="898" spc="-16" dirty="0">
                <a:latin typeface="Cambria"/>
                <a:cs typeface="Cambria"/>
              </a:rPr>
              <a:t>0.</a:t>
            </a:r>
            <a:endParaRPr sz="898">
              <a:latin typeface="Cambria"/>
              <a:cs typeface="Cambria"/>
            </a:endParaRPr>
          </a:p>
          <a:p>
            <a:pPr marL="183659" indent="-134792">
              <a:spcBef>
                <a:spcPts val="417"/>
              </a:spcBef>
              <a:buChar char="•"/>
              <a:tabLst>
                <a:tab pos="183659" algn="l"/>
              </a:tabLst>
            </a:pPr>
            <a:r>
              <a:rPr sz="898" i="1" dirty="0">
                <a:latin typeface="Cambria"/>
                <a:cs typeface="Cambria"/>
              </a:rPr>
              <a:t>So</a:t>
            </a:r>
            <a:r>
              <a:rPr sz="898" i="1" spc="26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we</a:t>
            </a:r>
            <a:r>
              <a:rPr sz="898" i="1" spc="51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move,</a:t>
            </a:r>
            <a:r>
              <a:rPr sz="898" i="1" spc="-83" dirty="0">
                <a:latin typeface="Cambria"/>
                <a:cs typeface="Cambria"/>
              </a:rPr>
              <a:t> </a:t>
            </a:r>
            <a:r>
              <a:rPr sz="898" i="1" spc="35" dirty="0">
                <a:latin typeface="Cambria"/>
                <a:cs typeface="Cambria"/>
              </a:rPr>
              <a:t>d</a:t>
            </a:r>
            <a:r>
              <a:rPr sz="898" i="1" spc="51" dirty="0">
                <a:latin typeface="Cambria"/>
                <a:cs typeface="Cambria"/>
              </a:rPr>
              <a:t> </a:t>
            </a:r>
            <a:r>
              <a:rPr sz="898" dirty="0">
                <a:latin typeface="Cambria"/>
                <a:cs typeface="Cambria"/>
              </a:rPr>
              <a:t>to</a:t>
            </a:r>
            <a:r>
              <a:rPr sz="898" spc="-6" dirty="0">
                <a:latin typeface="Cambria"/>
                <a:cs typeface="Cambria"/>
              </a:rPr>
              <a:t> </a:t>
            </a:r>
            <a:r>
              <a:rPr sz="898" i="1" spc="-19" dirty="0">
                <a:latin typeface="Cambria"/>
                <a:cs typeface="Cambria"/>
              </a:rPr>
              <a:t>C</a:t>
            </a:r>
            <a:r>
              <a:rPr sz="898" i="1" spc="-64" dirty="0">
                <a:latin typeface="Cambria"/>
                <a:cs typeface="Cambria"/>
              </a:rPr>
              <a:t> </a:t>
            </a:r>
            <a:r>
              <a:rPr sz="898" i="1" spc="-32" dirty="0">
                <a:latin typeface="Cambria"/>
                <a:cs typeface="Cambria"/>
              </a:rPr>
              <a:t>j</a:t>
            </a:r>
            <a:endParaRPr sz="898">
              <a:latin typeface="Cambria"/>
              <a:cs typeface="Cambria"/>
            </a:endParaRPr>
          </a:p>
          <a:p>
            <a:pPr marL="177143" indent="-128276">
              <a:spcBef>
                <a:spcPts val="436"/>
              </a:spcBef>
              <a:buChar char="•"/>
              <a:tabLst>
                <a:tab pos="177143" algn="l"/>
              </a:tabLst>
            </a:pPr>
            <a:r>
              <a:rPr sz="866" i="1" dirty="0">
                <a:latin typeface="Cambria"/>
                <a:cs typeface="Cambria"/>
              </a:rPr>
              <a:t>We</a:t>
            </a:r>
            <a:r>
              <a:rPr sz="866" i="1" spc="55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now</a:t>
            </a:r>
            <a:r>
              <a:rPr sz="866" i="1" spc="93" dirty="0">
                <a:latin typeface="Cambria"/>
                <a:cs typeface="Cambria"/>
              </a:rPr>
              <a:t> </a:t>
            </a:r>
            <a:r>
              <a:rPr sz="866" spc="-13" dirty="0">
                <a:latin typeface="Cambria"/>
                <a:cs typeface="Cambria"/>
              </a:rPr>
              <a:t>huge</a:t>
            </a:r>
            <a:endParaRPr sz="866">
              <a:latin typeface="Cambria"/>
              <a:cs typeface="Cambria"/>
            </a:endParaRPr>
          </a:p>
          <a:p>
            <a:pPr marL="180808" indent="-131941">
              <a:spcBef>
                <a:spcPts val="442"/>
              </a:spcBef>
              <a:buClr>
                <a:srgbClr val="000000"/>
              </a:buClr>
              <a:buChar char="•"/>
              <a:tabLst>
                <a:tab pos="180808" algn="l"/>
                <a:tab pos="327002" algn="l"/>
                <a:tab pos="504145" algn="l"/>
                <a:tab pos="892231" algn="l"/>
                <a:tab pos="1171995" algn="l"/>
                <a:tab pos="1451759" algn="l"/>
                <a:tab pos="2102098" algn="l"/>
              </a:tabLst>
            </a:pPr>
            <a:r>
              <a:rPr sz="866" i="1" spc="-32" dirty="0">
                <a:solidFill>
                  <a:srgbClr val="131313"/>
                </a:solidFill>
                <a:latin typeface="Cambria"/>
                <a:cs typeface="Cambria"/>
              </a:rPr>
              <a:t>C</a:t>
            </a:r>
            <a:r>
              <a:rPr sz="866" i="1" dirty="0">
                <a:solidFill>
                  <a:srgbClr val="131313"/>
                </a:solidFill>
                <a:latin typeface="Cambria"/>
                <a:cs typeface="Cambria"/>
              </a:rPr>
              <a:t>	</a:t>
            </a:r>
            <a:r>
              <a:rPr sz="866" i="1" dirty="0">
                <a:solidFill>
                  <a:srgbClr val="0F0F0F"/>
                </a:solidFill>
                <a:latin typeface="Cambria"/>
                <a:cs typeface="Cambria"/>
              </a:rPr>
              <a:t>-</a:t>
            </a:r>
            <a:r>
              <a:rPr sz="866" i="1" spc="-32" dirty="0">
                <a:solidFill>
                  <a:srgbClr val="0F0F0F"/>
                </a:solidFill>
                <a:latin typeface="Cambria"/>
                <a:cs typeface="Cambria"/>
              </a:rPr>
              <a:t>-</a:t>
            </a:r>
            <a:r>
              <a:rPr sz="866" i="1" dirty="0">
                <a:solidFill>
                  <a:srgbClr val="0F0F0F"/>
                </a:solidFill>
                <a:latin typeface="Cambria"/>
                <a:cs typeface="Cambria"/>
              </a:rPr>
              <a:t>	</a:t>
            </a:r>
            <a:r>
              <a:rPr sz="866" i="1" dirty="0">
                <a:latin typeface="Cambria"/>
                <a:cs typeface="Cambria"/>
              </a:rPr>
              <a:t>a,</a:t>
            </a:r>
            <a:r>
              <a:rPr sz="866" i="1" spc="-58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c,</a:t>
            </a:r>
            <a:r>
              <a:rPr sz="866" i="1" spc="-26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e</a:t>
            </a:r>
            <a:r>
              <a:rPr sz="866" i="1" spc="3" dirty="0">
                <a:latin typeface="Cambria"/>
                <a:cs typeface="Cambria"/>
              </a:rPr>
              <a:t> </a:t>
            </a:r>
            <a:r>
              <a:rPr sz="866" i="1" spc="-32" dirty="0">
                <a:latin typeface="Cambria"/>
                <a:cs typeface="Cambria"/>
              </a:rPr>
              <a:t>j</a:t>
            </a:r>
            <a:r>
              <a:rPr sz="866" i="1" dirty="0">
                <a:latin typeface="Cambria"/>
                <a:cs typeface="Cambria"/>
              </a:rPr>
              <a:t>	</a:t>
            </a:r>
            <a:r>
              <a:rPr sz="866" i="1" spc="-16" dirty="0">
                <a:latin typeface="Cambria"/>
                <a:cs typeface="Cambria"/>
              </a:rPr>
              <a:t>and</a:t>
            </a:r>
            <a:r>
              <a:rPr sz="866" i="1" dirty="0">
                <a:latin typeface="Cambria"/>
                <a:cs typeface="Cambria"/>
              </a:rPr>
              <a:t>	</a:t>
            </a:r>
            <a:r>
              <a:rPr sz="866" i="1" spc="-16" dirty="0">
                <a:latin typeface="Cambria"/>
                <a:cs typeface="Cambria"/>
              </a:rPr>
              <a:t>Cj</a:t>
            </a:r>
            <a:r>
              <a:rPr sz="866" i="1" dirty="0">
                <a:latin typeface="Cambria"/>
                <a:cs typeface="Cambria"/>
              </a:rPr>
              <a:t>	</a:t>
            </a:r>
            <a:r>
              <a:rPr sz="866" i="1" spc="-13" dirty="0">
                <a:latin typeface="Cambria"/>
                <a:cs typeface="Cambria"/>
              </a:rPr>
              <a:t>{b</a:t>
            </a:r>
            <a:r>
              <a:rPr sz="866" i="1" spc="-38" dirty="0"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j</a:t>
            </a:r>
            <a:r>
              <a:rPr sz="866" i="1" spc="163" dirty="0">
                <a:latin typeface="Cambria"/>
                <a:cs typeface="Cambria"/>
              </a:rPr>
              <a:t> </a:t>
            </a:r>
            <a:r>
              <a:rPr sz="866" dirty="0">
                <a:solidFill>
                  <a:srgbClr val="1D1D1D"/>
                </a:solidFill>
                <a:latin typeface="Cambria"/>
                <a:cs typeface="Cambria"/>
              </a:rPr>
              <a:t>u</a:t>
            </a:r>
            <a:r>
              <a:rPr sz="866" spc="285" dirty="0">
                <a:solidFill>
                  <a:srgbClr val="1D1D1D"/>
                </a:solidFill>
                <a:latin typeface="Cambria"/>
                <a:cs typeface="Cambria"/>
              </a:rPr>
              <a:t> </a:t>
            </a:r>
            <a:r>
              <a:rPr sz="866" i="1" dirty="0">
                <a:latin typeface="Cambria"/>
                <a:cs typeface="Cambria"/>
              </a:rPr>
              <a:t>(d</a:t>
            </a:r>
            <a:r>
              <a:rPr sz="866" i="1" spc="-19" dirty="0">
                <a:latin typeface="Cambria"/>
                <a:cs typeface="Cambria"/>
              </a:rPr>
              <a:t> </a:t>
            </a:r>
            <a:r>
              <a:rPr sz="866" i="1" spc="-32" dirty="0">
                <a:latin typeface="Cambria"/>
                <a:cs typeface="Cambria"/>
              </a:rPr>
              <a:t>j</a:t>
            </a:r>
            <a:r>
              <a:rPr sz="866" i="1" dirty="0">
                <a:latin typeface="Cambria"/>
                <a:cs typeface="Cambria"/>
              </a:rPr>
              <a:t>	{b,</a:t>
            </a:r>
            <a:r>
              <a:rPr sz="866" i="1" spc="-45" dirty="0">
                <a:latin typeface="Cambria"/>
                <a:cs typeface="Cambria"/>
              </a:rPr>
              <a:t> </a:t>
            </a:r>
            <a:r>
              <a:rPr sz="866" i="1" spc="-16" dirty="0">
                <a:solidFill>
                  <a:srgbClr val="151515"/>
                </a:solidFill>
                <a:latin typeface="Cambria"/>
                <a:cs typeface="Cambria"/>
              </a:rPr>
              <a:t>d)</a:t>
            </a:r>
            <a:endParaRPr sz="866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30820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9804" y="3869925"/>
            <a:ext cx="266144" cy="278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44324" y="4580174"/>
            <a:ext cx="155974" cy="18733"/>
          </a:xfrm>
          <a:custGeom>
            <a:avLst/>
            <a:gdLst/>
            <a:ahLst/>
            <a:cxnLst/>
            <a:rect l="l" t="t" r="r" b="b"/>
            <a:pathLst>
              <a:path w="243204" h="29209">
                <a:moveTo>
                  <a:pt x="242798" y="0"/>
                </a:moveTo>
                <a:lnTo>
                  <a:pt x="0" y="0"/>
                </a:lnTo>
                <a:lnTo>
                  <a:pt x="0" y="14452"/>
                </a:lnTo>
                <a:lnTo>
                  <a:pt x="5778" y="14452"/>
                </a:lnTo>
                <a:lnTo>
                  <a:pt x="5778" y="28905"/>
                </a:lnTo>
                <a:lnTo>
                  <a:pt x="242798" y="28905"/>
                </a:lnTo>
                <a:lnTo>
                  <a:pt x="242798" y="14452"/>
                </a:lnTo>
                <a:lnTo>
                  <a:pt x="242798" y="0"/>
                </a:lnTo>
                <a:close/>
              </a:path>
            </a:pathLst>
          </a:custGeom>
          <a:solidFill>
            <a:srgbClr val="C84F4F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4" name="object 4"/>
          <p:cNvGrpSpPr/>
          <p:nvPr/>
        </p:nvGrpSpPr>
        <p:grpSpPr>
          <a:xfrm>
            <a:off x="4733234" y="4437435"/>
            <a:ext cx="259822" cy="5701"/>
            <a:chOff x="1653345" y="6919112"/>
            <a:chExt cx="405130" cy="8890"/>
          </a:xfrm>
        </p:grpSpPr>
        <p:sp>
          <p:nvSpPr>
            <p:cNvPr id="5" name="object 5"/>
            <p:cNvSpPr/>
            <p:nvPr/>
          </p:nvSpPr>
          <p:spPr>
            <a:xfrm>
              <a:off x="1653345" y="6926338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30">
                  <a:moveTo>
                    <a:pt x="0" y="0"/>
                  </a:moveTo>
                  <a:lnTo>
                    <a:pt x="404664" y="0"/>
                  </a:lnTo>
                </a:path>
              </a:pathLst>
            </a:custGeom>
            <a:ln w="3175">
              <a:solidFill>
                <a:srgbClr val="8C2B3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653345" y="6920557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30">
                  <a:moveTo>
                    <a:pt x="0" y="0"/>
                  </a:moveTo>
                  <a:lnTo>
                    <a:pt x="404664" y="0"/>
                  </a:lnTo>
                </a:path>
                <a:path w="405130">
                  <a:moveTo>
                    <a:pt x="0" y="0"/>
                  </a:moveTo>
                  <a:lnTo>
                    <a:pt x="404664" y="0"/>
                  </a:lnTo>
                </a:path>
              </a:pathLst>
            </a:custGeom>
            <a:ln w="3175">
              <a:solidFill>
                <a:srgbClr val="8C2B3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" name="object 7"/>
          <p:cNvSpPr/>
          <p:nvPr/>
        </p:nvSpPr>
        <p:spPr>
          <a:xfrm>
            <a:off x="4751772" y="3290896"/>
            <a:ext cx="291180" cy="0"/>
          </a:xfrm>
          <a:custGeom>
            <a:avLst/>
            <a:gdLst/>
            <a:ahLst/>
            <a:cxnLst/>
            <a:rect l="l" t="t" r="r" b="b"/>
            <a:pathLst>
              <a:path w="454025">
                <a:moveTo>
                  <a:pt x="0" y="0"/>
                </a:moveTo>
                <a:lnTo>
                  <a:pt x="453802" y="0"/>
                </a:lnTo>
              </a:path>
            </a:pathLst>
          </a:custGeom>
          <a:ln w="14452">
            <a:solidFill>
              <a:srgbClr val="A83B38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8" name="object 8"/>
          <p:cNvGrpSpPr/>
          <p:nvPr/>
        </p:nvGrpSpPr>
        <p:grpSpPr>
          <a:xfrm>
            <a:off x="5578541" y="2965564"/>
            <a:ext cx="613717" cy="20769"/>
            <a:chOff x="2971397" y="4624084"/>
            <a:chExt cx="956944" cy="32384"/>
          </a:xfrm>
        </p:grpSpPr>
        <p:sp>
          <p:nvSpPr>
            <p:cNvPr id="9" name="object 9"/>
            <p:cNvSpPr/>
            <p:nvPr/>
          </p:nvSpPr>
          <p:spPr>
            <a:xfrm>
              <a:off x="2971397" y="4648653"/>
              <a:ext cx="653415" cy="0"/>
            </a:xfrm>
            <a:custGeom>
              <a:avLst/>
              <a:gdLst/>
              <a:ahLst/>
              <a:cxnLst/>
              <a:rect l="l" t="t" r="r" b="b"/>
              <a:pathLst>
                <a:path w="653414">
                  <a:moveTo>
                    <a:pt x="0" y="0"/>
                  </a:moveTo>
                  <a:lnTo>
                    <a:pt x="653244" y="0"/>
                  </a:lnTo>
                </a:path>
              </a:pathLst>
            </a:custGeom>
            <a:ln w="14452">
              <a:solidFill>
                <a:srgbClr val="A33F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3547" y="4631310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4">
                  <a:moveTo>
                    <a:pt x="0" y="0"/>
                  </a:moveTo>
                  <a:lnTo>
                    <a:pt x="274594" y="0"/>
                  </a:lnTo>
                </a:path>
              </a:pathLst>
            </a:custGeom>
            <a:ln w="14452">
              <a:solidFill>
                <a:srgbClr val="A33F44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1" name="object 11"/>
          <p:cNvSpPr/>
          <p:nvPr/>
        </p:nvSpPr>
        <p:spPr>
          <a:xfrm>
            <a:off x="7013337" y="2758872"/>
            <a:ext cx="422720" cy="0"/>
          </a:xfrm>
          <a:custGeom>
            <a:avLst/>
            <a:gdLst/>
            <a:ahLst/>
            <a:cxnLst/>
            <a:rect l="l" t="t" r="r" b="b"/>
            <a:pathLst>
              <a:path w="659129">
                <a:moveTo>
                  <a:pt x="0" y="0"/>
                </a:moveTo>
                <a:lnTo>
                  <a:pt x="659025" y="0"/>
                </a:lnTo>
              </a:path>
            </a:pathLst>
          </a:custGeom>
          <a:ln w="14452">
            <a:solidFill>
              <a:srgbClr val="A33F44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6277" y="2845072"/>
            <a:ext cx="55612" cy="556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7501" y="2811307"/>
            <a:ext cx="55612" cy="1012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13127" y="3965260"/>
            <a:ext cx="27806" cy="516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4789" y="4251267"/>
            <a:ext cx="532289" cy="19662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258864" y="2574955"/>
            <a:ext cx="333941" cy="313985"/>
            <a:chOff x="4032198" y="4015022"/>
            <a:chExt cx="520700" cy="48958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4206" y="4389749"/>
              <a:ext cx="328274" cy="1145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2198" y="4015022"/>
              <a:ext cx="464538" cy="37472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2202" y="3705075"/>
            <a:ext cx="238338" cy="10923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10423" y="1047097"/>
            <a:ext cx="4546479" cy="2471259"/>
          </a:xfrm>
          <a:prstGeom prst="rect">
            <a:avLst/>
          </a:prstGeom>
        </p:spPr>
        <p:txBody>
          <a:bodyPr vert="horz" wrap="square" lIns="0" tIns="8959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71"/>
              </a:spcBef>
              <a:tabLst>
                <a:tab pos="3219525" algn="l"/>
              </a:tabLst>
            </a:pPr>
            <a:r>
              <a:rPr dirty="0">
                <a:solidFill>
                  <a:srgbClr val="E2230C"/>
                </a:solidFill>
              </a:rPr>
              <a:t>DIANA</a:t>
            </a:r>
            <a:r>
              <a:rPr spc="131" dirty="0">
                <a:solidFill>
                  <a:srgbClr val="E2230C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1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AB15D"/>
                </a:solidFill>
              </a:rPr>
              <a:t>Divisive</a:t>
            </a:r>
            <a:r>
              <a:rPr spc="151" dirty="0">
                <a:solidFill>
                  <a:srgbClr val="0AB15D"/>
                </a:solidFill>
              </a:rPr>
              <a:t> </a:t>
            </a:r>
            <a:r>
              <a:rPr dirty="0">
                <a:solidFill>
                  <a:srgbClr val="1370B6"/>
                </a:solidFill>
              </a:rPr>
              <a:t>Analysis</a:t>
            </a:r>
            <a:r>
              <a:rPr spc="96" dirty="0">
                <a:solidFill>
                  <a:srgbClr val="1370B6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Clustering</a:t>
            </a:r>
            <a:r>
              <a:rPr spc="103" dirty="0">
                <a:solidFill>
                  <a:srgbClr val="000000"/>
                </a:solidFill>
              </a:rPr>
              <a:t> </a:t>
            </a:r>
            <a:r>
              <a:rPr spc="-32" dirty="0">
                <a:solidFill>
                  <a:srgbClr val="000000"/>
                </a:solidFill>
              </a:rPr>
              <a:t>-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CD0C07"/>
                </a:solidFill>
              </a:rPr>
              <a:t>Solved</a:t>
            </a:r>
            <a:r>
              <a:rPr spc="55" dirty="0">
                <a:solidFill>
                  <a:srgbClr val="CD0C07"/>
                </a:solidFill>
              </a:rPr>
              <a:t> </a:t>
            </a:r>
            <a:r>
              <a:rPr spc="-6" dirty="0">
                <a:solidFill>
                  <a:srgbClr val="B10808"/>
                </a:solidFill>
              </a:rPr>
              <a:t>Example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739338" y="2508549"/>
            <a:ext cx="897160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53524" indent="-129090">
              <a:spcBef>
                <a:spcPts val="77"/>
              </a:spcBef>
              <a:buChar char="•"/>
              <a:tabLst>
                <a:tab pos="153524" algn="l"/>
              </a:tabLst>
            </a:pPr>
            <a:r>
              <a:rPr sz="898" spc="-42" dirty="0">
                <a:latin typeface="Cambria"/>
                <a:cs typeface="Cambria"/>
              </a:rPr>
              <a:t>(ii)</a:t>
            </a:r>
            <a:r>
              <a:rPr sz="898" spc="10" dirty="0">
                <a:latin typeface="Cambria"/>
                <a:cs typeface="Cambria"/>
              </a:rPr>
              <a:t> </a:t>
            </a:r>
            <a:r>
              <a:rPr sz="898" dirty="0">
                <a:latin typeface="Cambria"/>
                <a:cs typeface="Cambria"/>
              </a:rPr>
              <a:t>3’</a:t>
            </a:r>
            <a:r>
              <a:rPr sz="962" baseline="25000" dirty="0">
                <a:latin typeface="Cambria"/>
                <a:cs typeface="Cambria"/>
              </a:rPr>
              <a:t>d</a:t>
            </a:r>
            <a:r>
              <a:rPr sz="962" spc="48" baseline="25000" dirty="0">
                <a:latin typeface="Cambria"/>
                <a:cs typeface="Cambria"/>
              </a:rPr>
              <a:t> </a:t>
            </a:r>
            <a:r>
              <a:rPr sz="898" spc="-6" dirty="0">
                <a:latin typeface="Cambria"/>
                <a:cs typeface="Cambria"/>
              </a:rPr>
              <a:t>iteration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3562" y="2524860"/>
            <a:ext cx="845033" cy="400037"/>
          </a:xfrm>
          <a:prstGeom prst="rect">
            <a:avLst/>
          </a:prstGeom>
        </p:spPr>
        <p:txBody>
          <a:bodyPr vert="horz" wrap="square" lIns="0" tIns="57014" rIns="0" bIns="0" rtlCol="0">
            <a:spAutoFit/>
          </a:bodyPr>
          <a:lstStyle/>
          <a:p>
            <a:pPr marL="236191">
              <a:spcBef>
                <a:spcPts val="449"/>
              </a:spcBef>
              <a:tabLst>
                <a:tab pos="424736" algn="l"/>
                <a:tab pos="753774" algn="l"/>
              </a:tabLst>
            </a:pPr>
            <a:r>
              <a:rPr sz="898" i="1" spc="-16" dirty="0">
                <a:latin typeface="Cambria"/>
                <a:cs typeface="Cambria"/>
              </a:rPr>
              <a:t>Cl</a:t>
            </a:r>
            <a:r>
              <a:rPr sz="898" i="1" dirty="0">
                <a:latin typeface="Cambria"/>
                <a:cs typeface="Cambria"/>
              </a:rPr>
              <a:t>	</a:t>
            </a:r>
            <a:r>
              <a:rPr sz="898" i="1" spc="-503" dirty="0">
                <a:latin typeface="Cambria"/>
                <a:cs typeface="Cambria"/>
              </a:rPr>
              <a:t>—</a:t>
            </a:r>
            <a:r>
              <a:rPr sz="898" i="1" spc="-535" dirty="0">
                <a:latin typeface="Cambria"/>
                <a:cs typeface="Cambria"/>
              </a:rPr>
              <a:t>—</a:t>
            </a:r>
            <a:r>
              <a:rPr sz="898" i="1" dirty="0">
                <a:latin typeface="Cambria"/>
                <a:cs typeface="Cambria"/>
              </a:rPr>
              <a:t>	</a:t>
            </a:r>
            <a:r>
              <a:rPr sz="898" i="1" spc="-32" dirty="0">
                <a:latin typeface="Cambria"/>
                <a:cs typeface="Cambria"/>
              </a:rPr>
              <a:t>,</a:t>
            </a:r>
            <a:endParaRPr sz="898">
              <a:latin typeface="Cambria"/>
              <a:cs typeface="Cambria"/>
            </a:endParaRPr>
          </a:p>
          <a:p>
            <a:pPr marL="8145">
              <a:spcBef>
                <a:spcPts val="423"/>
              </a:spcBef>
              <a:tabLst>
                <a:tab pos="557492" algn="l"/>
                <a:tab pos="717124" algn="l"/>
              </a:tabLst>
            </a:pPr>
            <a:r>
              <a:rPr sz="898" i="1" dirty="0">
                <a:solidFill>
                  <a:srgbClr val="181818"/>
                </a:solidFill>
                <a:latin typeface="Cambria"/>
                <a:cs typeface="Cambria"/>
              </a:rPr>
              <a:t>d</a:t>
            </a:r>
            <a:r>
              <a:rPr sz="898" i="1" spc="273" dirty="0">
                <a:solidFill>
                  <a:srgbClr val="181818"/>
                </a:solidFill>
                <a:latin typeface="Cambria"/>
                <a:cs typeface="Cambria"/>
              </a:rPr>
              <a:t> </a:t>
            </a:r>
            <a:r>
              <a:rPr sz="898" i="1" spc="32" dirty="0">
                <a:latin typeface="Cambria"/>
                <a:cs typeface="Cambria"/>
              </a:rPr>
              <a:t>n,</a:t>
            </a:r>
            <a:r>
              <a:rPr sz="898" i="1" spc="-51" dirty="0">
                <a:latin typeface="Cambria"/>
                <a:cs typeface="Cambria"/>
              </a:rPr>
              <a:t> </a:t>
            </a:r>
            <a:r>
              <a:rPr sz="898" i="1" spc="-16" dirty="0">
                <a:latin typeface="Cambria"/>
                <a:cs typeface="Cambria"/>
              </a:rPr>
              <a:t>b</a:t>
            </a:r>
            <a:r>
              <a:rPr sz="994" spc="-16" dirty="0">
                <a:latin typeface="Cambria"/>
                <a:cs typeface="Cambria"/>
              </a:rPr>
              <a:t>)</a:t>
            </a:r>
            <a:r>
              <a:rPr sz="994" dirty="0">
                <a:latin typeface="Cambria"/>
                <a:cs typeface="Cambria"/>
              </a:rPr>
              <a:t>	</a:t>
            </a:r>
            <a:r>
              <a:rPr sz="994" spc="-32" dirty="0">
                <a:latin typeface="Cambria"/>
                <a:cs typeface="Cambria"/>
              </a:rPr>
              <a:t>(</a:t>
            </a:r>
            <a:r>
              <a:rPr sz="994" dirty="0">
                <a:latin typeface="Cambria"/>
                <a:cs typeface="Cambria"/>
              </a:rPr>
              <a:t>	</a:t>
            </a:r>
            <a:r>
              <a:rPr sz="994" spc="-16" dirty="0">
                <a:latin typeface="Cambria"/>
                <a:cs typeface="Cambria"/>
              </a:rPr>
              <a:t>d)</a:t>
            </a:r>
            <a:endParaRPr sz="99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4212" y="2772707"/>
            <a:ext cx="1545901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46601" indent="-138457">
              <a:spcBef>
                <a:spcPts val="77"/>
              </a:spcBef>
              <a:buChar char="•"/>
              <a:tabLst>
                <a:tab pos="146601" algn="l"/>
                <a:tab pos="338404" algn="l"/>
                <a:tab pos="520027" algn="l"/>
              </a:tabLst>
            </a:pPr>
            <a:r>
              <a:rPr sz="898" i="1" spc="-667" dirty="0">
                <a:latin typeface="Cambria"/>
                <a:cs typeface="Cambria"/>
              </a:rPr>
              <a:t>D</a:t>
            </a:r>
            <a:r>
              <a:rPr sz="898" i="1" spc="-147" dirty="0">
                <a:latin typeface="Cambria"/>
                <a:cs typeface="Cambria"/>
              </a:rPr>
              <a:t>p</a:t>
            </a:r>
            <a:r>
              <a:rPr sz="898" i="1" dirty="0">
                <a:latin typeface="Cambria"/>
                <a:cs typeface="Cambria"/>
              </a:rPr>
              <a:t>	</a:t>
            </a:r>
            <a:r>
              <a:rPr sz="898" spc="-628" dirty="0">
                <a:solidFill>
                  <a:srgbClr val="363636"/>
                </a:solidFill>
                <a:latin typeface="Cambria"/>
                <a:cs typeface="Cambria"/>
              </a:rPr>
              <a:t>—</a:t>
            </a:r>
            <a:r>
              <a:rPr sz="898" spc="-661" dirty="0">
                <a:solidFill>
                  <a:srgbClr val="363636"/>
                </a:solidFill>
                <a:latin typeface="Cambria"/>
                <a:cs typeface="Cambria"/>
              </a:rPr>
              <a:t>—</a:t>
            </a:r>
            <a:r>
              <a:rPr sz="898" dirty="0">
                <a:solidFill>
                  <a:srgbClr val="363636"/>
                </a:solidFill>
                <a:latin typeface="Cambria"/>
                <a:cs typeface="Cambria"/>
              </a:rPr>
              <a:t>	</a:t>
            </a:r>
            <a:r>
              <a:rPr sz="898" dirty="0">
                <a:latin typeface="Cambria"/>
                <a:cs typeface="Cambria"/>
              </a:rPr>
              <a:t>(d(n,</a:t>
            </a:r>
            <a:r>
              <a:rPr sz="898" spc="35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c)</a:t>
            </a:r>
            <a:r>
              <a:rPr sz="898" i="1" spc="87" dirty="0">
                <a:latin typeface="Cambria"/>
                <a:cs typeface="Cambria"/>
              </a:rPr>
              <a:t> </a:t>
            </a:r>
            <a:r>
              <a:rPr sz="898" i="1" spc="51" dirty="0">
                <a:latin typeface="Cambria"/>
                <a:cs typeface="Cambria"/>
              </a:rPr>
              <a:t>+</a:t>
            </a:r>
            <a:r>
              <a:rPr sz="898" i="1" spc="234" dirty="0">
                <a:latin typeface="Cambria"/>
                <a:cs typeface="Cambria"/>
              </a:rPr>
              <a:t> </a:t>
            </a:r>
            <a:r>
              <a:rPr sz="898" i="1" spc="45" dirty="0">
                <a:latin typeface="Cambria"/>
                <a:cs typeface="Cambria"/>
              </a:rPr>
              <a:t>d</a:t>
            </a:r>
            <a:r>
              <a:rPr sz="898" i="1" u="heavy" spc="45" dirty="0">
                <a:uFill>
                  <a:solidFill>
                    <a:srgbClr val="A33F44"/>
                  </a:solidFill>
                </a:uFill>
                <a:latin typeface="Cambria"/>
                <a:cs typeface="Cambria"/>
              </a:rPr>
              <a:t>{a,</a:t>
            </a:r>
            <a:r>
              <a:rPr sz="898" i="1" u="heavy" spc="-51" dirty="0">
                <a:uFill>
                  <a:solidFill>
                    <a:srgbClr val="A33F44"/>
                  </a:solidFill>
                </a:uFill>
                <a:latin typeface="Cambria"/>
                <a:cs typeface="Cambria"/>
              </a:rPr>
              <a:t> </a:t>
            </a:r>
            <a:r>
              <a:rPr sz="898" i="1" u="heavy" spc="45" dirty="0">
                <a:uFill>
                  <a:solidFill>
                    <a:srgbClr val="A33F44"/>
                  </a:solidFill>
                </a:uFill>
                <a:latin typeface="Cambria"/>
                <a:cs typeface="Cambria"/>
              </a:rPr>
              <a:t>e</a:t>
            </a:r>
            <a:r>
              <a:rPr sz="898" i="1" spc="45" dirty="0">
                <a:latin typeface="Cambria"/>
                <a:cs typeface="Cambria"/>
              </a:rPr>
              <a:t>))</a:t>
            </a:r>
            <a:r>
              <a:rPr sz="898" i="1" spc="119" dirty="0">
                <a:latin typeface="Cambria"/>
                <a:cs typeface="Cambria"/>
              </a:rPr>
              <a:t> </a:t>
            </a:r>
            <a:r>
              <a:rPr sz="898" i="1" spc="-385" dirty="0">
                <a:solidFill>
                  <a:srgbClr val="414141"/>
                </a:solidFill>
                <a:latin typeface="Cambria"/>
                <a:cs typeface="Cambria"/>
              </a:rPr>
              <a:t>—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8248" y="3028259"/>
            <a:ext cx="849512" cy="190640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502109">
              <a:lnSpc>
                <a:spcPts val="754"/>
              </a:lnSpc>
              <a:spcBef>
                <a:spcPts val="87"/>
              </a:spcBef>
              <a:tabLst>
                <a:tab pos="739929" algn="l"/>
              </a:tabLst>
            </a:pPr>
            <a:r>
              <a:rPr sz="705" spc="-16" dirty="0">
                <a:latin typeface="Courier New"/>
                <a:cs typeface="Courier New"/>
              </a:rPr>
              <a:t>14</a:t>
            </a:r>
            <a:r>
              <a:rPr sz="705" dirty="0">
                <a:latin typeface="Courier New"/>
                <a:cs typeface="Courier New"/>
              </a:rPr>
              <a:t>	</a:t>
            </a:r>
            <a:r>
              <a:rPr sz="641" spc="-119" dirty="0">
                <a:latin typeface="Calibri"/>
                <a:cs typeface="Calibri"/>
              </a:rPr>
              <a:t>1.</a:t>
            </a:r>
            <a:r>
              <a:rPr sz="641" spc="-32" dirty="0">
                <a:latin typeface="Calibri"/>
                <a:cs typeface="Calibri"/>
              </a:rPr>
              <a:t> S</a:t>
            </a:r>
            <a:endParaRPr sz="641">
              <a:latin typeface="Calibri"/>
              <a:cs typeface="Calibri"/>
            </a:endParaRPr>
          </a:p>
          <a:p>
            <a:pPr marL="189360" indent="-164926">
              <a:lnSpc>
                <a:spcPts val="600"/>
              </a:lnSpc>
              <a:buChar char="•"/>
              <a:tabLst>
                <a:tab pos="189360" algn="l"/>
                <a:tab pos="379534" algn="l"/>
                <a:tab pos="762326" algn="l"/>
              </a:tabLst>
            </a:pPr>
            <a:r>
              <a:rPr sz="545" i="1" spc="-16" dirty="0">
                <a:latin typeface="Courier New"/>
                <a:cs typeface="Courier New"/>
              </a:rPr>
              <a:t>D,</a:t>
            </a:r>
            <a:r>
              <a:rPr sz="545" i="1" dirty="0">
                <a:latin typeface="Courier New"/>
                <a:cs typeface="Courier New"/>
              </a:rPr>
              <a:t>	</a:t>
            </a:r>
            <a:r>
              <a:rPr sz="545" i="1" spc="-38" dirty="0">
                <a:solidFill>
                  <a:srgbClr val="1A1A1A"/>
                </a:solidFill>
                <a:latin typeface="Courier New"/>
                <a:cs typeface="Courier New"/>
              </a:rPr>
              <a:t>-</a:t>
            </a:r>
            <a:r>
              <a:rPr sz="545" i="1" spc="-32" dirty="0">
                <a:solidFill>
                  <a:srgbClr val="1A1A1A"/>
                </a:solidFill>
                <a:latin typeface="Courier New"/>
                <a:cs typeface="Courier New"/>
              </a:rPr>
              <a:t>-</a:t>
            </a:r>
            <a:r>
              <a:rPr sz="545" i="1" spc="-45" dirty="0">
                <a:solidFill>
                  <a:srgbClr val="1A1A1A"/>
                </a:solidFill>
                <a:latin typeface="Courier New"/>
                <a:cs typeface="Courier New"/>
              </a:rPr>
              <a:t> </a:t>
            </a:r>
            <a:r>
              <a:rPr sz="545" i="1" spc="-38" dirty="0">
                <a:solidFill>
                  <a:srgbClr val="1F1F1F"/>
                </a:solidFill>
                <a:latin typeface="Courier New"/>
                <a:cs typeface="Courier New"/>
              </a:rPr>
              <a:t>-</a:t>
            </a:r>
            <a:r>
              <a:rPr sz="545" i="1" spc="-32" dirty="0">
                <a:solidFill>
                  <a:srgbClr val="1F1F1F"/>
                </a:solidFill>
                <a:latin typeface="Courier New"/>
                <a:cs typeface="Courier New"/>
              </a:rPr>
              <a:t>-</a:t>
            </a:r>
            <a:r>
              <a:rPr sz="545" i="1" dirty="0">
                <a:solidFill>
                  <a:srgbClr val="1F1F1F"/>
                </a:solidFill>
                <a:latin typeface="Courier New"/>
                <a:cs typeface="Courier New"/>
              </a:rPr>
              <a:t>	</a:t>
            </a:r>
            <a:r>
              <a:rPr sz="866" spc="-48" baseline="-43209" dirty="0">
                <a:solidFill>
                  <a:srgbClr val="1F1F1F"/>
                </a:solidFill>
                <a:latin typeface="Cambria"/>
                <a:cs typeface="Cambria"/>
              </a:rPr>
              <a:t>2</a:t>
            </a:r>
            <a:endParaRPr sz="866" baseline="-43209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67393" y="3072617"/>
            <a:ext cx="401950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8145">
              <a:spcBef>
                <a:spcPts val="77"/>
              </a:spcBef>
            </a:pPr>
            <a:r>
              <a:rPr sz="898" dirty="0">
                <a:solidFill>
                  <a:srgbClr val="1F1F1F"/>
                </a:solidFill>
                <a:latin typeface="Cambria"/>
                <a:cs typeface="Cambria"/>
              </a:rPr>
              <a:t>=</a:t>
            </a:r>
            <a:r>
              <a:rPr sz="898" spc="250" dirty="0">
                <a:solidFill>
                  <a:srgbClr val="1F1F1F"/>
                </a:solidFill>
                <a:latin typeface="Cambria"/>
                <a:cs typeface="Cambria"/>
              </a:rPr>
              <a:t> </a:t>
            </a:r>
            <a:r>
              <a:rPr sz="898" spc="-151" dirty="0">
                <a:latin typeface="Cambria"/>
                <a:cs typeface="Cambria"/>
              </a:rPr>
              <a:t>—</a:t>
            </a:r>
            <a:r>
              <a:rPr sz="898" spc="-58" dirty="0">
                <a:latin typeface="Cambria"/>
                <a:cs typeface="Cambria"/>
              </a:rPr>
              <a:t>0.</a:t>
            </a:r>
            <a:r>
              <a:rPr sz="898" spc="16" dirty="0">
                <a:latin typeface="Cambria"/>
                <a:cs typeface="Cambria"/>
              </a:rPr>
              <a:t> </a:t>
            </a:r>
            <a:r>
              <a:rPr sz="898" spc="10" dirty="0">
                <a:latin typeface="Cambria"/>
                <a:cs typeface="Cambria"/>
              </a:rPr>
              <a:t>5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54213" y="3366566"/>
            <a:ext cx="1606580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46601" indent="-138457">
              <a:spcBef>
                <a:spcPts val="77"/>
              </a:spcBef>
              <a:buChar char="•"/>
              <a:tabLst>
                <a:tab pos="146601" algn="l"/>
                <a:tab pos="326595" algn="l"/>
                <a:tab pos="565229" algn="l"/>
              </a:tabLst>
            </a:pPr>
            <a:r>
              <a:rPr sz="898" i="1" spc="-32" dirty="0">
                <a:latin typeface="Cambria"/>
                <a:cs typeface="Cambria"/>
              </a:rPr>
              <a:t>D</a:t>
            </a:r>
            <a:r>
              <a:rPr sz="898" i="1" dirty="0">
                <a:latin typeface="Cambria"/>
                <a:cs typeface="Cambria"/>
              </a:rPr>
              <a:t>	</a:t>
            </a:r>
            <a:r>
              <a:rPr sz="898" i="1" spc="-612" dirty="0">
                <a:solidFill>
                  <a:srgbClr val="333333"/>
                </a:solidFill>
                <a:latin typeface="Cambria"/>
                <a:cs typeface="Cambria"/>
              </a:rPr>
              <a:t>—</a:t>
            </a:r>
            <a:r>
              <a:rPr sz="898" i="1" spc="-645" dirty="0">
                <a:solidFill>
                  <a:srgbClr val="333333"/>
                </a:solidFill>
                <a:latin typeface="Cambria"/>
                <a:cs typeface="Cambria"/>
              </a:rPr>
              <a:t>—</a:t>
            </a:r>
            <a:r>
              <a:rPr sz="898" i="1" dirty="0">
                <a:solidFill>
                  <a:srgbClr val="333333"/>
                </a:solidFill>
                <a:latin typeface="Cambria"/>
                <a:cs typeface="Cambria"/>
              </a:rPr>
              <a:t>	</a:t>
            </a:r>
            <a:r>
              <a:rPr sz="898" i="1" spc="42" dirty="0">
                <a:latin typeface="Cambria"/>
                <a:cs typeface="Cambria"/>
              </a:rPr>
              <a:t>d{c,</a:t>
            </a:r>
            <a:r>
              <a:rPr sz="898" i="1" spc="-32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a)</a:t>
            </a:r>
            <a:r>
              <a:rPr sz="898" i="1" spc="93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+</a:t>
            </a:r>
            <a:r>
              <a:rPr sz="898" i="1" spc="186" dirty="0">
                <a:latin typeface="Cambria"/>
                <a:cs typeface="Cambria"/>
              </a:rPr>
              <a:t> </a:t>
            </a:r>
            <a:r>
              <a:rPr sz="898" i="1" spc="48" dirty="0">
                <a:latin typeface="Cambria"/>
                <a:cs typeface="Cambria"/>
              </a:rPr>
              <a:t>d{c,</a:t>
            </a:r>
            <a:r>
              <a:rPr sz="898" i="1" spc="-61" dirty="0">
                <a:latin typeface="Cambria"/>
                <a:cs typeface="Cambria"/>
              </a:rPr>
              <a:t> </a:t>
            </a:r>
            <a:r>
              <a:rPr sz="898" i="1" spc="48" dirty="0">
                <a:latin typeface="Cambria"/>
                <a:cs typeface="Cambria"/>
              </a:rPr>
              <a:t>e))</a:t>
            </a:r>
            <a:r>
              <a:rPr sz="898" i="1" spc="67" dirty="0">
                <a:latin typeface="Cambria"/>
                <a:cs typeface="Cambria"/>
              </a:rPr>
              <a:t> </a:t>
            </a:r>
            <a:r>
              <a:rPr sz="898" i="1" spc="-353" dirty="0">
                <a:solidFill>
                  <a:srgbClr val="313131"/>
                </a:solidFill>
                <a:latin typeface="Cambria"/>
                <a:cs typeface="Cambria"/>
              </a:rPr>
              <a:t>—</a:t>
            </a:r>
            <a:r>
              <a:rPr sz="898" i="1" spc="73" dirty="0">
                <a:solidFill>
                  <a:srgbClr val="313131"/>
                </a:solidFill>
                <a:latin typeface="Cambria"/>
                <a:cs typeface="Cambria"/>
              </a:rPr>
              <a:t> </a:t>
            </a:r>
            <a:r>
              <a:rPr sz="898" i="1" spc="-596" dirty="0">
                <a:solidFill>
                  <a:srgbClr val="161616"/>
                </a:solidFill>
                <a:latin typeface="Cambria"/>
                <a:cs typeface="Cambria"/>
              </a:rPr>
              <a:t>—</a:t>
            </a:r>
            <a:r>
              <a:rPr sz="898" i="1" spc="-32" dirty="0">
                <a:solidFill>
                  <a:srgbClr val="161616"/>
                </a:solidFill>
                <a:latin typeface="Cambria"/>
                <a:cs typeface="Cambria"/>
              </a:rPr>
              <a:t>’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23700" y="3366566"/>
            <a:ext cx="812860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8145">
              <a:spcBef>
                <a:spcPts val="77"/>
              </a:spcBef>
            </a:pPr>
            <a:r>
              <a:rPr sz="898" i="1" spc="42" dirty="0">
                <a:latin typeface="Cambria"/>
                <a:cs typeface="Cambria"/>
              </a:rPr>
              <a:t>d{c,</a:t>
            </a:r>
            <a:r>
              <a:rPr sz="898" i="1" spc="-51" dirty="0">
                <a:latin typeface="Cambria"/>
                <a:cs typeface="Cambria"/>
              </a:rPr>
              <a:t> </a:t>
            </a:r>
            <a:r>
              <a:rPr sz="898" i="1" spc="35" dirty="0">
                <a:latin typeface="Cambria"/>
                <a:cs typeface="Cambria"/>
              </a:rPr>
              <a:t>b),</a:t>
            </a:r>
            <a:r>
              <a:rPr sz="898" i="1" spc="-67" dirty="0">
                <a:latin typeface="Cambria"/>
                <a:cs typeface="Cambria"/>
              </a:rPr>
              <a:t> </a:t>
            </a:r>
            <a:r>
              <a:rPr sz="898" i="1" spc="55" dirty="0">
                <a:latin typeface="Cambria"/>
                <a:cs typeface="Cambria"/>
              </a:rPr>
              <a:t>+</a:t>
            </a:r>
            <a:r>
              <a:rPr sz="898" i="1" spc="-51" dirty="0">
                <a:latin typeface="Cambria"/>
                <a:cs typeface="Cambria"/>
              </a:rPr>
              <a:t> </a:t>
            </a:r>
            <a:r>
              <a:rPr sz="898" i="1" spc="-22" dirty="0">
                <a:latin typeface="Cambria"/>
                <a:cs typeface="Cambria"/>
              </a:rPr>
              <a:t>d</a:t>
            </a:r>
            <a:r>
              <a:rPr sz="898" i="1" spc="-77" dirty="0">
                <a:latin typeface="Cambria"/>
                <a:cs typeface="Cambria"/>
              </a:rPr>
              <a:t> </a:t>
            </a:r>
            <a:r>
              <a:rPr sz="898" i="1" dirty="0">
                <a:latin typeface="Cambria"/>
                <a:cs typeface="Cambria"/>
              </a:rPr>
              <a:t>tc,</a:t>
            </a:r>
            <a:r>
              <a:rPr sz="898" i="1" spc="109" dirty="0">
                <a:latin typeface="Cambria"/>
                <a:cs typeface="Cambria"/>
              </a:rPr>
              <a:t> </a:t>
            </a:r>
            <a:r>
              <a:rPr sz="898" i="1" spc="19" dirty="0">
                <a:latin typeface="Cambria"/>
                <a:cs typeface="Cambria"/>
              </a:rPr>
              <a:t>d)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6419" y="3664489"/>
            <a:ext cx="958654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32578">
              <a:spcBef>
                <a:spcPts val="77"/>
              </a:spcBef>
              <a:tabLst>
                <a:tab pos="618168" algn="l"/>
              </a:tabLst>
            </a:pPr>
            <a:r>
              <a:rPr sz="898" dirty="0">
                <a:solidFill>
                  <a:srgbClr val="2A2A2A"/>
                </a:solidFill>
                <a:latin typeface="Cambria"/>
                <a:cs typeface="Cambria"/>
              </a:rPr>
              <a:t>=</a:t>
            </a:r>
            <a:r>
              <a:rPr sz="898" spc="167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898" spc="-843" dirty="0">
                <a:solidFill>
                  <a:srgbClr val="1F1F1F"/>
                </a:solidFill>
                <a:latin typeface="Cambria"/>
                <a:cs typeface="Cambria"/>
              </a:rPr>
              <a:t>—</a:t>
            </a:r>
            <a:r>
              <a:rPr sz="1202" baseline="37777" dirty="0">
                <a:latin typeface="Cambria"/>
                <a:cs typeface="Cambria"/>
              </a:rPr>
              <a:t>»</a:t>
            </a:r>
            <a:r>
              <a:rPr sz="1202" spc="77" baseline="37777" dirty="0">
                <a:latin typeface="Cambria"/>
                <a:cs typeface="Cambria"/>
              </a:rPr>
              <a:t> </a:t>
            </a:r>
            <a:r>
              <a:rPr sz="898" spc="-103" dirty="0">
                <a:solidFill>
                  <a:srgbClr val="232323"/>
                </a:solidFill>
                <a:latin typeface="Cambria"/>
                <a:cs typeface="Cambria"/>
              </a:rPr>
              <a:t>—</a:t>
            </a:r>
            <a:r>
              <a:rPr sz="898" spc="-760" dirty="0">
                <a:solidFill>
                  <a:srgbClr val="232323"/>
                </a:solidFill>
                <a:latin typeface="Cambria"/>
                <a:cs typeface="Cambria"/>
              </a:rPr>
              <a:t>—</a:t>
            </a:r>
            <a:r>
              <a:rPr sz="1202" spc="-24" baseline="37777" dirty="0">
                <a:latin typeface="Cambria"/>
                <a:cs typeface="Cambria"/>
              </a:rPr>
              <a:t>in</a:t>
            </a:r>
            <a:r>
              <a:rPr sz="1202" baseline="37777" dirty="0">
                <a:latin typeface="Cambria"/>
                <a:cs typeface="Cambria"/>
              </a:rPr>
              <a:t>	</a:t>
            </a:r>
            <a:r>
              <a:rPr sz="898" spc="-106" dirty="0">
                <a:solidFill>
                  <a:srgbClr val="212121"/>
                </a:solidFill>
                <a:latin typeface="Cambria"/>
                <a:cs typeface="Cambria"/>
              </a:rPr>
              <a:t>—</a:t>
            </a:r>
            <a:r>
              <a:rPr sz="898" spc="-29" dirty="0">
                <a:solidFill>
                  <a:srgbClr val="212121"/>
                </a:solidFill>
                <a:latin typeface="Cambria"/>
                <a:cs typeface="Cambria"/>
              </a:rPr>
              <a:t>13.</a:t>
            </a:r>
            <a:r>
              <a:rPr sz="898" spc="-19" dirty="0">
                <a:solidFill>
                  <a:srgbClr val="212121"/>
                </a:solidFill>
                <a:latin typeface="Cambria"/>
                <a:cs typeface="Cambria"/>
              </a:rPr>
              <a:t> </a:t>
            </a:r>
            <a:r>
              <a:rPr sz="898" spc="-32" dirty="0">
                <a:solidFill>
                  <a:srgbClr val="7B7C0F"/>
                </a:solidFill>
                <a:latin typeface="Cambria"/>
                <a:cs typeface="Cambria"/>
              </a:rPr>
              <a:t>S</a:t>
            </a:r>
            <a:endParaRPr sz="898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1930" y="3758832"/>
            <a:ext cx="274076" cy="106430"/>
          </a:xfrm>
          <a:prstGeom prst="rect">
            <a:avLst/>
          </a:prstGeom>
        </p:spPr>
        <p:txBody>
          <a:bodyPr vert="horz" wrap="square" lIns="0" tIns="7738" rIns="0" bIns="0" rtlCol="0">
            <a:spAutoFit/>
          </a:bodyPr>
          <a:lstStyle/>
          <a:p>
            <a:pPr marL="8145">
              <a:spcBef>
                <a:spcPts val="61"/>
              </a:spcBef>
              <a:tabLst>
                <a:tab pos="218273" algn="l"/>
              </a:tabLst>
            </a:pPr>
            <a:r>
              <a:rPr sz="641" spc="-32" dirty="0">
                <a:solidFill>
                  <a:srgbClr val="0E0E0E"/>
                </a:solidFill>
                <a:latin typeface="Cambria"/>
                <a:cs typeface="Cambria"/>
              </a:rPr>
              <a:t>2</a:t>
            </a:r>
            <a:r>
              <a:rPr sz="641" dirty="0">
                <a:solidFill>
                  <a:srgbClr val="0E0E0E"/>
                </a:solidFill>
                <a:latin typeface="Cambria"/>
                <a:cs typeface="Cambria"/>
              </a:rPr>
              <a:t>	</a:t>
            </a:r>
            <a:r>
              <a:rPr sz="641" spc="-32" dirty="0">
                <a:solidFill>
                  <a:srgbClr val="0E0E0E"/>
                </a:solidFill>
                <a:latin typeface="Cambria"/>
                <a:cs typeface="Cambria"/>
              </a:rPr>
              <a:t>2</a:t>
            </a:r>
            <a:endParaRPr sz="641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75279" y="4005445"/>
            <a:ext cx="54978" cy="119595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8145">
              <a:spcBef>
                <a:spcPts val="87"/>
              </a:spcBef>
            </a:pPr>
            <a:r>
              <a:rPr sz="705" spc="-32" dirty="0">
                <a:solidFill>
                  <a:srgbClr val="2D2D2D"/>
                </a:solidFill>
                <a:latin typeface="Cambria"/>
                <a:cs typeface="Cambria"/>
              </a:rPr>
              <a:t>"</a:t>
            </a:r>
            <a:endParaRPr sz="705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29122" y="3950716"/>
            <a:ext cx="1265309" cy="458555"/>
          </a:xfrm>
          <a:prstGeom prst="rect">
            <a:avLst/>
          </a:prstGeom>
        </p:spPr>
        <p:txBody>
          <a:bodyPr vert="horz" wrap="square" lIns="0" tIns="9366" rIns="0" bIns="0" rtlCol="0">
            <a:spAutoFit/>
          </a:bodyPr>
          <a:lstStyle/>
          <a:p>
            <a:pPr marL="171442" indent="-138864">
              <a:spcBef>
                <a:spcPts val="73"/>
              </a:spcBef>
              <a:buChar char="•"/>
              <a:tabLst>
                <a:tab pos="171442" algn="l"/>
              </a:tabLst>
            </a:pPr>
            <a:r>
              <a:rPr sz="962" i="1" spc="-16" dirty="0">
                <a:latin typeface="Cambria"/>
                <a:cs typeface="Cambria"/>
              </a:rPr>
              <a:t>D</a:t>
            </a:r>
            <a:r>
              <a:rPr sz="1058" i="1" spc="-24" baseline="-15151" dirty="0">
                <a:latin typeface="Cambria"/>
                <a:cs typeface="Cambria"/>
              </a:rPr>
              <a:t>e</a:t>
            </a:r>
            <a:endParaRPr sz="1058" baseline="-15151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Char char="•"/>
            </a:pPr>
            <a:endParaRPr sz="962">
              <a:latin typeface="Cambria"/>
              <a:cs typeface="Cambria"/>
            </a:endParaRPr>
          </a:p>
          <a:p>
            <a:pPr marL="171442" indent="-138864">
              <a:buChar char="•"/>
              <a:tabLst>
                <a:tab pos="171442" algn="l"/>
                <a:tab pos="811193" algn="l"/>
              </a:tabLst>
            </a:pPr>
            <a:r>
              <a:rPr sz="962" i="1" spc="-32" dirty="0">
                <a:latin typeface="Cambria"/>
                <a:cs typeface="Cambria"/>
              </a:rPr>
              <a:t>D</a:t>
            </a:r>
            <a:r>
              <a:rPr sz="962" i="1" dirty="0">
                <a:latin typeface="Cambria"/>
                <a:cs typeface="Cambria"/>
              </a:rPr>
              <a:t>	</a:t>
            </a:r>
            <a:r>
              <a:rPr sz="994" spc="64" dirty="0">
                <a:solidFill>
                  <a:srgbClr val="1C1C1C"/>
                </a:solidFill>
                <a:latin typeface="Courier New"/>
                <a:cs typeface="Courier New"/>
              </a:rPr>
              <a:t>=</a:t>
            </a:r>
            <a:r>
              <a:rPr sz="994" spc="-173" dirty="0">
                <a:solidFill>
                  <a:srgbClr val="1C1C1C"/>
                </a:solidFill>
                <a:latin typeface="Courier New"/>
                <a:cs typeface="Courier New"/>
              </a:rPr>
              <a:t> </a:t>
            </a:r>
            <a:r>
              <a:rPr sz="994" spc="-61" dirty="0">
                <a:latin typeface="Courier New"/>
                <a:cs typeface="Courier New"/>
              </a:rPr>
              <a:t>-</a:t>
            </a:r>
            <a:r>
              <a:rPr sz="994" spc="-16" dirty="0">
                <a:latin typeface="Courier New"/>
                <a:cs typeface="Courier New"/>
              </a:rPr>
              <a:t>2.5</a:t>
            </a:r>
            <a:endParaRPr sz="994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06880" y="4045058"/>
            <a:ext cx="62308" cy="115893"/>
          </a:xfrm>
          <a:prstGeom prst="rect">
            <a:avLst/>
          </a:prstGeom>
        </p:spPr>
        <p:txBody>
          <a:bodyPr vert="horz" wrap="square" lIns="0" tIns="7330" rIns="0" bIns="0" rtlCol="0">
            <a:spAutoFit/>
          </a:bodyPr>
          <a:lstStyle/>
          <a:p>
            <a:pPr marL="8145">
              <a:spcBef>
                <a:spcPts val="58"/>
              </a:spcBef>
            </a:pPr>
            <a:r>
              <a:rPr sz="705" spc="-32" dirty="0">
                <a:solidFill>
                  <a:srgbClr val="181818"/>
                </a:solidFill>
                <a:latin typeface="Consolas"/>
                <a:cs typeface="Consolas"/>
              </a:rPr>
              <a:t>2</a:t>
            </a:r>
            <a:endParaRPr sz="705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81869" y="3950715"/>
            <a:ext cx="2138849" cy="157511"/>
          </a:xfrm>
          <a:prstGeom prst="rect">
            <a:avLst/>
          </a:prstGeom>
        </p:spPr>
        <p:txBody>
          <a:bodyPr vert="horz" wrap="square" lIns="0" tIns="9366" rIns="0" bIns="0" rtlCol="0">
            <a:spAutoFit/>
          </a:bodyPr>
          <a:lstStyle/>
          <a:p>
            <a:pPr marL="24434">
              <a:spcBef>
                <a:spcPts val="73"/>
              </a:spcBef>
            </a:pPr>
            <a:r>
              <a:rPr sz="1058" baseline="-15151" dirty="0">
                <a:solidFill>
                  <a:srgbClr val="161616"/>
                </a:solidFill>
                <a:latin typeface="Cambria"/>
                <a:cs typeface="Cambria"/>
              </a:rPr>
              <a:t>g</a:t>
            </a:r>
            <a:r>
              <a:rPr sz="1058" spc="317" baseline="-15151" dirty="0">
                <a:solidFill>
                  <a:srgbClr val="161616"/>
                </a:solidFill>
                <a:latin typeface="Cambria"/>
                <a:cs typeface="Cambria"/>
              </a:rPr>
              <a:t> </a:t>
            </a:r>
            <a:r>
              <a:rPr sz="962" i="1" spc="-32" dirty="0">
                <a:latin typeface="Times New Roman"/>
                <a:cs typeface="Times New Roman"/>
              </a:rPr>
              <a:t>pd{e,</a:t>
            </a:r>
            <a:r>
              <a:rPr sz="962" i="1" spc="-67" dirty="0">
                <a:latin typeface="Times New Roman"/>
                <a:cs typeface="Times New Roman"/>
              </a:rPr>
              <a:t> </a:t>
            </a:r>
            <a:r>
              <a:rPr sz="962" dirty="0">
                <a:latin typeface="Times New Roman"/>
                <a:cs typeface="Times New Roman"/>
              </a:rPr>
              <a:t>n)</a:t>
            </a:r>
            <a:r>
              <a:rPr sz="962" spc="71" dirty="0">
                <a:latin typeface="Times New Roman"/>
                <a:cs typeface="Times New Roman"/>
              </a:rPr>
              <a:t> </a:t>
            </a:r>
            <a:r>
              <a:rPr sz="962" dirty="0">
                <a:latin typeface="Times New Roman"/>
                <a:cs typeface="Times New Roman"/>
              </a:rPr>
              <a:t>+</a:t>
            </a:r>
            <a:r>
              <a:rPr sz="962" spc="35" dirty="0">
                <a:latin typeface="Times New Roman"/>
                <a:cs typeface="Times New Roman"/>
              </a:rPr>
              <a:t> </a:t>
            </a:r>
            <a:r>
              <a:rPr sz="962" dirty="0">
                <a:latin typeface="Times New Roman"/>
                <a:cs typeface="Times New Roman"/>
              </a:rPr>
              <a:t>d(e,</a:t>
            </a:r>
            <a:r>
              <a:rPr sz="962" spc="-73" dirty="0">
                <a:latin typeface="Times New Roman"/>
                <a:cs typeface="Times New Roman"/>
              </a:rPr>
              <a:t> </a:t>
            </a:r>
            <a:r>
              <a:rPr sz="962" spc="35" dirty="0">
                <a:latin typeface="Times New Roman"/>
                <a:cs typeface="Times New Roman"/>
              </a:rPr>
              <a:t>c))</a:t>
            </a:r>
            <a:r>
              <a:rPr sz="962" spc="93" dirty="0">
                <a:latin typeface="Times New Roman"/>
                <a:cs typeface="Times New Roman"/>
              </a:rPr>
              <a:t> </a:t>
            </a:r>
            <a:r>
              <a:rPr sz="962" spc="-433" dirty="0">
                <a:solidFill>
                  <a:srgbClr val="262626"/>
                </a:solidFill>
                <a:latin typeface="Times New Roman"/>
                <a:cs typeface="Times New Roman"/>
              </a:rPr>
              <a:t>—</a:t>
            </a:r>
            <a:r>
              <a:rPr sz="962" spc="71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058" baseline="42929" dirty="0">
                <a:solidFill>
                  <a:srgbClr val="212121"/>
                </a:solidFill>
                <a:latin typeface="Cambria"/>
                <a:cs typeface="Cambria"/>
              </a:rPr>
              <a:t>1</a:t>
            </a:r>
            <a:r>
              <a:rPr sz="1058" spc="53" baseline="42929" dirty="0">
                <a:solidFill>
                  <a:srgbClr val="212121"/>
                </a:solidFill>
                <a:latin typeface="Cambria"/>
                <a:cs typeface="Cambria"/>
              </a:rPr>
              <a:t> </a:t>
            </a:r>
            <a:r>
              <a:rPr sz="930" i="1" spc="32" dirty="0">
                <a:latin typeface="Cambria"/>
                <a:cs typeface="Cambria"/>
              </a:rPr>
              <a:t>(d(e,</a:t>
            </a:r>
            <a:r>
              <a:rPr sz="930" i="1" spc="-26" dirty="0">
                <a:latin typeface="Cambria"/>
                <a:cs typeface="Cambria"/>
              </a:rPr>
              <a:t> </a:t>
            </a:r>
            <a:r>
              <a:rPr sz="930" i="1" dirty="0">
                <a:latin typeface="Cambria"/>
                <a:cs typeface="Cambria"/>
              </a:rPr>
              <a:t>b)</a:t>
            </a:r>
            <a:r>
              <a:rPr sz="930" i="1" spc="58" dirty="0">
                <a:latin typeface="Cambria"/>
                <a:cs typeface="Cambria"/>
              </a:rPr>
              <a:t> </a:t>
            </a:r>
            <a:r>
              <a:rPr sz="930" spc="-90" dirty="0">
                <a:latin typeface="Cambria"/>
                <a:cs typeface="Cambria"/>
              </a:rPr>
              <a:t>-</a:t>
            </a:r>
            <a:r>
              <a:rPr sz="930" spc="-131" dirty="0">
                <a:latin typeface="Cambria"/>
                <a:cs typeface="Cambria"/>
              </a:rPr>
              <a:t>F</a:t>
            </a:r>
            <a:r>
              <a:rPr sz="930" spc="83" dirty="0">
                <a:latin typeface="Cambria"/>
                <a:cs typeface="Cambria"/>
              </a:rPr>
              <a:t> </a:t>
            </a:r>
            <a:r>
              <a:rPr sz="930" i="1" spc="38" dirty="0">
                <a:latin typeface="Cambria"/>
                <a:cs typeface="Cambria"/>
              </a:rPr>
              <a:t>d(e,</a:t>
            </a:r>
            <a:r>
              <a:rPr sz="930" i="1" spc="-73" dirty="0">
                <a:latin typeface="Cambria"/>
                <a:cs typeface="Cambria"/>
              </a:rPr>
              <a:t> </a:t>
            </a:r>
            <a:r>
              <a:rPr sz="930" i="1" spc="19" dirty="0">
                <a:latin typeface="Cambria"/>
                <a:cs typeface="Cambria"/>
              </a:rPr>
              <a:t>d))</a:t>
            </a:r>
            <a:endParaRPr sz="93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40980" y="2518039"/>
            <a:ext cx="1246169" cy="213466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8145">
              <a:spcBef>
                <a:spcPts val="87"/>
              </a:spcBef>
              <a:tabLst>
                <a:tab pos="397859" algn="l"/>
                <a:tab pos="623462" algn="l"/>
              </a:tabLst>
            </a:pPr>
            <a:r>
              <a:rPr sz="1315" i="1" spc="-16" dirty="0">
                <a:latin typeface="Cambria"/>
                <a:cs typeface="Cambria"/>
              </a:rPr>
              <a:t>and</a:t>
            </a:r>
            <a:r>
              <a:rPr sz="1315" i="1" dirty="0">
                <a:latin typeface="Cambria"/>
                <a:cs typeface="Cambria"/>
              </a:rPr>
              <a:t>	</a:t>
            </a:r>
            <a:r>
              <a:rPr sz="1315" i="1" spc="-22" dirty="0">
                <a:latin typeface="Cambria"/>
                <a:cs typeface="Cambria"/>
              </a:rPr>
              <a:t>Cl</a:t>
            </a:r>
            <a:r>
              <a:rPr sz="1315" i="1" dirty="0">
                <a:latin typeface="Cambria"/>
                <a:cs typeface="Cambria"/>
              </a:rPr>
              <a:t>	</a:t>
            </a:r>
            <a:r>
              <a:rPr sz="1315" i="1" spc="-385" dirty="0">
                <a:latin typeface="Cambria"/>
                <a:cs typeface="Cambria"/>
              </a:rPr>
              <a:t>——</a:t>
            </a:r>
            <a:r>
              <a:rPr sz="1315" i="1" spc="-147" dirty="0">
                <a:latin typeface="Cambria"/>
                <a:cs typeface="Cambria"/>
              </a:rPr>
              <a:t>“(b,</a:t>
            </a:r>
            <a:r>
              <a:rPr sz="1315" i="1" spc="58" dirty="0">
                <a:latin typeface="Cambria"/>
                <a:cs typeface="Cambria"/>
              </a:rPr>
              <a:t> </a:t>
            </a:r>
            <a:r>
              <a:rPr sz="1315" i="1" spc="22" dirty="0">
                <a:latin typeface="Cambria"/>
                <a:cs typeface="Cambria"/>
              </a:rPr>
              <a:t>d)</a:t>
            </a:r>
            <a:endParaRPr sz="1315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53139" y="4502646"/>
            <a:ext cx="2998542" cy="1480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43750" indent="-135605">
              <a:spcBef>
                <a:spcPts val="77"/>
              </a:spcBef>
              <a:buChar char="•"/>
              <a:tabLst>
                <a:tab pos="143750" algn="l"/>
              </a:tabLst>
            </a:pPr>
            <a:r>
              <a:rPr sz="898" dirty="0">
                <a:latin typeface="Calibri"/>
                <a:cs typeface="Calibri"/>
              </a:rPr>
              <a:t>All</a:t>
            </a:r>
            <a:r>
              <a:rPr sz="898" spc="-26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are</a:t>
            </a:r>
            <a:r>
              <a:rPr sz="898" spc="-13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negative.</a:t>
            </a:r>
            <a:r>
              <a:rPr sz="898" spc="16" dirty="0">
                <a:latin typeface="Calibri"/>
                <a:cs typeface="Calibri"/>
              </a:rPr>
              <a:t> </a:t>
            </a:r>
            <a:r>
              <a:rPr sz="898" dirty="0">
                <a:solidFill>
                  <a:srgbClr val="0C0C0C"/>
                </a:solidFill>
                <a:latin typeface="Calibri"/>
                <a:cs typeface="Calibri"/>
              </a:rPr>
              <a:t>So</a:t>
            </a:r>
            <a:r>
              <a:rPr sz="898" spc="29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we</a:t>
            </a:r>
            <a:r>
              <a:rPr sz="898" spc="26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stop</a:t>
            </a:r>
            <a:r>
              <a:rPr sz="898" spc="29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and</a:t>
            </a:r>
            <a:r>
              <a:rPr sz="898" spc="-10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form</a:t>
            </a:r>
            <a:r>
              <a:rPr sz="898" spc="32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the</a:t>
            </a:r>
            <a:r>
              <a:rPr sz="898" spc="-13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clusters</a:t>
            </a:r>
            <a:r>
              <a:rPr sz="898" spc="51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Ct</a:t>
            </a:r>
            <a:r>
              <a:rPr sz="898" spc="61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and</a:t>
            </a:r>
            <a:r>
              <a:rPr sz="898" spc="26" dirty="0">
                <a:latin typeface="Calibri"/>
                <a:cs typeface="Calibri"/>
              </a:rPr>
              <a:t> </a:t>
            </a:r>
            <a:r>
              <a:rPr sz="898" dirty="0">
                <a:latin typeface="Calibri"/>
                <a:cs typeface="Calibri"/>
              </a:rPr>
              <a:t>Cj</a:t>
            </a:r>
            <a:r>
              <a:rPr sz="898" spc="19" dirty="0">
                <a:latin typeface="Calibri"/>
                <a:cs typeface="Calibri"/>
              </a:rPr>
              <a:t> </a:t>
            </a:r>
            <a:r>
              <a:rPr sz="898" spc="-32" dirty="0">
                <a:latin typeface="Calibri"/>
                <a:cs typeface="Calibri"/>
              </a:rPr>
              <a:t>.</a:t>
            </a:r>
            <a:endParaRPr sz="898">
              <a:latin typeface="Calibri"/>
              <a:cs typeface="Calibri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141462" y="2958365"/>
          <a:ext cx="1343092" cy="394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5"/>
                <a:gridCol w="256971"/>
                <a:gridCol w="223577"/>
                <a:gridCol w="222356"/>
                <a:gridCol w="225613"/>
              </a:tblGrid>
              <a:tr h="173486">
                <a:tc>
                  <a:txBody>
                    <a:bodyPr/>
                    <a:lstStyle/>
                    <a:p>
                      <a:pPr marL="409575">
                        <a:lnSpc>
                          <a:spcPts val="1664"/>
                        </a:lnSpc>
                      </a:pPr>
                      <a:r>
                        <a:rPr sz="1100" spc="-50" dirty="0">
                          <a:solidFill>
                            <a:srgbClr val="9C1C1A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1664"/>
                        </a:lnSpc>
                      </a:pPr>
                      <a:r>
                        <a:rPr sz="1100" spc="-50" dirty="0">
                          <a:solidFill>
                            <a:srgbClr val="AC2623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1664"/>
                        </a:lnSpc>
                      </a:pPr>
                      <a:r>
                        <a:rPr sz="1100" spc="-50" dirty="0">
                          <a:solidFill>
                            <a:srgbClr val="A01111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64"/>
                        </a:lnSpc>
                      </a:pPr>
                      <a:r>
                        <a:rPr sz="1100" spc="-50" dirty="0">
                          <a:solidFill>
                            <a:srgbClr val="9E1F13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ts val="1664"/>
                        </a:lnSpc>
                      </a:pPr>
                      <a:r>
                        <a:rPr sz="1100" spc="-50" dirty="0">
                          <a:solidFill>
                            <a:srgbClr val="AE0513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5477">
                <a:tc>
                  <a:txBody>
                    <a:bodyPr/>
                    <a:lstStyle/>
                    <a:p>
                      <a:pPr marL="38735">
                        <a:lnSpc>
                          <a:spcPts val="1950"/>
                        </a:lnSpc>
                        <a:tabLst>
                          <a:tab pos="405765" algn="l"/>
                        </a:tabLst>
                      </a:pPr>
                      <a:r>
                        <a:rPr sz="1100" spc="-50" dirty="0">
                          <a:solidFill>
                            <a:srgbClr val="971D1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solidFill>
                            <a:srgbClr val="971D15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solidFill>
                            <a:srgbClr val="0C0C0C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195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034">
                <a:tc>
                  <a:txBody>
                    <a:bodyPr/>
                    <a:lstStyle/>
                    <a:p>
                      <a:pPr marL="32384">
                        <a:lnSpc>
                          <a:spcPts val="1939"/>
                        </a:lnSpc>
                        <a:tabLst>
                          <a:tab pos="405130" algn="l"/>
                        </a:tabLst>
                      </a:pPr>
                      <a:r>
                        <a:rPr sz="1100" spc="15" dirty="0">
                          <a:solidFill>
                            <a:srgbClr val="B31111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100" dirty="0">
                          <a:solidFill>
                            <a:srgbClr val="B31111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939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939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939"/>
                        </a:lnSpc>
                      </a:pPr>
                      <a:r>
                        <a:rPr sz="1100" spc="15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939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5477">
                <a:tc>
                  <a:txBody>
                    <a:bodyPr/>
                    <a:lstStyle/>
                    <a:p>
                      <a:pPr marL="44450">
                        <a:lnSpc>
                          <a:spcPts val="1970"/>
                        </a:lnSpc>
                        <a:tabLst>
                          <a:tab pos="408940" algn="l"/>
                        </a:tabLst>
                      </a:pPr>
                      <a:r>
                        <a:rPr sz="1100" spc="-50" dirty="0">
                          <a:solidFill>
                            <a:srgbClr val="A1080A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100" dirty="0">
                          <a:solidFill>
                            <a:srgbClr val="A1080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97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97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97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97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8328">
                <a:tc>
                  <a:txBody>
                    <a:bodyPr/>
                    <a:lstStyle/>
                    <a:p>
                      <a:pPr marL="31750">
                        <a:lnSpc>
                          <a:spcPts val="2014"/>
                        </a:lnSpc>
                        <a:tabLst>
                          <a:tab pos="408305" algn="l"/>
                        </a:tabLst>
                      </a:pPr>
                      <a:r>
                        <a:rPr sz="1100" spc="-50" dirty="0">
                          <a:solidFill>
                            <a:srgbClr val="CC1308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100" dirty="0">
                          <a:solidFill>
                            <a:srgbClr val="CC130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014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014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2014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ts val="2014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66155">
                <a:tc>
                  <a:txBody>
                    <a:bodyPr/>
                    <a:lstStyle/>
                    <a:p>
                      <a:pPr marL="31750">
                        <a:lnSpc>
                          <a:spcPts val="1939"/>
                        </a:lnSpc>
                        <a:tabLst>
                          <a:tab pos="351790" algn="l"/>
                        </a:tabLst>
                      </a:pPr>
                      <a:r>
                        <a:rPr sz="1100" spc="-50" dirty="0">
                          <a:solidFill>
                            <a:srgbClr val="8C0F13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100" dirty="0">
                          <a:solidFill>
                            <a:srgbClr val="8C0F13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939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939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939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ts val="1939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687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384" y="4424310"/>
            <a:ext cx="4696124" cy="2330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2895" y="2421840"/>
            <a:ext cx="4842261" cy="3910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0974" y="2295452"/>
            <a:ext cx="59244" cy="276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76054" y="2287552"/>
            <a:ext cx="110590" cy="315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06211" y="2750582"/>
            <a:ext cx="269188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600" y="0"/>
                </a:lnTo>
              </a:path>
            </a:pathLst>
          </a:custGeom>
          <a:ln w="3175">
            <a:solidFill>
              <a:srgbClr val="CF4F57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14637" y="2461337"/>
            <a:ext cx="146137" cy="1145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0457" y="212644"/>
            <a:ext cx="6743971" cy="623367"/>
          </a:xfrm>
          <a:prstGeom prst="rect">
            <a:avLst/>
          </a:prstGeom>
        </p:spPr>
        <p:txBody>
          <a:bodyPr vert="horz" wrap="square" lIns="0" tIns="7738" rIns="0" bIns="0" rtlCol="0" anchor="ctr">
            <a:spAutoFit/>
          </a:bodyPr>
          <a:lstStyle/>
          <a:p>
            <a:pPr marL="8145">
              <a:lnSpc>
                <a:spcPct val="100000"/>
              </a:lnSpc>
              <a:spcBef>
                <a:spcPts val="61"/>
              </a:spcBef>
            </a:pPr>
            <a:r>
              <a:rPr spc="-6" dirty="0"/>
              <a:t>DIANA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48175" y="2146985"/>
            <a:ext cx="2378309" cy="578034"/>
          </a:xfrm>
          <a:prstGeom prst="rect">
            <a:avLst/>
          </a:prstGeom>
        </p:spPr>
        <p:txBody>
          <a:bodyPr vert="horz" wrap="square" lIns="0" tIns="7738" rIns="0" bIns="0" rtlCol="0">
            <a:spAutoFit/>
          </a:bodyPr>
          <a:lstStyle/>
          <a:p>
            <a:pPr marL="8145">
              <a:spcBef>
                <a:spcPts val="61"/>
              </a:spcBef>
            </a:pPr>
            <a:r>
              <a:rPr sz="1603" dirty="0">
                <a:solidFill>
                  <a:srgbClr val="0AAF52"/>
                </a:solidFill>
                <a:latin typeface="Calibri"/>
                <a:cs typeface="Calibri"/>
              </a:rPr>
              <a:t>Divisive</a:t>
            </a:r>
            <a:r>
              <a:rPr sz="1603" spc="128" dirty="0">
                <a:solidFill>
                  <a:srgbClr val="0AAF52"/>
                </a:solidFill>
                <a:latin typeface="Calibri"/>
                <a:cs typeface="Calibri"/>
              </a:rPr>
              <a:t> </a:t>
            </a:r>
            <a:r>
              <a:rPr sz="1603" dirty="0">
                <a:solidFill>
                  <a:srgbClr val="0367A8"/>
                </a:solidFill>
                <a:latin typeface="Calibri"/>
                <a:cs typeface="Calibri"/>
              </a:rPr>
              <a:t>Analysis</a:t>
            </a:r>
            <a:r>
              <a:rPr sz="1603" spc="73" dirty="0">
                <a:solidFill>
                  <a:srgbClr val="0367A8"/>
                </a:solidFill>
                <a:latin typeface="Calibri"/>
                <a:cs typeface="Calibri"/>
              </a:rPr>
              <a:t> </a:t>
            </a:r>
            <a:r>
              <a:rPr sz="1603" spc="-6" dirty="0">
                <a:latin typeface="Calibri"/>
                <a:cs typeface="Calibri"/>
              </a:rPr>
              <a:t>Clustering</a:t>
            </a:r>
            <a:endParaRPr sz="1603">
              <a:latin typeface="Calibri"/>
              <a:cs typeface="Calibri"/>
            </a:endParaRPr>
          </a:p>
          <a:p>
            <a:pPr marL="1137381">
              <a:spcBef>
                <a:spcPts val="1090"/>
              </a:spcBef>
              <a:tabLst>
                <a:tab pos="1484744" algn="l"/>
                <a:tab pos="1845953" algn="l"/>
                <a:tab pos="2104134" algn="l"/>
              </a:tabLst>
            </a:pPr>
            <a:r>
              <a:rPr sz="1186" i="1" spc="-32" dirty="0">
                <a:latin typeface="Cambria"/>
                <a:cs typeface="Cambria"/>
              </a:rPr>
              <a:t>C</a:t>
            </a:r>
            <a:r>
              <a:rPr sz="1186" i="1" dirty="0">
                <a:latin typeface="Cambria"/>
                <a:cs typeface="Cambria"/>
              </a:rPr>
              <a:t>	</a:t>
            </a:r>
            <a:r>
              <a:rPr sz="1186" spc="-32" dirty="0">
                <a:latin typeface="Cambria"/>
                <a:cs typeface="Cambria"/>
              </a:rPr>
              <a:t>(</a:t>
            </a:r>
            <a:r>
              <a:rPr sz="1186" dirty="0">
                <a:latin typeface="Cambria"/>
                <a:cs typeface="Cambria"/>
              </a:rPr>
              <a:t>	</a:t>
            </a:r>
            <a:r>
              <a:rPr sz="1186" spc="-16" dirty="0">
                <a:latin typeface="Cambria"/>
                <a:cs typeface="Cambria"/>
              </a:rPr>
              <a:t>e)</a:t>
            </a:r>
            <a:r>
              <a:rPr sz="1186" dirty="0">
                <a:latin typeface="Cambria"/>
                <a:cs typeface="Cambria"/>
              </a:rPr>
              <a:t>	</a:t>
            </a:r>
            <a:r>
              <a:rPr sz="1186" spc="-13" dirty="0">
                <a:latin typeface="Cambria"/>
                <a:cs typeface="Cambria"/>
              </a:rPr>
              <a:t>rind</a:t>
            </a:r>
            <a:endParaRPr sz="1186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3560" y="2495102"/>
            <a:ext cx="2974922" cy="1917266"/>
          </a:xfrm>
          <a:prstGeom prst="rect">
            <a:avLst/>
          </a:prstGeom>
        </p:spPr>
        <p:txBody>
          <a:bodyPr vert="horz" wrap="square" lIns="0" tIns="10996" rIns="0" bIns="0" rtlCol="0">
            <a:spAutoFit/>
          </a:bodyPr>
          <a:lstStyle/>
          <a:p>
            <a:pPr marL="306641" indent="-240263">
              <a:spcBef>
                <a:spcPts val="87"/>
              </a:spcBef>
              <a:buChar char="•"/>
              <a:tabLst>
                <a:tab pos="306641" algn="l"/>
              </a:tabLst>
            </a:pPr>
            <a:r>
              <a:rPr sz="1780" spc="-130" baseline="-3003" dirty="0">
                <a:latin typeface="Cambria"/>
                <a:cs typeface="Cambria"/>
              </a:rPr>
              <a:t>e</a:t>
            </a:r>
            <a:r>
              <a:rPr sz="1780" spc="-130" baseline="-15015" dirty="0">
                <a:latin typeface="Cambria"/>
                <a:cs typeface="Cambria"/>
              </a:rPr>
              <a:t>s</a:t>
            </a:r>
            <a:r>
              <a:rPr sz="1780" spc="-130" baseline="-3003" dirty="0">
                <a:latin typeface="Cambria"/>
                <a:cs typeface="Cambria"/>
              </a:rPr>
              <a:t>p</a:t>
            </a:r>
            <a:r>
              <a:rPr sz="1780" spc="226" baseline="-3003" dirty="0">
                <a:latin typeface="Cambria"/>
                <a:cs typeface="Cambria"/>
              </a:rPr>
              <a:t> </a:t>
            </a:r>
            <a:r>
              <a:rPr sz="1186" spc="-32" dirty="0">
                <a:latin typeface="Cambria"/>
                <a:cs typeface="Cambria"/>
              </a:rPr>
              <a:t>:</a:t>
            </a:r>
            <a:endParaRPr sz="1186">
              <a:latin typeface="Cambria"/>
              <a:cs typeface="Cambria"/>
            </a:endParaRPr>
          </a:p>
          <a:p>
            <a:pPr marL="202798" indent="-137642">
              <a:spcBef>
                <a:spcPts val="959"/>
              </a:spcBef>
              <a:buChar char="•"/>
              <a:tabLst>
                <a:tab pos="202798" algn="l"/>
              </a:tabLst>
            </a:pPr>
            <a:r>
              <a:rPr sz="1058" spc="-61" dirty="0">
                <a:latin typeface="Calibri"/>
                <a:cs typeface="Calibri"/>
              </a:rPr>
              <a:t>To</a:t>
            </a:r>
            <a:r>
              <a:rPr sz="1058" spc="-3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divide,</a:t>
            </a:r>
            <a:r>
              <a:rPr sz="1058" spc="32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C</a:t>
            </a:r>
            <a:r>
              <a:rPr sz="1010" baseline="-18518" dirty="0">
                <a:latin typeface="Calibri"/>
                <a:cs typeface="Calibri"/>
              </a:rPr>
              <a:t>t</a:t>
            </a:r>
            <a:r>
              <a:rPr sz="1010" spc="168" baseline="-18518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and</a:t>
            </a:r>
            <a:r>
              <a:rPr sz="1058" spc="48" dirty="0">
                <a:latin typeface="Calibri"/>
                <a:cs typeface="Calibri"/>
              </a:rPr>
              <a:t> </a:t>
            </a:r>
            <a:r>
              <a:rPr sz="1058" spc="38" dirty="0">
                <a:latin typeface="Calibri"/>
                <a:cs typeface="Calibri"/>
              </a:rPr>
              <a:t>C </a:t>
            </a:r>
            <a:r>
              <a:rPr sz="1058" dirty="0">
                <a:latin typeface="Calibri"/>
                <a:cs typeface="Calibri"/>
              </a:rPr>
              <a:t>,</a:t>
            </a:r>
            <a:r>
              <a:rPr sz="1058" spc="-3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we</a:t>
            </a:r>
            <a:r>
              <a:rPr sz="1058" spc="48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compute</a:t>
            </a:r>
            <a:r>
              <a:rPr sz="1058" spc="42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their</a:t>
            </a:r>
            <a:r>
              <a:rPr sz="1058" spc="16" dirty="0">
                <a:latin typeface="Calibri"/>
                <a:cs typeface="Calibri"/>
              </a:rPr>
              <a:t> </a:t>
            </a:r>
            <a:r>
              <a:rPr sz="1058" spc="-6" dirty="0">
                <a:latin typeface="Calibri"/>
                <a:cs typeface="Calibri"/>
              </a:rPr>
              <a:t>diameters.</a:t>
            </a:r>
            <a:endParaRPr sz="1058">
              <a:latin typeface="Calibri"/>
              <a:cs typeface="Calibri"/>
            </a:endParaRPr>
          </a:p>
          <a:p>
            <a:pPr marL="202391" indent="-136013">
              <a:spcBef>
                <a:spcPts val="984"/>
              </a:spcBef>
              <a:buChar char="•"/>
              <a:tabLst>
                <a:tab pos="202391" algn="l"/>
                <a:tab pos="1821927" algn="l"/>
                <a:tab pos="2001106" algn="l"/>
                <a:tab pos="2264174" algn="l"/>
                <a:tab pos="2496700" algn="l"/>
              </a:tabLst>
            </a:pPr>
            <a:r>
              <a:rPr sz="1058" i="1" spc="42" dirty="0">
                <a:latin typeface="Cambria"/>
                <a:cs typeface="Cambria"/>
              </a:rPr>
              <a:t>diameter(C,)</a:t>
            </a:r>
            <a:r>
              <a:rPr sz="1058" i="1" spc="237" dirty="0">
                <a:latin typeface="Cambria"/>
                <a:cs typeface="Cambria"/>
              </a:rPr>
              <a:t> </a:t>
            </a:r>
            <a:r>
              <a:rPr sz="1058" i="1" spc="-731" dirty="0">
                <a:solidFill>
                  <a:srgbClr val="0E0E0E"/>
                </a:solidFill>
                <a:latin typeface="Cambria"/>
                <a:cs typeface="Cambria"/>
              </a:rPr>
              <a:t>——</a:t>
            </a:r>
            <a:r>
              <a:rPr sz="1058" i="1" spc="180" dirty="0">
                <a:solidFill>
                  <a:srgbClr val="0E0E0E"/>
                </a:solidFill>
                <a:latin typeface="Cambria"/>
                <a:cs typeface="Cambria"/>
              </a:rPr>
              <a:t> </a:t>
            </a:r>
            <a:r>
              <a:rPr sz="1058" spc="-6" dirty="0">
                <a:latin typeface="Cambria"/>
                <a:cs typeface="Cambria"/>
              </a:rPr>
              <a:t>max{d(</a:t>
            </a:r>
            <a:r>
              <a:rPr sz="1058" dirty="0">
                <a:latin typeface="Cambria"/>
                <a:cs typeface="Cambria"/>
              </a:rPr>
              <a:t>	</a:t>
            </a:r>
            <a:r>
              <a:rPr sz="1058" i="1" spc="-32" dirty="0">
                <a:latin typeface="Cambria"/>
                <a:cs typeface="Cambria"/>
              </a:rPr>
              <a:t>)</a:t>
            </a:r>
            <a:r>
              <a:rPr sz="1058" i="1" dirty="0">
                <a:latin typeface="Cambria"/>
                <a:cs typeface="Cambria"/>
              </a:rPr>
              <a:t>	</a:t>
            </a:r>
            <a:r>
              <a:rPr sz="1058" i="1" spc="-32" dirty="0">
                <a:latin typeface="Cambria"/>
                <a:cs typeface="Cambria"/>
              </a:rPr>
              <a:t>(</a:t>
            </a:r>
            <a:r>
              <a:rPr sz="1058" i="1" dirty="0">
                <a:latin typeface="Cambria"/>
                <a:cs typeface="Cambria"/>
              </a:rPr>
              <a:t>	</a:t>
            </a:r>
            <a:r>
              <a:rPr sz="1058" i="1" spc="-32" dirty="0">
                <a:latin typeface="Cambria"/>
                <a:cs typeface="Cambria"/>
              </a:rPr>
              <a:t>)</a:t>
            </a:r>
            <a:r>
              <a:rPr sz="1058" i="1" dirty="0">
                <a:latin typeface="Cambria"/>
                <a:cs typeface="Cambria"/>
              </a:rPr>
              <a:t>	c,</a:t>
            </a:r>
            <a:r>
              <a:rPr sz="1058" i="1" spc="106" dirty="0">
                <a:latin typeface="Cambria"/>
                <a:cs typeface="Cambria"/>
              </a:rPr>
              <a:t> </a:t>
            </a:r>
            <a:r>
              <a:rPr sz="1058" i="1" dirty="0">
                <a:latin typeface="Cambria"/>
                <a:cs typeface="Cambria"/>
              </a:rPr>
              <a:t>e)</a:t>
            </a:r>
            <a:r>
              <a:rPr sz="1058" i="1" spc="-42" dirty="0">
                <a:latin typeface="Cambria"/>
                <a:cs typeface="Cambria"/>
              </a:rPr>
              <a:t> </a:t>
            </a:r>
            <a:r>
              <a:rPr sz="1058" i="1" spc="-32" dirty="0">
                <a:latin typeface="Cambria"/>
                <a:cs typeface="Cambria"/>
              </a:rPr>
              <a:t>J</a:t>
            </a:r>
            <a:endParaRPr sz="1058">
              <a:latin typeface="Cambria"/>
              <a:cs typeface="Cambria"/>
            </a:endParaRPr>
          </a:p>
          <a:p>
            <a:pPr marL="202391" indent="-132348">
              <a:spcBef>
                <a:spcPts val="907"/>
              </a:spcBef>
              <a:buChar char="•"/>
              <a:tabLst>
                <a:tab pos="202391" algn="l"/>
              </a:tabLst>
            </a:pPr>
            <a:r>
              <a:rPr sz="1058" i="1" spc="42" dirty="0">
                <a:latin typeface="Cambria"/>
                <a:cs typeface="Cambria"/>
              </a:rPr>
              <a:t>diameter(C,)</a:t>
            </a:r>
            <a:r>
              <a:rPr sz="1058" i="1" spc="189" dirty="0">
                <a:latin typeface="Cambria"/>
                <a:cs typeface="Cambria"/>
              </a:rPr>
              <a:t> </a:t>
            </a:r>
            <a:r>
              <a:rPr sz="1058" i="1" spc="-731" dirty="0">
                <a:solidFill>
                  <a:srgbClr val="1C1C1C"/>
                </a:solidFill>
                <a:latin typeface="Cambria"/>
                <a:cs typeface="Cambria"/>
              </a:rPr>
              <a:t>——</a:t>
            </a:r>
            <a:r>
              <a:rPr sz="1058" i="1" spc="167" dirty="0">
                <a:solidFill>
                  <a:srgbClr val="1C1C1C"/>
                </a:solidFill>
                <a:latin typeface="Cambria"/>
                <a:cs typeface="Cambria"/>
              </a:rPr>
              <a:t> </a:t>
            </a:r>
            <a:r>
              <a:rPr sz="1058" dirty="0">
                <a:latin typeface="Cambria"/>
                <a:cs typeface="Cambria"/>
              </a:rPr>
              <a:t>max(3,</a:t>
            </a:r>
            <a:r>
              <a:rPr sz="1058" spc="10" dirty="0">
                <a:latin typeface="Cambria"/>
                <a:cs typeface="Cambria"/>
              </a:rPr>
              <a:t> </a:t>
            </a:r>
            <a:r>
              <a:rPr sz="1058" dirty="0">
                <a:latin typeface="Cambria"/>
                <a:cs typeface="Cambria"/>
              </a:rPr>
              <a:t>11,</a:t>
            </a:r>
            <a:r>
              <a:rPr sz="1058" spc="-26" dirty="0">
                <a:latin typeface="Cambria"/>
                <a:cs typeface="Cambria"/>
              </a:rPr>
              <a:t> </a:t>
            </a:r>
            <a:r>
              <a:rPr sz="1058" spc="-16" dirty="0">
                <a:latin typeface="Cambria"/>
                <a:cs typeface="Cambria"/>
              </a:rPr>
              <a:t>2}</a:t>
            </a:r>
            <a:endParaRPr sz="1058">
              <a:latin typeface="Cambria"/>
              <a:cs typeface="Cambria"/>
            </a:endParaRPr>
          </a:p>
          <a:p>
            <a:pPr marL="202391" indent="-136013">
              <a:spcBef>
                <a:spcPts val="1065"/>
              </a:spcBef>
              <a:buChar char="•"/>
              <a:tabLst>
                <a:tab pos="202391" algn="l"/>
                <a:tab pos="2105763" algn="l"/>
              </a:tabLst>
            </a:pPr>
            <a:r>
              <a:rPr sz="1026" i="1" spc="48" dirty="0">
                <a:latin typeface="Cambria"/>
                <a:cs typeface="Cambria"/>
              </a:rPr>
              <a:t>diameter(Cj)</a:t>
            </a:r>
            <a:r>
              <a:rPr sz="1026" i="1" spc="250" dirty="0">
                <a:latin typeface="Cambria"/>
                <a:cs typeface="Cambria"/>
              </a:rPr>
              <a:t> </a:t>
            </a:r>
            <a:r>
              <a:rPr sz="1026" i="1" spc="-689" dirty="0">
                <a:latin typeface="Cambria"/>
                <a:cs typeface="Cambria"/>
              </a:rPr>
              <a:t>——</a:t>
            </a:r>
            <a:r>
              <a:rPr sz="1026" i="1" spc="237" dirty="0">
                <a:latin typeface="Cambria"/>
                <a:cs typeface="Cambria"/>
              </a:rPr>
              <a:t> </a:t>
            </a:r>
            <a:r>
              <a:rPr sz="1026" dirty="0">
                <a:latin typeface="Cambria"/>
                <a:cs typeface="Cambria"/>
              </a:rPr>
              <a:t>max(d(b,</a:t>
            </a:r>
            <a:r>
              <a:rPr sz="1026" spc="87" dirty="0">
                <a:latin typeface="Cambria"/>
                <a:cs typeface="Cambria"/>
              </a:rPr>
              <a:t> </a:t>
            </a:r>
            <a:r>
              <a:rPr sz="1026" i="1" spc="-16" dirty="0">
                <a:latin typeface="Cambria"/>
                <a:cs typeface="Cambria"/>
              </a:rPr>
              <a:t>d))</a:t>
            </a:r>
            <a:r>
              <a:rPr sz="1026" i="1" dirty="0">
                <a:latin typeface="Cambria"/>
                <a:cs typeface="Cambria"/>
              </a:rPr>
              <a:t>	</a:t>
            </a:r>
            <a:r>
              <a:rPr sz="1026" spc="22" dirty="0">
                <a:latin typeface="Cambria"/>
                <a:cs typeface="Cambria"/>
              </a:rPr>
              <a:t>5</a:t>
            </a:r>
            <a:endParaRPr sz="1026">
              <a:latin typeface="Cambria"/>
              <a:cs typeface="Cambria"/>
            </a:endParaRPr>
          </a:p>
          <a:p>
            <a:pPr marL="202798" indent="-137642">
              <a:spcBef>
                <a:spcPts val="943"/>
              </a:spcBef>
              <a:buChar char="•"/>
              <a:tabLst>
                <a:tab pos="202798" algn="l"/>
              </a:tabLst>
            </a:pPr>
            <a:r>
              <a:rPr sz="1058" dirty="0">
                <a:latin typeface="Calibri"/>
                <a:cs typeface="Calibri"/>
              </a:rPr>
              <a:t>The cluster</a:t>
            </a:r>
            <a:r>
              <a:rPr sz="1058" spc="10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with</a:t>
            </a:r>
            <a:r>
              <a:rPr sz="1058" spc="-22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the</a:t>
            </a:r>
            <a:r>
              <a:rPr sz="1058" spc="3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largest</a:t>
            </a:r>
            <a:r>
              <a:rPr sz="1058" spc="16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diameter</a:t>
            </a:r>
            <a:r>
              <a:rPr sz="1058" spc="48" dirty="0">
                <a:latin typeface="Calibri"/>
                <a:cs typeface="Calibri"/>
              </a:rPr>
              <a:t> </a:t>
            </a:r>
            <a:r>
              <a:rPr sz="1058" dirty="0">
                <a:latin typeface="Calibri"/>
                <a:cs typeface="Calibri"/>
              </a:rPr>
              <a:t>is</a:t>
            </a:r>
            <a:r>
              <a:rPr sz="1058" spc="-22" dirty="0">
                <a:latin typeface="Calibri"/>
                <a:cs typeface="Calibri"/>
              </a:rPr>
              <a:t> </a:t>
            </a:r>
            <a:r>
              <a:rPr sz="1058" i="1" spc="-16" dirty="0">
                <a:latin typeface="Calibri"/>
                <a:cs typeface="Calibri"/>
              </a:rPr>
              <a:t>C;.</a:t>
            </a:r>
            <a:endParaRPr sz="1058">
              <a:latin typeface="Calibri"/>
              <a:cs typeface="Calibri"/>
            </a:endParaRPr>
          </a:p>
          <a:p>
            <a:pPr marL="195468" indent="-127462">
              <a:spcBef>
                <a:spcPts val="956"/>
              </a:spcBef>
              <a:buChar char="•"/>
              <a:tabLst>
                <a:tab pos="195468" algn="l"/>
              </a:tabLst>
            </a:pPr>
            <a:r>
              <a:rPr sz="1026" dirty="0">
                <a:latin typeface="Cambria"/>
                <a:cs typeface="Cambria"/>
              </a:rPr>
              <a:t>So</a:t>
            </a:r>
            <a:r>
              <a:rPr sz="1026" spc="-13" dirty="0">
                <a:latin typeface="Cambria"/>
                <a:cs typeface="Cambria"/>
              </a:rPr>
              <a:t> </a:t>
            </a:r>
            <a:r>
              <a:rPr sz="1026" dirty="0">
                <a:latin typeface="Cambria"/>
                <a:cs typeface="Cambria"/>
              </a:rPr>
              <a:t>we</a:t>
            </a:r>
            <a:r>
              <a:rPr sz="1026" spc="3" dirty="0">
                <a:latin typeface="Cambria"/>
                <a:cs typeface="Cambria"/>
              </a:rPr>
              <a:t> </a:t>
            </a:r>
            <a:r>
              <a:rPr sz="1026" spc="-13" dirty="0">
                <a:latin typeface="Cambria"/>
                <a:cs typeface="Cambria"/>
              </a:rPr>
              <a:t>now</a:t>
            </a:r>
            <a:r>
              <a:rPr sz="1026" spc="3" dirty="0">
                <a:latin typeface="Cambria"/>
                <a:cs typeface="Cambria"/>
              </a:rPr>
              <a:t> </a:t>
            </a:r>
            <a:r>
              <a:rPr sz="1026" spc="-16" dirty="0">
                <a:latin typeface="Cambria"/>
                <a:cs typeface="Cambria"/>
              </a:rPr>
              <a:t>split</a:t>
            </a:r>
            <a:r>
              <a:rPr sz="1026" spc="42" dirty="0">
                <a:latin typeface="Cambria"/>
                <a:cs typeface="Cambria"/>
              </a:rPr>
              <a:t> </a:t>
            </a:r>
            <a:r>
              <a:rPr sz="1026" i="1" spc="-16" dirty="0">
                <a:latin typeface="Cambria"/>
                <a:cs typeface="Cambria"/>
              </a:rPr>
              <a:t>C;.</a:t>
            </a:r>
            <a:endParaRPr sz="1026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2788" y="2146985"/>
            <a:ext cx="1327210" cy="580150"/>
          </a:xfrm>
          <a:prstGeom prst="rect">
            <a:avLst/>
          </a:prstGeom>
        </p:spPr>
        <p:txBody>
          <a:bodyPr vert="horz" wrap="square" lIns="0" tIns="7738" rIns="0" bIns="0" rtlCol="0">
            <a:spAutoFit/>
          </a:bodyPr>
          <a:lstStyle/>
          <a:p>
            <a:pPr marL="8145">
              <a:spcBef>
                <a:spcPts val="61"/>
              </a:spcBef>
            </a:pPr>
            <a:r>
              <a:rPr sz="1603" dirty="0">
                <a:solidFill>
                  <a:srgbClr val="CA1F08"/>
                </a:solidFill>
                <a:latin typeface="Calibri"/>
                <a:cs typeface="Calibri"/>
              </a:rPr>
              <a:t>Solved</a:t>
            </a:r>
            <a:r>
              <a:rPr sz="1603" spc="10" dirty="0">
                <a:solidFill>
                  <a:srgbClr val="CA1F08"/>
                </a:solidFill>
                <a:latin typeface="Calibri"/>
                <a:cs typeface="Calibri"/>
              </a:rPr>
              <a:t> </a:t>
            </a:r>
            <a:r>
              <a:rPr sz="1603" spc="-6" dirty="0">
                <a:solidFill>
                  <a:srgbClr val="A10F00"/>
                </a:solidFill>
                <a:latin typeface="Calibri"/>
                <a:cs typeface="Calibri"/>
              </a:rPr>
              <a:t>Example</a:t>
            </a:r>
            <a:endParaRPr sz="1603">
              <a:latin typeface="Calibri"/>
              <a:cs typeface="Calibri"/>
            </a:endParaRPr>
          </a:p>
          <a:p>
            <a:pPr marL="16696">
              <a:spcBef>
                <a:spcPts val="994"/>
              </a:spcBef>
              <a:tabLst>
                <a:tab pos="241077" algn="l"/>
                <a:tab pos="473603" algn="l"/>
              </a:tabLst>
            </a:pPr>
            <a:r>
              <a:rPr sz="1283" i="1" spc="-16" dirty="0">
                <a:latin typeface="Cambria"/>
                <a:cs typeface="Cambria"/>
              </a:rPr>
              <a:t>Cl</a:t>
            </a:r>
            <a:r>
              <a:rPr sz="1283" i="1" dirty="0">
                <a:latin typeface="Cambria"/>
                <a:cs typeface="Cambria"/>
              </a:rPr>
              <a:t>	</a:t>
            </a:r>
            <a:r>
              <a:rPr sz="1283" i="1" spc="-885" dirty="0">
                <a:latin typeface="Cambria"/>
                <a:cs typeface="Cambria"/>
              </a:rPr>
              <a:t>—</a:t>
            </a:r>
            <a:r>
              <a:rPr sz="1283" i="1" spc="-917" dirty="0">
                <a:latin typeface="Cambria"/>
                <a:cs typeface="Cambria"/>
              </a:rPr>
              <a:t>—</a:t>
            </a:r>
            <a:r>
              <a:rPr sz="1283" i="1" dirty="0">
                <a:latin typeface="Cambria"/>
                <a:cs typeface="Cambria"/>
              </a:rPr>
              <a:t>	{b,</a:t>
            </a:r>
            <a:r>
              <a:rPr sz="1283" i="1" spc="-51" dirty="0">
                <a:latin typeface="Cambria"/>
                <a:cs typeface="Cambria"/>
              </a:rPr>
              <a:t> </a:t>
            </a:r>
            <a:r>
              <a:rPr sz="1283" i="1" dirty="0">
                <a:latin typeface="Cambria"/>
                <a:cs typeface="Cambria"/>
              </a:rPr>
              <a:t>d</a:t>
            </a:r>
            <a:r>
              <a:rPr sz="1283" i="1" spc="51" dirty="0">
                <a:latin typeface="Cambria"/>
                <a:cs typeface="Cambria"/>
              </a:rPr>
              <a:t> </a:t>
            </a:r>
            <a:r>
              <a:rPr sz="1283" i="1" spc="-32" dirty="0">
                <a:latin typeface="Cambria"/>
                <a:cs typeface="Cambria"/>
              </a:rPr>
              <a:t>J</a:t>
            </a:r>
            <a:endParaRPr sz="1283">
              <a:latin typeface="Cambria"/>
              <a:cs typeface="Cambr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141666" y="2952080"/>
          <a:ext cx="1335354" cy="389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539"/>
                <a:gridCol w="255342"/>
                <a:gridCol w="221948"/>
                <a:gridCol w="220319"/>
                <a:gridCol w="225206"/>
              </a:tblGrid>
              <a:tr h="169007">
                <a:tc>
                  <a:txBody>
                    <a:bodyPr/>
                    <a:lstStyle/>
                    <a:p>
                      <a:pPr marL="407034">
                        <a:lnSpc>
                          <a:spcPts val="1614"/>
                        </a:lnSpc>
                      </a:pPr>
                      <a:r>
                        <a:rPr sz="1100" spc="-50" dirty="0">
                          <a:solidFill>
                            <a:srgbClr val="801A16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1614"/>
                        </a:lnSpc>
                      </a:pPr>
                      <a:r>
                        <a:rPr sz="1100" spc="-50" dirty="0">
                          <a:solidFill>
                            <a:srgbClr val="9E1100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1614"/>
                        </a:lnSpc>
                      </a:pPr>
                      <a:r>
                        <a:rPr sz="1100" spc="-50" dirty="0">
                          <a:solidFill>
                            <a:srgbClr val="A51C16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614"/>
                        </a:lnSpc>
                      </a:pPr>
                      <a:r>
                        <a:rPr sz="1100" spc="-50" dirty="0">
                          <a:solidFill>
                            <a:srgbClr val="A01616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614"/>
                        </a:lnSpc>
                      </a:pPr>
                      <a:r>
                        <a:rPr sz="1100" spc="-50" dirty="0">
                          <a:solidFill>
                            <a:srgbClr val="7B2316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6292">
                <a:tc>
                  <a:txBody>
                    <a:bodyPr/>
                    <a:lstStyle/>
                    <a:p>
                      <a:pPr marL="38100">
                        <a:lnSpc>
                          <a:spcPts val="1950"/>
                        </a:lnSpc>
                        <a:tabLst>
                          <a:tab pos="403225" algn="l"/>
                        </a:tabLst>
                      </a:pPr>
                      <a:r>
                        <a:rPr sz="1100" spc="-50" dirty="0">
                          <a:solidFill>
                            <a:srgbClr val="910E18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solidFill>
                            <a:srgbClr val="910E1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95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195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034">
                <a:tc>
                  <a:txBody>
                    <a:bodyPr/>
                    <a:lstStyle/>
                    <a:p>
                      <a:pPr marL="32384">
                        <a:lnSpc>
                          <a:spcPts val="1905"/>
                        </a:lnSpc>
                        <a:tabLst>
                          <a:tab pos="402590" algn="l"/>
                        </a:tabLst>
                      </a:pPr>
                      <a:r>
                        <a:rPr sz="1000" spc="30" dirty="0">
                          <a:solidFill>
                            <a:srgbClr val="AC1828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000" dirty="0">
                          <a:solidFill>
                            <a:srgbClr val="AC182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1905"/>
                        </a:lnSpc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905"/>
                        </a:lnSpc>
                      </a:pPr>
                      <a:r>
                        <a:rPr sz="1000" spc="5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905"/>
                        </a:lnSpc>
                      </a:pPr>
                      <a:r>
                        <a:rPr sz="1000" spc="5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905"/>
                        </a:lnSpc>
                      </a:pPr>
                      <a:r>
                        <a:rPr sz="1000" spc="-25" dirty="0">
                          <a:latin typeface="Calibri"/>
                          <a:cs typeface="Calibri"/>
                        </a:rPr>
                        <a:t>10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3848">
                <a:tc>
                  <a:txBody>
                    <a:bodyPr/>
                    <a:lstStyle/>
                    <a:p>
                      <a:pPr marL="44450">
                        <a:lnSpc>
                          <a:spcPts val="1910"/>
                        </a:lnSpc>
                        <a:tabLst>
                          <a:tab pos="406400" algn="l"/>
                        </a:tabLst>
                      </a:pPr>
                      <a:r>
                        <a:rPr sz="1000" spc="-50" dirty="0">
                          <a:solidFill>
                            <a:srgbClr val="9E211A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000" dirty="0">
                          <a:solidFill>
                            <a:srgbClr val="9E211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91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91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91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ts val="1910"/>
                        </a:lnSpc>
                      </a:pPr>
                      <a:r>
                        <a:rPr sz="1000" spc="-5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96699">
                <a:tc>
                  <a:txBody>
                    <a:bodyPr/>
                    <a:lstStyle/>
                    <a:p>
                      <a:pPr marL="31750">
                        <a:lnSpc>
                          <a:spcPts val="1960"/>
                        </a:lnSpc>
                        <a:tabLst>
                          <a:tab pos="405765" algn="l"/>
                        </a:tabLst>
                      </a:pPr>
                      <a:r>
                        <a:rPr sz="1100" spc="10" dirty="0">
                          <a:solidFill>
                            <a:srgbClr val="9C1A0C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100" dirty="0">
                          <a:solidFill>
                            <a:srgbClr val="9C1A0C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96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ts val="196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96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196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164934">
                <a:tc>
                  <a:txBody>
                    <a:bodyPr/>
                    <a:lstStyle/>
                    <a:p>
                      <a:pPr marL="31750">
                        <a:lnSpc>
                          <a:spcPts val="1925"/>
                        </a:lnSpc>
                        <a:tabLst>
                          <a:tab pos="349885" algn="l"/>
                        </a:tabLst>
                      </a:pPr>
                      <a:r>
                        <a:rPr sz="1100" spc="-50" dirty="0">
                          <a:solidFill>
                            <a:srgbClr val="8E0F16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100" dirty="0">
                          <a:solidFill>
                            <a:srgbClr val="8E0F16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92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925"/>
                        </a:lnSpc>
                      </a:pPr>
                      <a:r>
                        <a:rPr sz="1100" spc="15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925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ts val="1925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557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" y="119644"/>
            <a:ext cx="11784714" cy="60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38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7984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50"/>
            <a:ext cx="12140486" cy="61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94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156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93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0859" cy="62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974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167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13565</TotalTime>
  <Words>4905</Words>
  <Application>Microsoft Office PowerPoint</Application>
  <PresentationFormat>Widescreen</PresentationFormat>
  <Paragraphs>1271</Paragraphs>
  <Slides>99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99</vt:i4>
      </vt:variant>
    </vt:vector>
  </HeadingPairs>
  <TitlesOfParts>
    <vt:vector size="121" baseType="lpstr">
      <vt:lpstr>ＭＳ Ｐゴシック</vt:lpstr>
      <vt:lpstr>ＭＳ Ｐゴシック</vt:lpstr>
      <vt:lpstr>宋体</vt:lpstr>
      <vt:lpstr>Arial</vt:lpstr>
      <vt:lpstr>Calibri</vt:lpstr>
      <vt:lpstr>Calibri Light</vt:lpstr>
      <vt:lpstr>Cambria</vt:lpstr>
      <vt:lpstr>Cambria Math</vt:lpstr>
      <vt:lpstr>Consolas</vt:lpstr>
      <vt:lpstr>Courier New</vt:lpstr>
      <vt:lpstr>Garamond (W1)</vt:lpstr>
      <vt:lpstr>Monotype Sorts</vt:lpstr>
      <vt:lpstr>Symbol</vt:lpstr>
      <vt:lpstr>Tahoma</vt:lpstr>
      <vt:lpstr>Times New Roman</vt:lpstr>
      <vt:lpstr>Wingdings</vt:lpstr>
      <vt:lpstr>Office Theme</vt:lpstr>
      <vt:lpstr>Document</vt:lpstr>
      <vt:lpstr>VISIO</vt:lpstr>
      <vt:lpstr>Equation</vt:lpstr>
      <vt:lpstr>Worksheet</vt:lpstr>
      <vt:lpstr>Picture</vt:lpstr>
      <vt:lpstr>Clustering Techniques</vt:lpstr>
      <vt:lpstr>What is Cluster Analysis?</vt:lpstr>
      <vt:lpstr>Applications of Cluster Analysis</vt:lpstr>
      <vt:lpstr>Examples of Clustering Applications</vt:lpstr>
      <vt:lpstr>Requirements of Clustering in Data Mining </vt:lpstr>
      <vt:lpstr>Notion of a Cluster can be Ambiguous</vt:lpstr>
      <vt:lpstr>Types of Clustering</vt:lpstr>
      <vt:lpstr>Partitional Clustering</vt:lpstr>
      <vt:lpstr>Hierarchical Clustering</vt:lpstr>
      <vt:lpstr>Other Distinctions Between Sets of Clusters</vt:lpstr>
      <vt:lpstr>Types of Clusters</vt:lpstr>
      <vt:lpstr>Types of Clusters: Well-Separated</vt:lpstr>
      <vt:lpstr>Types of Clusters: Prototype-Based</vt:lpstr>
      <vt:lpstr>Types of Clusters: Contiguity-Based</vt:lpstr>
      <vt:lpstr>Types of Clusters: Density-Based</vt:lpstr>
      <vt:lpstr>Types of Clusters: Objective Function</vt:lpstr>
      <vt:lpstr>Characteristics of the Input Data Are Important</vt:lpstr>
      <vt:lpstr>What Is Good Clustering?</vt:lpstr>
      <vt:lpstr>Clustering Algorithms</vt:lpstr>
      <vt:lpstr>Partitioning Clustering Approach</vt:lpstr>
      <vt:lpstr>K-means  algorithm</vt:lpstr>
      <vt:lpstr>K-means - Example</vt:lpstr>
      <vt:lpstr>PowerPoint Presentation</vt:lpstr>
      <vt:lpstr>K-means - Example</vt:lpstr>
      <vt:lpstr>K-means - Example</vt:lpstr>
      <vt:lpstr>K-means - Example</vt:lpstr>
      <vt:lpstr>K-means - Example</vt:lpstr>
      <vt:lpstr>K-means - Example</vt:lpstr>
      <vt:lpstr>Strengths of k-means </vt:lpstr>
      <vt:lpstr>Weaknesses of k-means</vt:lpstr>
      <vt:lpstr>Weaknesses of k-means: Problems with outliers</vt:lpstr>
      <vt:lpstr>Weaknesses of k-means: To deal with outliers</vt:lpstr>
      <vt:lpstr>Weaknesses of k-means</vt:lpstr>
      <vt:lpstr>Weaknesses of k-means</vt:lpstr>
      <vt:lpstr>Weaknesses of k-means</vt:lpstr>
      <vt:lpstr>The K-Medoids Clustering Method</vt:lpstr>
      <vt:lpstr>PAM Partition Around Medoids</vt:lpstr>
      <vt:lpstr>Swapping Cost</vt:lpstr>
      <vt:lpstr>K-medoids Properties</vt:lpstr>
      <vt:lpstr>K-medoids Example</vt:lpstr>
      <vt:lpstr>PowerPoint Presentation</vt:lpstr>
      <vt:lpstr>K-medoids Example</vt:lpstr>
      <vt:lpstr>PowerPoint Presentation</vt:lpstr>
      <vt:lpstr>CLARA (Clustering Large Applications) </vt:lpstr>
      <vt:lpstr>CLARA (Clustering Large Applications) </vt:lpstr>
      <vt:lpstr>CLARA Properties</vt:lpstr>
      <vt:lpstr>CLARA - Algorithm</vt:lpstr>
      <vt:lpstr>Complexity of CLARA </vt:lpstr>
      <vt:lpstr>PowerPoint Presentation</vt:lpstr>
      <vt:lpstr>PowerPoint Presentation</vt:lpstr>
      <vt:lpstr>PowerPoint Presentation</vt:lpstr>
      <vt:lpstr>CLARANS (“Randomized” CLARA)</vt:lpstr>
      <vt:lpstr>CLARANS (“Randomized” CLARA)</vt:lpstr>
      <vt:lpstr>CLARANS (“Randomized” CLARA)</vt:lpstr>
      <vt:lpstr>CLARANS</vt:lpstr>
      <vt:lpstr>CLARANS - Algorithm</vt:lpstr>
      <vt:lpstr>PowerPoint Presentation</vt:lpstr>
      <vt:lpstr>PowerPoint Presentation</vt:lpstr>
      <vt:lpstr>Hierarchical Clustering</vt:lpstr>
      <vt:lpstr>Hierarchical Clustering</vt:lpstr>
      <vt:lpstr>Hierarchical Clustering</vt:lpstr>
      <vt:lpstr>Dendrogram</vt:lpstr>
      <vt:lpstr>Dendrogram</vt:lpstr>
      <vt:lpstr>Dendrogram</vt:lpstr>
      <vt:lpstr>How to Merge Clusters?</vt:lpstr>
      <vt:lpstr>How to Define Inter-Cluster Distance</vt:lpstr>
      <vt:lpstr>How to Define Inter-Cluster Distance</vt:lpstr>
      <vt:lpstr>How to Define Inter-Cluster Distance</vt:lpstr>
      <vt:lpstr>How to Define Inter-Cluster Distance</vt:lpstr>
      <vt:lpstr>Cluster Distance Measures </vt:lpstr>
      <vt:lpstr> Agglomerative Algorithm 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Hierarchical Clustering: Comparison</vt:lpstr>
      <vt:lpstr>Which Distance Measure is Better?</vt:lpstr>
      <vt:lpstr>AGNES </vt:lpstr>
      <vt:lpstr>UPGMA</vt:lpstr>
      <vt:lpstr>DIANA </vt:lpstr>
      <vt:lpstr>Splitting Process of DIANA</vt:lpstr>
      <vt:lpstr>DIANA Divisive Analysis Clustering Solved Example</vt:lpstr>
      <vt:lpstr> DIANA - Divisive Analysis Clustering - Solved Example </vt:lpstr>
      <vt:lpstr> DIANA - Divisive Analysis Clustering — Solved Example </vt:lpstr>
      <vt:lpstr>DIANA - Divisive Analysis</vt:lpstr>
      <vt:lpstr>DIANA - Divisive Analysis Clustering - Solved Example</vt:lpstr>
      <vt:lpstr>DIANA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kumar</dc:creator>
  <cp:lastModifiedBy>Sumit kumar</cp:lastModifiedBy>
  <cp:revision>350</cp:revision>
  <dcterms:created xsi:type="dcterms:W3CDTF">2018-08-09T05:48:18Z</dcterms:created>
  <dcterms:modified xsi:type="dcterms:W3CDTF">2024-12-20T14:18:03Z</dcterms:modified>
</cp:coreProperties>
</file>